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charts/chartEx2.xml" ContentType="application/vnd.ms-office.chartex+xml"/>
  <Override PartName="/ppt/charts/style5.xml" ContentType="application/vnd.ms-office.chartstyle+xml"/>
  <Override PartName="/ppt/charts/colors5.xml" ContentType="application/vnd.ms-office.chartcolorstyle+xml"/>
  <Override PartName="/ppt/charts/chartEx3.xml" ContentType="application/vnd.ms-office.chartex+xml"/>
  <Override PartName="/ppt/charts/style6.xml" ContentType="application/vnd.ms-office.chartstyle+xml"/>
  <Override PartName="/ppt/charts/colors6.xml" ContentType="application/vnd.ms-office.chartcolorstyle+xml"/>
  <Override PartName="/ppt/charts/chartEx4.xml" ContentType="application/vnd.ms-office.chartex+xml"/>
  <Override PartName="/ppt/charts/style7.xml" ContentType="application/vnd.ms-office.chartstyle+xml"/>
  <Override PartName="/ppt/charts/colors7.xml" ContentType="application/vnd.ms-office.chartcolorstyle+xml"/>
  <Override PartName="/ppt/charts/chartEx5.xml" ContentType="application/vnd.ms-office.chartex+xml"/>
  <Override PartName="/ppt/charts/style8.xml" ContentType="application/vnd.ms-office.chartstyle+xml"/>
  <Override PartName="/ppt/charts/colors8.xml" ContentType="application/vnd.ms-office.chartcolorstyle+xml"/>
  <Override PartName="/ppt/charts/chartEx6.xml" ContentType="application/vnd.ms-office.chartex+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notesSlides/notesSlide27.xml" ContentType="application/vnd.openxmlformats-officedocument.presentationml.notesSlid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notesSlides/notesSlide28.xml" ContentType="application/vnd.openxmlformats-officedocument.presentationml.notesSlid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9.xml" ContentType="application/vnd.openxmlformats-officedocument.presentationml.notesSlide+xml"/>
  <Override PartName="/ppt/charts/chart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0.xml" ContentType="application/vnd.openxmlformats-officedocument.presentationml.notesSlide+xml"/>
  <Override PartName="/ppt/charts/chart1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1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1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31.xml" ContentType="application/vnd.openxmlformats-officedocument.presentationml.notesSlide+xml"/>
  <Override PartName="/ppt/charts/chart1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1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1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1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1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35.xml" ContentType="application/vnd.openxmlformats-officedocument.presentationml.notesSlide+xml"/>
  <Override PartName="/ppt/charts/chart1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2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2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2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2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6.xml" ContentType="application/vnd.openxmlformats-officedocument.presentationml.notesSlide+xml"/>
  <Override PartName="/ppt/charts/chart2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7.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38.xml" ContentType="application/vnd.openxmlformats-officedocument.presentationml.notesSlide+xml"/>
  <Override PartName="/ppt/charts/chart29.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0.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1.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39.xml" ContentType="application/vnd.openxmlformats-officedocument.presentationml.notesSlide+xml"/>
  <Override PartName="/ppt/charts/chart32.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33.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34.xml" ContentType="application/vnd.openxmlformats-officedocument.drawingml.chart+xml"/>
  <Override PartName="/ppt/charts/style41.xml" ContentType="application/vnd.ms-office.chartstyle+xml"/>
  <Override PartName="/ppt/charts/colors41.xml" ContentType="application/vnd.ms-office.chartcolorstyle+xml"/>
  <Override PartName="/ppt/drawings/drawing1.xml" ContentType="application/vnd.openxmlformats-officedocument.drawingml.chartshapes+xml"/>
  <Override PartName="/ppt/notesSlides/notesSlide40.xml" ContentType="application/vnd.openxmlformats-officedocument.presentationml.notesSlide+xml"/>
  <Override PartName="/ppt/charts/chart35.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36.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37.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41.xml" ContentType="application/vnd.openxmlformats-officedocument.presentationml.notesSlide+xml"/>
  <Override PartName="/ppt/charts/chart38.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9.xml" ContentType="application/vnd.openxmlformats-officedocument.drawingml.chart+xml"/>
  <Override PartName="/ppt/charts/style46.xml" ContentType="application/vnd.ms-office.chartstyle+xml"/>
  <Override PartName="/ppt/charts/colors4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40.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41.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56.xml" ContentType="application/vnd.openxmlformats-officedocument.presentationml.notesSlide+xml"/>
  <Override PartName="/ppt/charts/chartEx11.xml" ContentType="application/vnd.ms-office.chartex+xml"/>
  <Override PartName="/ppt/charts/style49.xml" ContentType="application/vnd.ms-office.chartstyle+xml"/>
  <Override PartName="/ppt/charts/colors49.xml" ContentType="application/vnd.ms-office.chartcolorstyle+xml"/>
  <Override PartName="/ppt/charts/chartEx12.xml" ContentType="application/vnd.ms-office.chartex+xml"/>
  <Override PartName="/ppt/charts/style50.xml" ContentType="application/vnd.ms-office.chartstyle+xml"/>
  <Override PartName="/ppt/charts/colors50.xml" ContentType="application/vnd.ms-office.chartcolorstyle+xml"/>
  <Override PartName="/ppt/charts/chartEx13.xml" ContentType="application/vnd.ms-office.chartex+xml"/>
  <Override PartName="/ppt/charts/style51.xml" ContentType="application/vnd.ms-office.chartstyle+xml"/>
  <Override PartName="/ppt/charts/colors51.xml" ContentType="application/vnd.ms-office.chartcolorstyle+xml"/>
  <Override PartName="/ppt/charts/chartEx14.xml" ContentType="application/vnd.ms-office.chartex+xml"/>
  <Override PartName="/ppt/charts/style52.xml" ContentType="application/vnd.ms-office.chartstyle+xml"/>
  <Override PartName="/ppt/charts/colors52.xml" ContentType="application/vnd.ms-office.chartcolorstyle+xml"/>
  <Override PartName="/ppt/charts/chartEx15.xml" ContentType="application/vnd.ms-office.chartex+xml"/>
  <Override PartName="/ppt/charts/style53.xml" ContentType="application/vnd.ms-office.chartstyle+xml"/>
  <Override PartName="/ppt/charts/colors53.xml" ContentType="application/vnd.ms-office.chartcolorstyle+xml"/>
  <Override PartName="/ppt/charts/chartEx16.xml" ContentType="application/vnd.ms-office.chartex+xml"/>
  <Override PartName="/ppt/charts/style54.xml" ContentType="application/vnd.ms-office.chartstyle+xml"/>
  <Override PartName="/ppt/charts/colors54.xml" ContentType="application/vnd.ms-office.chartcolorstyle+xml"/>
  <Override PartName="/ppt/charts/chartEx17.xml" ContentType="application/vnd.ms-office.chartex+xml"/>
  <Override PartName="/ppt/charts/style55.xml" ContentType="application/vnd.ms-office.chartstyle+xml"/>
  <Override PartName="/ppt/charts/colors55.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2.xml" ContentType="application/vnd.openxmlformats-officedocument.presentationml.tags+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6"/>
  </p:notesMasterIdLst>
  <p:handoutMasterIdLst>
    <p:handoutMasterId r:id="rId77"/>
  </p:handoutMasterIdLst>
  <p:sldIdLst>
    <p:sldId id="496" r:id="rId5"/>
    <p:sldId id="2846" r:id="rId6"/>
    <p:sldId id="9203" r:id="rId7"/>
    <p:sldId id="8932" r:id="rId8"/>
    <p:sldId id="9105" r:id="rId9"/>
    <p:sldId id="9146" r:id="rId10"/>
    <p:sldId id="9147" r:id="rId11"/>
    <p:sldId id="8933" r:id="rId12"/>
    <p:sldId id="9125" r:id="rId13"/>
    <p:sldId id="9130" r:id="rId14"/>
    <p:sldId id="9167" r:id="rId15"/>
    <p:sldId id="9172" r:id="rId16"/>
    <p:sldId id="9188" r:id="rId17"/>
    <p:sldId id="9174" r:id="rId18"/>
    <p:sldId id="9181" r:id="rId19"/>
    <p:sldId id="9189" r:id="rId20"/>
    <p:sldId id="9190" r:id="rId21"/>
    <p:sldId id="9133" r:id="rId22"/>
    <p:sldId id="9134" r:id="rId23"/>
    <p:sldId id="9205" r:id="rId24"/>
    <p:sldId id="9179" r:id="rId25"/>
    <p:sldId id="9136" r:id="rId26"/>
    <p:sldId id="9137" r:id="rId27"/>
    <p:sldId id="9157" r:id="rId28"/>
    <p:sldId id="9204" r:id="rId29"/>
    <p:sldId id="9116" r:id="rId30"/>
    <p:sldId id="9117" r:id="rId31"/>
    <p:sldId id="9194" r:id="rId32"/>
    <p:sldId id="9197" r:id="rId33"/>
    <p:sldId id="9198" r:id="rId34"/>
    <p:sldId id="9199" r:id="rId35"/>
    <p:sldId id="9118" r:id="rId36"/>
    <p:sldId id="9119" r:id="rId37"/>
    <p:sldId id="9120" r:id="rId38"/>
    <p:sldId id="9209" r:id="rId39"/>
    <p:sldId id="9211" r:id="rId40"/>
    <p:sldId id="9210" r:id="rId41"/>
    <p:sldId id="9122" r:id="rId42"/>
    <p:sldId id="9124" r:id="rId43"/>
    <p:sldId id="9180" r:id="rId44"/>
    <p:sldId id="9164" r:id="rId45"/>
    <p:sldId id="9148" r:id="rId46"/>
    <p:sldId id="9191" r:id="rId47"/>
    <p:sldId id="9150" r:id="rId48"/>
    <p:sldId id="8935" r:id="rId49"/>
    <p:sldId id="9168" r:id="rId50"/>
    <p:sldId id="9169" r:id="rId51"/>
    <p:sldId id="9206" r:id="rId52"/>
    <p:sldId id="9140" r:id="rId53"/>
    <p:sldId id="9141" r:id="rId54"/>
    <p:sldId id="9142" r:id="rId55"/>
    <p:sldId id="9143" r:id="rId56"/>
    <p:sldId id="9207" r:id="rId57"/>
    <p:sldId id="9208" r:id="rId58"/>
    <p:sldId id="9144" r:id="rId59"/>
    <p:sldId id="9145" r:id="rId60"/>
    <p:sldId id="9158" r:id="rId61"/>
    <p:sldId id="9159" r:id="rId62"/>
    <p:sldId id="9200" r:id="rId63"/>
    <p:sldId id="9175" r:id="rId64"/>
    <p:sldId id="9192" r:id="rId65"/>
    <p:sldId id="9193" r:id="rId66"/>
    <p:sldId id="9184" r:id="rId67"/>
    <p:sldId id="9186" r:id="rId68"/>
    <p:sldId id="9178" r:id="rId69"/>
    <p:sldId id="9154" r:id="rId70"/>
    <p:sldId id="9185" r:id="rId71"/>
    <p:sldId id="9177" r:id="rId72"/>
    <p:sldId id="8936" r:id="rId73"/>
    <p:sldId id="9111" r:id="rId74"/>
    <p:sldId id="7409" r:id="rId75"/>
  </p:sldIdLst>
  <p:sldSz cx="9906000" cy="6858000" type="A4"/>
  <p:notesSz cx="6797675" cy="9872663"/>
  <p:custDataLst>
    <p:tags r:id="rId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1102" userDrawn="1">
          <p15:clr>
            <a:srgbClr val="A4A3A4"/>
          </p15:clr>
        </p15:guide>
        <p15:guide id="3" orient="horz" pos="1162" userDrawn="1">
          <p15:clr>
            <a:srgbClr val="A4A3A4"/>
          </p15:clr>
        </p15:guide>
        <p15:guide id="4" pos="3075" userDrawn="1">
          <p15:clr>
            <a:srgbClr val="A4A3A4"/>
          </p15:clr>
        </p15:guide>
        <p15:guide id="5" pos="31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i, Hwan-Jun (KR/Deal Adv2)" initials="CHJ(A" lastIdx="2" clrIdx="0">
    <p:extLst>
      <p:ext uri="{19B8F6BF-5375-455C-9EA6-DF929625EA0E}">
        <p15:presenceInfo xmlns:p15="http://schemas.microsoft.com/office/powerpoint/2012/main" userId="S::hwanjunchoi@kr.kpmg.com::5ae0110c-e26f-4d48-a265-6cc8672dbaaa" providerId="AD"/>
      </p:ext>
    </p:extLst>
  </p:cmAuthor>
  <p:cmAuthor id="2" name="Kim, Tae-Woo (KR/Deal Adv2)" initials="KTW(A" lastIdx="1" clrIdx="1">
    <p:extLst>
      <p:ext uri="{19B8F6BF-5375-455C-9EA6-DF929625EA0E}">
        <p15:presenceInfo xmlns:p15="http://schemas.microsoft.com/office/powerpoint/2012/main" userId="S::tkim75@kr.kpmg.com::5c02ccd6-b3e8-42a1-9394-e339bd6ae3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AEDB"/>
    <a:srgbClr val="CCD6E8"/>
    <a:srgbClr val="005EB8"/>
    <a:srgbClr val="C41010"/>
    <a:srgbClr val="6D2077"/>
    <a:srgbClr val="00A3A1"/>
    <a:srgbClr val="0D8180"/>
    <a:srgbClr val="00338D"/>
    <a:srgbClr val="0091D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7" autoAdjust="0"/>
    <p:restoredTop sz="86389" autoAdjust="0"/>
  </p:normalViewPr>
  <p:slideViewPr>
    <p:cSldViewPr snapToGrid="0">
      <p:cViewPr varScale="1">
        <p:scale>
          <a:sx n="97" d="100"/>
          <a:sy n="97" d="100"/>
        </p:scale>
        <p:origin x="2004" y="78"/>
      </p:cViewPr>
      <p:guideLst>
        <p:guide orient="horz" pos="1911"/>
        <p:guide pos="1102"/>
        <p:guide orient="horz" pos="1162"/>
        <p:guide pos="3075"/>
        <p:guide pos="31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lee39\Desktop\FY22\SV&#51064;&#48288;(Adam)\Project%20Adam_&#51221;&#49328;&#54364;_220817.xlsx" TargetMode="External"/><Relationship Id="rId2" Type="http://schemas.microsoft.com/office/2011/relationships/chartColorStyle" Target="colors2.xml"/><Relationship Id="rId1" Type="http://schemas.microsoft.com/office/2011/relationships/chartStyle" Target="style2.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kim92\OneDrive%20-%20KPMG\011.PJT%20Adam\&#48120;&#49828;&#53552;&#54589;\WP\&#48120;&#49828;&#53552;&#54589;\PJT%20SMITH_DATA%20WP_22.1H(updated).xlsx" TargetMode="External"/><Relationship Id="rId2" Type="http://schemas.microsoft.com/office/2011/relationships/chartColorStyle" Target="colors20.xml"/><Relationship Id="rId1" Type="http://schemas.microsoft.com/office/2011/relationships/chartStyle" Target="style20.xml"/></Relationships>
</file>

<file path=ppt/charts/_rels/chart11.xml.rels><?xml version="1.0" encoding="UTF-8" standalone="yes"?>
<Relationships xmlns="http://schemas.openxmlformats.org/package/2006/relationships"><Relationship Id="rId3" Type="http://schemas.openxmlformats.org/officeDocument/2006/relationships/oleObject" Target="https://onedrive-global.kpmg.com/personal/mkim92_kr_kpmg_com/Documents/011.PJT%20Adam/&#48120;&#49828;&#53552;&#54589;/WP/&#48120;&#49828;&#53552;&#54589;/PJT%20SMITH_DATA%20WP_22.1H(updated).xlsx" TargetMode="External"/><Relationship Id="rId2" Type="http://schemas.microsoft.com/office/2011/relationships/chartColorStyle" Target="colors21.xml"/><Relationship Id="rId1" Type="http://schemas.microsoft.com/office/2011/relationships/chartStyle" Target="style21.xml"/></Relationships>
</file>

<file path=ppt/charts/_rels/chart12.xml.rels><?xml version="1.0" encoding="UTF-8" standalone="yes"?>
<Relationships xmlns="http://schemas.openxmlformats.org/package/2006/relationships"><Relationship Id="rId3" Type="http://schemas.openxmlformats.org/officeDocument/2006/relationships/oleObject" Target="https://onedrive-global.kpmg.com/personal/mkim92_kr_kpmg_com/Documents/011.PJT%20Adam/&#48120;&#49828;&#53552;&#54589;/WP/&#48120;&#49828;&#53552;&#54589;/PJT%20SMITH_DATA%20WP_22.1H(updated).xlsx" TargetMode="External"/><Relationship Id="rId2" Type="http://schemas.microsoft.com/office/2011/relationships/chartColorStyle" Target="colors22.xml"/><Relationship Id="rId1" Type="http://schemas.microsoft.com/office/2011/relationships/chartStyle" Target="style2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mkim92\OneDrive%20-%20KPMG\011.PJT%20Adam\&#48120;&#49828;&#53552;&#54589;\WP\&#48120;&#49828;&#53552;&#54589;\PJT%20SMITH_DATA%20WP_22.1H(updated).xlsx" TargetMode="External"/><Relationship Id="rId2" Type="http://schemas.microsoft.com/office/2011/relationships/chartColorStyle" Target="colors23.xml"/><Relationship Id="rId1" Type="http://schemas.microsoft.com/office/2011/relationships/chartStyle" Target="style2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mkim92\OneDrive%20-%20KPMG\011.PJT%20Adam\&#48120;&#49828;&#53552;&#54589;\WP\&#48120;&#49828;&#53552;&#54589;\PJT%20SMITH_DATA%20WP_22.1H(updated).xlsx" TargetMode="External"/><Relationship Id="rId2" Type="http://schemas.microsoft.com/office/2011/relationships/chartColorStyle" Target="colors24.xml"/><Relationship Id="rId1" Type="http://schemas.microsoft.com/office/2011/relationships/chartStyle" Target="style2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jung15\Desktop\Project%20Adam\WP\1.&#47932;&#47049;%20&#48143;%20&#45796;&#50577;&#49457;_WP_v2.xlsx" TargetMode="External"/><Relationship Id="rId2" Type="http://schemas.microsoft.com/office/2011/relationships/chartColorStyle" Target="colors25.xml"/><Relationship Id="rId1" Type="http://schemas.microsoft.com/office/2011/relationships/chartStyle" Target="style2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jung15\Desktop\Project%20Adam\WP\1.&#47932;&#47049;%20&#48143;%20&#45796;&#50577;&#49457;_WP_v2.xlsx" TargetMode="External"/><Relationship Id="rId2" Type="http://schemas.microsoft.com/office/2011/relationships/chartColorStyle" Target="colors26.xml"/><Relationship Id="rId1" Type="http://schemas.microsoft.com/office/2011/relationships/chartStyle" Target="style2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jung15\Desktop\Project%20Adam\WP\1.&#47932;&#47049;%20&#48143;%20&#45796;&#50577;&#49457;_WP_v2.xlsx" TargetMode="External"/><Relationship Id="rId2" Type="http://schemas.microsoft.com/office/2011/relationships/chartColorStyle" Target="colors27.xml"/><Relationship Id="rId1" Type="http://schemas.microsoft.com/office/2011/relationships/chartStyle" Target="style2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jung15\Desktop\Project%20Adam\WP\1.&#47932;&#47049;%20&#48143;%20&#45796;&#50577;&#49457;_WP_v2.xlsx" TargetMode="External"/><Relationship Id="rId2" Type="http://schemas.microsoft.com/office/2011/relationships/chartColorStyle" Target="colors28.xml"/><Relationship Id="rId1" Type="http://schemas.microsoft.com/office/2011/relationships/chartStyle" Target="style2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3.xlsx" TargetMode="External"/><Relationship Id="rId2" Type="http://schemas.microsoft.com/office/2011/relationships/chartColorStyle" Target="colors29.xml"/><Relationship Id="rId1" Type="http://schemas.microsoft.com/office/2011/relationships/chartStyle" Target="style2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lee39\Desktop\FY22\SV&#51064;&#48288;(Adam)\Project%20Adam_&#51221;&#49328;&#54364;_220817.xlsx" TargetMode="External"/><Relationship Id="rId2" Type="http://schemas.microsoft.com/office/2011/relationships/chartColorStyle" Target="colors3.xml"/><Relationship Id="rId1" Type="http://schemas.microsoft.com/office/2011/relationships/chartStyle" Target="style3.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3.xlsx" TargetMode="External"/><Relationship Id="rId2" Type="http://schemas.microsoft.com/office/2011/relationships/chartColorStyle" Target="colors30.xml"/><Relationship Id="rId1" Type="http://schemas.microsoft.com/office/2011/relationships/chartStyle" Target="style3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1.xlsx" TargetMode="External"/><Relationship Id="rId2" Type="http://schemas.microsoft.com/office/2011/relationships/chartColorStyle" Target="colors31.xml"/><Relationship Id="rId1" Type="http://schemas.microsoft.com/office/2011/relationships/chartStyle" Target="style3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1.xlsx" TargetMode="External"/><Relationship Id="rId2" Type="http://schemas.microsoft.com/office/2011/relationships/chartColorStyle" Target="colors32.xml"/><Relationship Id="rId1" Type="http://schemas.microsoft.com/office/2011/relationships/chartStyle" Target="style3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3.xlsx" TargetMode="External"/><Relationship Id="rId2" Type="http://schemas.microsoft.com/office/2011/relationships/chartColorStyle" Target="colors33.xml"/><Relationship Id="rId1" Type="http://schemas.microsoft.com/office/2011/relationships/chartStyle" Target="style3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hwanjunchoi\Desktop\&#49324;&#50629;&#44288;&#47144;&#54260;&#45908;\15.%20Adam\04.%20WP\03.%20&#49324;&#50629;&#48516;&#49437;\02.%20&#49884;&#49464;&#48516;&#49437;\2.%20&#49884;&#49464;&#48516;&#49437;_&#50724;&#53664;&#54648;&#51592;%20&#44053;&#49436;&#51648;&#51216;_WP_v4.xlsx" TargetMode="External"/><Relationship Id="rId2" Type="http://schemas.microsoft.com/office/2011/relationships/chartColorStyle" Target="colors34.xml"/><Relationship Id="rId1" Type="http://schemas.microsoft.com/office/2011/relationships/chartStyle" Target="style34.xml"/></Relationships>
</file>

<file path=ppt/charts/_rels/chart25.xml.rels><?xml version="1.0" encoding="UTF-8" standalone="yes"?>
<Relationships xmlns="http://schemas.openxmlformats.org/package/2006/relationships"><Relationship Id="rId1" Type="http://schemas.openxmlformats.org/officeDocument/2006/relationships/oleObject" Target="file:///C:\Users\sjung15\Desktop\Project%20Adam\WP\2.%20&#49884;&#49464;&#48516;&#49437;_Summary_v1.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sjung15\Desktop\Project%20Adam\WP\2.%20&#49884;&#49464;&#48516;&#49437;_Summary_v1.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C:\Users\sjung15\Desktop\Project%20Adam\WP\2.%20&#49884;&#49464;&#48516;&#49437;_Summary_v3.xlsx" TargetMode="External"/></Relationships>
</file>

<file path=ppt/charts/_rels/chart28.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3.xlsx" TargetMode="External"/><Relationship Id="rId2" Type="http://schemas.microsoft.com/office/2011/relationships/chartColorStyle" Target="colors35.xml"/><Relationship Id="rId1" Type="http://schemas.microsoft.com/office/2011/relationships/chartStyle" Target="style35.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2.xlsx" TargetMode="External"/><Relationship Id="rId2" Type="http://schemas.microsoft.com/office/2011/relationships/chartColorStyle" Target="colors36.xml"/><Relationship Id="rId1" Type="http://schemas.microsoft.com/office/2011/relationships/chartStyle" Target="style36.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lee39\Desktop\FY22\SV&#51064;&#48288;(Adam)\Project%20Smith_&#51221;&#49328;&#54364;_220817.xlsx" TargetMode="External"/><Relationship Id="rId2" Type="http://schemas.microsoft.com/office/2011/relationships/chartColorStyle" Target="colors4.xml"/><Relationship Id="rId1" Type="http://schemas.microsoft.com/office/2011/relationships/chartStyle" Target="style4.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2.xlsx" TargetMode="External"/><Relationship Id="rId2" Type="http://schemas.microsoft.com/office/2011/relationships/chartColorStyle" Target="colors37.xml"/><Relationship Id="rId1" Type="http://schemas.microsoft.com/office/2011/relationships/chartStyle" Target="style37.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3.xlsx" TargetMode="External"/><Relationship Id="rId2" Type="http://schemas.microsoft.com/office/2011/relationships/chartColorStyle" Target="colors38.xml"/><Relationship Id="rId1" Type="http://schemas.microsoft.com/office/2011/relationships/chartStyle" Target="style38.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jung15\Desktop\Project%20Adam\Project%20Smith_&#45936;&#51060;&#53552;&#54057;_220823\2.&#49884;&#49464;&#48516;&#49437;_Summary_v3.xlsx" TargetMode="External"/><Relationship Id="rId2" Type="http://schemas.microsoft.com/office/2011/relationships/chartColorStyle" Target="colors39.xml"/><Relationship Id="rId1" Type="http://schemas.microsoft.com/office/2011/relationships/chartStyle" Target="style39.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sjung15\Desktop\Project%20Adam\Project%20Smith_&#45936;&#51060;&#53552;&#54057;_220823\2.&#49884;&#49464;&#48516;&#49437;_Summary_v3.xlsx" TargetMode="External"/><Relationship Id="rId2" Type="http://schemas.microsoft.com/office/2011/relationships/chartColorStyle" Target="colors40.xml"/><Relationship Id="rId1" Type="http://schemas.microsoft.com/office/2011/relationships/chartStyle" Target="style40.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sjung15\Desktop\Project%20Adam\WP\2.%20&#49884;&#49464;&#48516;&#49437;_Summary_v2.xlsx" TargetMode="Externa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chartUserShapes" Target="../drawings/drawing1.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sjung15\Desktop\Project%20Adam\WP\Project%20Adam_&#45236;&#52264;&#49324;&#44592;%20&#44144;&#47000;&#47049;_WP_v5.xlsx" TargetMode="External"/><Relationship Id="rId2" Type="http://schemas.microsoft.com/office/2011/relationships/chartColorStyle" Target="colors42.xml"/><Relationship Id="rId1" Type="http://schemas.microsoft.com/office/2011/relationships/chartStyle" Target="style42.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sjung15\Desktop\Project%20Adam\WP\Project%20Adam_&#45236;&#52264;&#49324;&#44592;%20&#44144;&#47000;&#47049;_WP_v5.xlsx" TargetMode="External"/><Relationship Id="rId2" Type="http://schemas.microsoft.com/office/2011/relationships/chartColorStyle" Target="colors43.xml"/><Relationship Id="rId1" Type="http://schemas.microsoft.com/office/2011/relationships/chartStyle" Target="style43.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sjung15\Desktop\Project%20Adam\WP\Project%20Adam_&#45236;&#52264;&#49324;&#44592;%20&#44144;&#47000;&#47049;_WP_v5.xlsx" TargetMode="External"/><Relationship Id="rId2" Type="http://schemas.microsoft.com/office/2011/relationships/chartColorStyle" Target="colors44.xml"/><Relationship Id="rId1" Type="http://schemas.microsoft.com/office/2011/relationships/chartStyle" Target="style44.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sjung15\Desktop\Project%20Adam\WP\Project%20Adam_&#54924;&#51204;&#50984;%20&#48120;&#49828;&#53552;&#54589;_WP_v3.xlsx" TargetMode="External"/><Relationship Id="rId2" Type="http://schemas.microsoft.com/office/2011/relationships/chartColorStyle" Target="colors45.xml"/><Relationship Id="rId1" Type="http://schemas.microsoft.com/office/2011/relationships/chartStyle" Target="style45.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tkim75\Desktop\Works\15.%20Smith\Project%20Smith_Cash%20Flow.xlsx" TargetMode="External"/><Relationship Id="rId2" Type="http://schemas.microsoft.com/office/2011/relationships/chartColorStyle" Target="colors46.xml"/><Relationship Id="rId1" Type="http://schemas.microsoft.com/office/2011/relationships/chartStyle" Target="style46.xml"/></Relationships>
</file>

<file path=ppt/charts/_rels/chart4.xml.rels><?xml version="1.0" encoding="UTF-8" standalone="yes"?>
<Relationships xmlns="http://schemas.openxmlformats.org/package/2006/relationships"><Relationship Id="rId3" Type="http://schemas.openxmlformats.org/officeDocument/2006/relationships/oleObject" Target="https://onedrive-global.kpmg.com/personal/mkim92_kr_kpmg_com/Documents/011.PJT%20Adam/&#48120;&#49828;&#53552;&#54589;/WP/&#48120;&#49828;&#53552;&#54589;/PJT%20SMITH_DATA%20WP_22.1H(updated).xlsx" TargetMode="External"/><Relationship Id="rId2" Type="http://schemas.microsoft.com/office/2011/relationships/chartColorStyle" Target="colors14.xml"/><Relationship Id="rId1" Type="http://schemas.microsoft.com/office/2011/relationships/chartStyle" Target="style14.xml"/></Relationships>
</file>

<file path=ppt/charts/_rels/chart40.xml.rels><?xml version="1.0" encoding="UTF-8" standalone="yes"?>
<Relationships xmlns="http://schemas.openxmlformats.org/package/2006/relationships"><Relationship Id="rId3" Type="http://schemas.openxmlformats.org/officeDocument/2006/relationships/oleObject" Target="file:///C:\Users\klee39\Desktop\FY22\SV&#51064;&#48288;(Adam)\Project%20Adam_&#51221;&#49328;&#54364;_220817.xlsx" TargetMode="External"/><Relationship Id="rId2" Type="http://schemas.microsoft.com/office/2011/relationships/chartColorStyle" Target="colors47.xml"/><Relationship Id="rId1" Type="http://schemas.microsoft.com/office/2011/relationships/chartStyle" Target="style47.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klee39\Desktop\FY22\SV&#51064;&#48288;(Adam)\Project%20Adam_&#51221;&#49328;&#54364;_220817.xlsx" TargetMode="External"/><Relationship Id="rId2" Type="http://schemas.microsoft.com/office/2011/relationships/chartColorStyle" Target="colors48.xml"/><Relationship Id="rId1" Type="http://schemas.microsoft.com/office/2011/relationships/chartStyle" Target="style48.xml"/></Relationships>
</file>

<file path=ppt/charts/_rels/chart5.xml.rels><?xml version="1.0" encoding="UTF-8" standalone="yes"?>
<Relationships xmlns="http://schemas.openxmlformats.org/package/2006/relationships"><Relationship Id="rId3" Type="http://schemas.openxmlformats.org/officeDocument/2006/relationships/oleObject" Target="https://onedrive-global.kpmg.com/personal/mkim92_kr_kpmg_com/Documents/011.PJT%20Adam/&#48120;&#49828;&#53552;&#54589;/WP/&#48120;&#49828;&#53552;&#54589;/PJT%20SMITH_DATA%20WP_22.1H(updated).xlsx" TargetMode="External"/><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oleObject" Target="https://onedrive-global.kpmg.com/personal/mkim92_kr_kpmg_com/Documents/011.PJT%20Adam/&#48120;&#49828;&#53552;&#54589;/WP/&#48120;&#49828;&#53552;&#54589;/PJT%20SMITH_DATA%20WP_22.1H(updated).xlsx" TargetMode="External"/><Relationship Id="rId2" Type="http://schemas.microsoft.com/office/2011/relationships/chartColorStyle" Target="colors16.xml"/><Relationship Id="rId1" Type="http://schemas.microsoft.com/office/2011/relationships/chartStyle" Target="style1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kim92\OneDrive%20-%20KPMG\011.PJT%20Adam\&#48120;&#49828;&#53552;&#54589;\WP\&#48120;&#49828;&#53552;&#54589;\PJT%20SMITH_DATA%20WP_22.1H(updated).xlsx" TargetMode="External"/><Relationship Id="rId2" Type="http://schemas.microsoft.com/office/2011/relationships/chartColorStyle" Target="colors17.xml"/><Relationship Id="rId1" Type="http://schemas.microsoft.com/office/2011/relationships/chartStyle" Target="style17.xml"/></Relationships>
</file>

<file path=ppt/charts/_rels/chart8.xml.rels><?xml version="1.0" encoding="UTF-8" standalone="yes"?>
<Relationships xmlns="http://schemas.openxmlformats.org/package/2006/relationships"><Relationship Id="rId3" Type="http://schemas.openxmlformats.org/officeDocument/2006/relationships/oleObject" Target="https://onedrive-global.kpmg.com/personal/mkim92_kr_kpmg_com/Documents/011.PJT%20Adam/&#48120;&#49828;&#53552;&#54589;/WP/&#48120;&#49828;&#53552;&#54589;/PJT%20SMITH_DATA%20WP_22.1H(updated).xlsx" TargetMode="External"/><Relationship Id="rId2" Type="http://schemas.microsoft.com/office/2011/relationships/chartColorStyle" Target="colors18.xml"/><Relationship Id="rId1" Type="http://schemas.microsoft.com/office/2011/relationships/chartStyle" Target="style18.xml"/></Relationships>
</file>

<file path=ppt/charts/_rels/chart9.xml.rels><?xml version="1.0" encoding="UTF-8" standalone="yes"?>
<Relationships xmlns="http://schemas.openxmlformats.org/package/2006/relationships"><Relationship Id="rId3" Type="http://schemas.openxmlformats.org/officeDocument/2006/relationships/oleObject" Target="https://onedrive-global.kpmg.com/personal/mkim92_kr_kpmg_com/Documents/011.PJT%20Adam/&#48120;&#49828;&#53552;&#54589;/WP/&#48120;&#49828;&#53552;&#54589;/PJT%20SMITH_DATA%20WP_22.1H(updated).xlsx" TargetMode="External"/><Relationship Id="rId2" Type="http://schemas.microsoft.com/office/2011/relationships/chartColorStyle" Target="colors19.xml"/><Relationship Id="rId1" Type="http://schemas.microsoft.com/office/2011/relationships/chartStyle" Target="style1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tkim75\Desktop\Works\15.%20Smith\Project%20Smith_Cash%20Flow.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hwanjunchoi\Desktop\&#49324;&#50629;&#44288;&#47144;&#54260;&#45908;\15.%20Adam\04.%20WP\04.%20&#48120;&#49828;&#53552;&#54589;\Project%20Adam_Margin%20movement_08180100.xlsx" TargetMode="External"/></Relationships>
</file>

<file path=ppt/charts/_rels/chartEx11.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oleObject" Target="file:///C:\Users\klee39\Desktop\FY22\SV&#51064;&#48288;(Adam)\Project%20Adam_&#51221;&#49328;&#54364;_220817.xlsx" TargetMode="External"/></Relationships>
</file>

<file path=ppt/charts/_rels/chartEx12.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oleObject" Target="file:///C:\Users\klee39\Desktop\FY22\SV&#51064;&#48288;(Adam)\Project%20Adam_&#51221;&#49328;&#54364;_220817.xlsx" TargetMode="External"/></Relationships>
</file>

<file path=ppt/charts/_rels/chartEx13.xml.rels><?xml version="1.0" encoding="UTF-8" standalone="yes"?>
<Relationships xmlns="http://schemas.openxmlformats.org/package/2006/relationships"><Relationship Id="rId3" Type="http://schemas.microsoft.com/office/2011/relationships/chartColorStyle" Target="colors51.xml"/><Relationship Id="rId2" Type="http://schemas.microsoft.com/office/2011/relationships/chartStyle" Target="style51.xml"/><Relationship Id="rId1" Type="http://schemas.openxmlformats.org/officeDocument/2006/relationships/oleObject" Target="file:///C:\Users\klee39\Desktop\FY22\SV&#51064;&#48288;(Adam)\Project%20Adam_&#51221;&#49328;&#54364;_220817.xlsx" TargetMode="External"/></Relationships>
</file>

<file path=ppt/charts/_rels/chartEx14.xml.rels><?xml version="1.0" encoding="UTF-8" standalone="yes"?>
<Relationships xmlns="http://schemas.openxmlformats.org/package/2006/relationships"><Relationship Id="rId3" Type="http://schemas.microsoft.com/office/2011/relationships/chartColorStyle" Target="colors52.xml"/><Relationship Id="rId2" Type="http://schemas.microsoft.com/office/2011/relationships/chartStyle" Target="style52.xml"/><Relationship Id="rId1" Type="http://schemas.openxmlformats.org/officeDocument/2006/relationships/oleObject" Target="file:///C:\Users\klee39\Desktop\FY22\SV&#51064;&#48288;(Adam)\Project%20Adam_&#51221;&#49328;&#54364;_220817.xlsx" TargetMode="External"/></Relationships>
</file>

<file path=ppt/charts/_rels/chartEx15.xml.rels><?xml version="1.0" encoding="UTF-8" standalone="yes"?>
<Relationships xmlns="http://schemas.openxmlformats.org/package/2006/relationships"><Relationship Id="rId3" Type="http://schemas.microsoft.com/office/2011/relationships/chartColorStyle" Target="colors53.xml"/><Relationship Id="rId2" Type="http://schemas.microsoft.com/office/2011/relationships/chartStyle" Target="style53.xml"/><Relationship Id="rId1" Type="http://schemas.openxmlformats.org/officeDocument/2006/relationships/oleObject" Target="file:///C:\Users\klee39\Desktop\FY22\SV&#51064;&#48288;(Adam)\Project%20Adam_&#51221;&#49328;&#54364;_220817.xlsx" TargetMode="External"/></Relationships>
</file>

<file path=ppt/charts/_rels/chartEx16.xml.rels><?xml version="1.0" encoding="UTF-8" standalone="yes"?>
<Relationships xmlns="http://schemas.openxmlformats.org/package/2006/relationships"><Relationship Id="rId3" Type="http://schemas.microsoft.com/office/2011/relationships/chartColorStyle" Target="colors54.xml"/><Relationship Id="rId2" Type="http://schemas.microsoft.com/office/2011/relationships/chartStyle" Target="style54.xml"/><Relationship Id="rId1" Type="http://schemas.openxmlformats.org/officeDocument/2006/relationships/oleObject" Target="file:///C:\Users\klee39\Desktop\FY22\SV&#51064;&#48288;(Adam)\Project%20Adam_&#51221;&#49328;&#54364;_220817.xlsx" TargetMode="External"/></Relationships>
</file>

<file path=ppt/charts/_rels/chartEx17.xml.rels><?xml version="1.0" encoding="UTF-8" standalone="yes"?>
<Relationships xmlns="http://schemas.openxmlformats.org/package/2006/relationships"><Relationship Id="rId3" Type="http://schemas.microsoft.com/office/2011/relationships/chartColorStyle" Target="colors55.xml"/><Relationship Id="rId2" Type="http://schemas.microsoft.com/office/2011/relationships/chartStyle" Target="style55.xml"/><Relationship Id="rId1" Type="http://schemas.openxmlformats.org/officeDocument/2006/relationships/oleObject" Target="file:///C:\Users\klee39\Desktop\FY22\SV&#51064;&#48288;(Adam)\Project%20Adam_&#51221;&#49328;&#54364;_220817.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klee39\Desktop\FY22\SV&#51064;&#48288;(Adam)\Project%20Adam_&#51221;&#49328;&#54364;_220817.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klee39\Desktop\FY22\SV&#51064;&#48288;(Adam)\Project%20Adam_&#51221;&#49328;&#54364;_220817.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klee39\Desktop\FY22\SV&#51064;&#48288;(Adam)\Project%20Adam_&#51221;&#49328;&#54364;_220817.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klee39\Desktop\FY22\SV&#51064;&#48288;(Adam)\Project%20Adam_&#51221;&#49328;&#54364;_220817.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klee39\Desktop\FY22\SV&#51064;&#48288;(Adam)\Project%20Adam_&#51221;&#49328;&#54364;_220817.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klee39\Desktop\FY22\SV&#51064;&#48288;(Adam)\Project%20Adam_&#51221;&#49328;&#54364;_220817.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klee39\Desktop\FY22\SV&#51064;&#48288;(Adam)\Project%20Adam_&#51221;&#49328;&#54364;_220817.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hwanjunchoi\Desktop\&#49324;&#50629;&#44288;&#47144;&#54260;&#45908;\15.%20Adam\04.%20WP\04.%20&#48120;&#49828;&#53552;&#54589;\Project%20Adam_Margin%20movement_0818010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0"/>
          <c:w val="0.93888888888888888"/>
          <c:h val="0.89260061242344702"/>
        </c:manualLayout>
      </c:layout>
      <c:barChart>
        <c:barDir val="col"/>
        <c:grouping val="stacked"/>
        <c:varyColors val="0"/>
        <c:ser>
          <c:idx val="0"/>
          <c:order val="0"/>
          <c:tx>
            <c:strRef>
              <c:f>매출!$O$17</c:f>
              <c:strCache>
                <c:ptCount val="1"/>
                <c:pt idx="0">
                  <c:v>상품매출(직판매)</c:v>
                </c:pt>
              </c:strCache>
            </c:strRef>
          </c:tx>
          <c:spPr>
            <a:solidFill>
              <a:schemeClr val="accent1"/>
            </a:solidFill>
            <a:ln>
              <a:noFill/>
            </a:ln>
            <a:effectLst/>
          </c:spPr>
          <c:invertIfNegative val="0"/>
          <c:dLbls>
            <c:dLbl>
              <c:idx val="2"/>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6-33DA-4D19-917E-640464F55B2F}"/>
                </c:ext>
              </c:extLst>
            </c:dLbl>
            <c:dLbl>
              <c:idx val="3"/>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5-33DA-4D19-917E-640464F55B2F}"/>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매출!$P$16:$S$16</c:f>
              <c:strCache>
                <c:ptCount val="4"/>
                <c:pt idx="0">
                  <c:v>FY19</c:v>
                </c:pt>
                <c:pt idx="1">
                  <c:v>FY20</c:v>
                </c:pt>
                <c:pt idx="2">
                  <c:v>FY21</c:v>
                </c:pt>
                <c:pt idx="3">
                  <c:v>FY22 (E)</c:v>
                </c:pt>
              </c:strCache>
            </c:strRef>
          </c:cat>
          <c:val>
            <c:numRef>
              <c:f>매출!$P$17:$S$17</c:f>
              <c:numCache>
                <c:formatCode>#,##0;[Red]\(#,##0\);\-</c:formatCode>
                <c:ptCount val="4"/>
                <c:pt idx="0">
                  <c:v>0</c:v>
                </c:pt>
                <c:pt idx="1">
                  <c:v>0</c:v>
                </c:pt>
                <c:pt idx="2">
                  <c:v>77.136363000000003</c:v>
                </c:pt>
                <c:pt idx="3">
                  <c:v>770.47271799999999</c:v>
                </c:pt>
              </c:numCache>
            </c:numRef>
          </c:val>
          <c:extLst>
            <c:ext xmlns:c16="http://schemas.microsoft.com/office/drawing/2014/chart" uri="{C3380CC4-5D6E-409C-BE32-E72D297353CC}">
              <c16:uniqueId val="{00000000-33DA-4D19-917E-640464F55B2F}"/>
            </c:ext>
          </c:extLst>
        </c:ser>
        <c:ser>
          <c:idx val="1"/>
          <c:order val="1"/>
          <c:tx>
            <c:strRef>
              <c:f>매출!$O$18</c:f>
              <c:strCache>
                <c:ptCount val="1"/>
                <c:pt idx="0">
                  <c:v>차량광고(내차사기)</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매출!$P$16:$S$16</c:f>
              <c:strCache>
                <c:ptCount val="4"/>
                <c:pt idx="0">
                  <c:v>FY19</c:v>
                </c:pt>
                <c:pt idx="1">
                  <c:v>FY20</c:v>
                </c:pt>
                <c:pt idx="2">
                  <c:v>FY21</c:v>
                </c:pt>
                <c:pt idx="3">
                  <c:v>FY22 (E)</c:v>
                </c:pt>
              </c:strCache>
            </c:strRef>
          </c:cat>
          <c:val>
            <c:numRef>
              <c:f>매출!$P$18:$S$18</c:f>
              <c:numCache>
                <c:formatCode>#,##0;[Red]\(#,##0\);\-</c:formatCode>
                <c:ptCount val="4"/>
                <c:pt idx="0">
                  <c:v>1292.7613570000001</c:v>
                </c:pt>
                <c:pt idx="1">
                  <c:v>1352.937391909091</c:v>
                </c:pt>
                <c:pt idx="2">
                  <c:v>1581.4574504545456</c:v>
                </c:pt>
                <c:pt idx="3">
                  <c:v>1760.5947605454544</c:v>
                </c:pt>
              </c:numCache>
            </c:numRef>
          </c:val>
          <c:extLst>
            <c:ext xmlns:c16="http://schemas.microsoft.com/office/drawing/2014/chart" uri="{C3380CC4-5D6E-409C-BE32-E72D297353CC}">
              <c16:uniqueId val="{00000001-33DA-4D19-917E-640464F55B2F}"/>
            </c:ext>
          </c:extLst>
        </c:ser>
        <c:ser>
          <c:idx val="2"/>
          <c:order val="2"/>
          <c:tx>
            <c:strRef>
              <c:f>매출!$O$19</c:f>
              <c:strCache>
                <c:ptCount val="1"/>
                <c:pt idx="0">
                  <c:v>채널광고</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매출!$P$16:$S$16</c:f>
              <c:strCache>
                <c:ptCount val="4"/>
                <c:pt idx="0">
                  <c:v>FY19</c:v>
                </c:pt>
                <c:pt idx="1">
                  <c:v>FY20</c:v>
                </c:pt>
                <c:pt idx="2">
                  <c:v>FY21</c:v>
                </c:pt>
                <c:pt idx="3">
                  <c:v>FY22 (E)</c:v>
                </c:pt>
              </c:strCache>
            </c:strRef>
          </c:cat>
          <c:val>
            <c:numRef>
              <c:f>매출!$P$19:$S$19</c:f>
              <c:numCache>
                <c:formatCode>#,##0;[Red]\(#,##0\);\-</c:formatCode>
                <c:ptCount val="4"/>
                <c:pt idx="0">
                  <c:v>594.44025699999997</c:v>
                </c:pt>
                <c:pt idx="1">
                  <c:v>633.79796999999996</c:v>
                </c:pt>
                <c:pt idx="2">
                  <c:v>710.16528300000004</c:v>
                </c:pt>
                <c:pt idx="3">
                  <c:v>793.31456545454535</c:v>
                </c:pt>
              </c:numCache>
            </c:numRef>
          </c:val>
          <c:extLst>
            <c:ext xmlns:c16="http://schemas.microsoft.com/office/drawing/2014/chart" uri="{C3380CC4-5D6E-409C-BE32-E72D297353CC}">
              <c16:uniqueId val="{00000002-33DA-4D19-917E-640464F55B2F}"/>
            </c:ext>
          </c:extLst>
        </c:ser>
        <c:ser>
          <c:idx val="3"/>
          <c:order val="3"/>
          <c:tx>
            <c:strRef>
              <c:f>매출!$O$20</c:f>
              <c:strCache>
                <c:ptCount val="1"/>
                <c:pt idx="0">
                  <c:v>거래매출(내차팔기)</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매출!$P$16:$S$16</c:f>
              <c:strCache>
                <c:ptCount val="4"/>
                <c:pt idx="0">
                  <c:v>FY19</c:v>
                </c:pt>
                <c:pt idx="1">
                  <c:v>FY20</c:v>
                </c:pt>
                <c:pt idx="2">
                  <c:v>FY21</c:v>
                </c:pt>
                <c:pt idx="3">
                  <c:v>FY22 (E)</c:v>
                </c:pt>
              </c:strCache>
            </c:strRef>
          </c:cat>
          <c:val>
            <c:numRef>
              <c:f>매출!$P$20:$S$20</c:f>
              <c:numCache>
                <c:formatCode>#,##0;[Red]\(#,##0\);\-</c:formatCode>
                <c:ptCount val="4"/>
                <c:pt idx="0">
                  <c:v>649.85</c:v>
                </c:pt>
                <c:pt idx="1">
                  <c:v>2038.686109090909</c:v>
                </c:pt>
                <c:pt idx="2">
                  <c:v>2046.1984545454545</c:v>
                </c:pt>
                <c:pt idx="3">
                  <c:v>1779</c:v>
                </c:pt>
              </c:numCache>
            </c:numRef>
          </c:val>
          <c:extLst>
            <c:ext xmlns:c16="http://schemas.microsoft.com/office/drawing/2014/chart" uri="{C3380CC4-5D6E-409C-BE32-E72D297353CC}">
              <c16:uniqueId val="{00000003-33DA-4D19-917E-640464F55B2F}"/>
            </c:ext>
          </c:extLst>
        </c:ser>
        <c:dLbls>
          <c:dLblPos val="ctr"/>
          <c:showLegendKey val="0"/>
          <c:showVal val="1"/>
          <c:showCatName val="0"/>
          <c:showSerName val="0"/>
          <c:showPercent val="0"/>
          <c:showBubbleSize val="0"/>
        </c:dLbls>
        <c:gapWidth val="70"/>
        <c:overlap val="100"/>
        <c:axId val="1243126592"/>
        <c:axId val="1243127008"/>
      </c:barChart>
      <c:catAx>
        <c:axId val="124312659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243127008"/>
        <c:crosses val="autoZero"/>
        <c:auto val="1"/>
        <c:lblAlgn val="ctr"/>
        <c:lblOffset val="100"/>
        <c:noMultiLvlLbl val="0"/>
      </c:catAx>
      <c:valAx>
        <c:axId val="1243127008"/>
        <c:scaling>
          <c:orientation val="minMax"/>
        </c:scaling>
        <c:delete val="1"/>
        <c:axPos val="l"/>
        <c:numFmt formatCode="#,##0;[Red]\(#,##0\);\-" sourceLinked="1"/>
        <c:majorTickMark val="none"/>
        <c:minorTickMark val="none"/>
        <c:tickLblPos val="nextTo"/>
        <c:crossAx val="1243126592"/>
        <c:crosses val="autoZero"/>
        <c:crossBetween val="between"/>
      </c:valAx>
      <c:spPr>
        <a:noFill/>
        <a:ln>
          <a:noFill/>
        </a:ln>
        <a:effectLst/>
      </c:spPr>
    </c:plotArea>
    <c:legend>
      <c:legendPos val="r"/>
      <c:layout>
        <c:manualLayout>
          <c:xMode val="edge"/>
          <c:yMode val="edge"/>
          <c:x val="5.1815179352580919E-2"/>
          <c:y val="3.2912387852659104E-2"/>
          <c:w val="0.70843066491688544"/>
          <c:h val="0.130788898535972"/>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331196124122739"/>
          <c:y val="0.20370362944603768"/>
          <c:w val="0.68477406266213969"/>
          <c:h val="0.49807761079118884"/>
        </c:manualLayout>
      </c:layout>
      <c:lineChart>
        <c:grouping val="standard"/>
        <c:varyColors val="0"/>
        <c:ser>
          <c:idx val="0"/>
          <c:order val="0"/>
          <c:tx>
            <c:strRef>
              <c:f>차트!$A$173</c:f>
              <c:strCache>
                <c:ptCount val="1"/>
                <c:pt idx="0">
                  <c:v>MAU(사기)</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E2C-4B18-9097-AFBCA9E3DC74}"/>
                </c:ext>
              </c:extLst>
            </c:dLbl>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차트!$B$173:$F$173</c:f>
              <c:numCache>
                <c:formatCode>#,##0;[Red]\(#,##0\);\-</c:formatCode>
                <c:ptCount val="5"/>
                <c:pt idx="0">
                  <c:v>162741.83333333334</c:v>
                </c:pt>
                <c:pt idx="1">
                  <c:v>187167.11527596702</c:v>
                </c:pt>
                <c:pt idx="2">
                  <c:v>191400.75</c:v>
                </c:pt>
                <c:pt idx="3">
                  <c:v>221909.16666666666</c:v>
                </c:pt>
                <c:pt idx="4">
                  <c:v>210494.05000000002</c:v>
                </c:pt>
              </c:numCache>
            </c:numRef>
          </c:val>
          <c:smooth val="0"/>
          <c:extLst>
            <c:ext xmlns:c16="http://schemas.microsoft.com/office/drawing/2014/chart" uri="{C3380CC4-5D6E-409C-BE32-E72D297353CC}">
              <c16:uniqueId val="{00000001-0E2C-4B18-9097-AFBCA9E3DC74}"/>
            </c:ext>
          </c:extLst>
        </c:ser>
        <c:ser>
          <c:idx val="1"/>
          <c:order val="2"/>
          <c:tx>
            <c:strRef>
              <c:f>차트!$A$174</c:f>
              <c:strCache>
                <c:ptCount val="1"/>
                <c:pt idx="0">
                  <c:v>연락하기</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차트!$B$174:$F$174</c:f>
              <c:numCache>
                <c:formatCode>General</c:formatCode>
                <c:ptCount val="5"/>
                <c:pt idx="0" formatCode="#,##0;[Red]\(#,##0\);\-">
                  <c:v>48095</c:v>
                </c:pt>
                <c:pt idx="1">
                  <c:v>120175</c:v>
                </c:pt>
                <c:pt idx="2" formatCode="#,##0;[Red]\(#,##0\);\-">
                  <c:v>164623</c:v>
                </c:pt>
                <c:pt idx="3" formatCode="#,##0;[Red]\(#,##0\);\-">
                  <c:v>145909</c:v>
                </c:pt>
                <c:pt idx="4" formatCode="#,##0;[Red]\(#,##0\);\-">
                  <c:v>148800</c:v>
                </c:pt>
              </c:numCache>
            </c:numRef>
          </c:val>
          <c:smooth val="0"/>
          <c:extLst>
            <c:ext xmlns:c16="http://schemas.microsoft.com/office/drawing/2014/chart" uri="{C3380CC4-5D6E-409C-BE32-E72D297353CC}">
              <c16:uniqueId val="{00000002-0E2C-4B18-9097-AFBCA9E3DC74}"/>
            </c:ext>
          </c:extLst>
        </c:ser>
        <c:dLbls>
          <c:dLblPos val="t"/>
          <c:showLegendKey val="0"/>
          <c:showVal val="1"/>
          <c:showCatName val="0"/>
          <c:showSerName val="0"/>
          <c:showPercent val="0"/>
          <c:showBubbleSize val="0"/>
        </c:dLbls>
        <c:marker val="1"/>
        <c:smooth val="0"/>
        <c:axId val="1994658096"/>
        <c:axId val="1994668912"/>
      </c:lineChart>
      <c:lineChart>
        <c:grouping val="standard"/>
        <c:varyColors val="0"/>
        <c:ser>
          <c:idx val="2"/>
          <c:order val="1"/>
          <c:tx>
            <c:strRef>
              <c:f>차트!$A$175</c:f>
              <c:strCache>
                <c:ptCount val="1"/>
                <c:pt idx="0">
                  <c:v>차량조회(건)</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차트!$B$175:$F$175</c:f>
              <c:numCache>
                <c:formatCode>#,##0;[Red]\(#,##0\);\-</c:formatCode>
                <c:ptCount val="5"/>
                <c:pt idx="0">
                  <c:v>67640262</c:v>
                </c:pt>
                <c:pt idx="1">
                  <c:v>72915608</c:v>
                </c:pt>
                <c:pt idx="2">
                  <c:v>87476108</c:v>
                </c:pt>
                <c:pt idx="3">
                  <c:v>109281826</c:v>
                </c:pt>
                <c:pt idx="4">
                  <c:v>66869828</c:v>
                </c:pt>
              </c:numCache>
            </c:numRef>
          </c:val>
          <c:smooth val="0"/>
          <c:extLst>
            <c:ext xmlns:c16="http://schemas.microsoft.com/office/drawing/2014/chart" uri="{C3380CC4-5D6E-409C-BE32-E72D297353CC}">
              <c16:uniqueId val="{00000003-0E2C-4B18-9097-AFBCA9E3DC74}"/>
            </c:ext>
          </c:extLst>
        </c:ser>
        <c:dLbls>
          <c:dLblPos val="t"/>
          <c:showLegendKey val="0"/>
          <c:showVal val="1"/>
          <c:showCatName val="0"/>
          <c:showSerName val="0"/>
          <c:showPercent val="0"/>
          <c:showBubbleSize val="0"/>
        </c:dLbls>
        <c:marker val="1"/>
        <c:smooth val="0"/>
        <c:axId val="1414049008"/>
        <c:axId val="1414045264"/>
      </c:lineChart>
      <c:catAx>
        <c:axId val="19946580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994668912"/>
        <c:crosses val="autoZero"/>
        <c:auto val="1"/>
        <c:lblAlgn val="ctr"/>
        <c:lblOffset val="100"/>
        <c:noMultiLvlLbl val="0"/>
      </c:catAx>
      <c:valAx>
        <c:axId val="1994668912"/>
        <c:scaling>
          <c:orientation val="minMax"/>
          <c:max val="350000"/>
        </c:scaling>
        <c:delete val="0"/>
        <c:axPos val="l"/>
        <c:numFmt formatCode="#,##0;[Red]\(#,##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994658096"/>
        <c:crosses val="autoZero"/>
        <c:crossBetween val="between"/>
      </c:valAx>
      <c:valAx>
        <c:axId val="1414045264"/>
        <c:scaling>
          <c:orientation val="minMax"/>
        </c:scaling>
        <c:delete val="0"/>
        <c:axPos val="r"/>
        <c:numFmt formatCode="#,##0;[Red]\(#,##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414049008"/>
        <c:crosses val="max"/>
        <c:crossBetween val="between"/>
      </c:valAx>
      <c:catAx>
        <c:axId val="1414049008"/>
        <c:scaling>
          <c:orientation val="minMax"/>
        </c:scaling>
        <c:delete val="1"/>
        <c:axPos val="t"/>
        <c:numFmt formatCode="General" sourceLinked="1"/>
        <c:majorTickMark val="out"/>
        <c:minorTickMark val="none"/>
        <c:tickLblPos val="nextTo"/>
        <c:crossAx val="1414045264"/>
        <c:crosses val="max"/>
        <c:auto val="1"/>
        <c:lblAlgn val="ctr"/>
        <c:lblOffset val="100"/>
        <c:noMultiLvlLbl val="0"/>
      </c:catAx>
      <c:spPr>
        <a:noFill/>
        <a:ln>
          <a:noFill/>
        </a:ln>
        <a:effectLst/>
      </c:spPr>
    </c:plotArea>
    <c:legend>
      <c:legendPos val="r"/>
      <c:layout>
        <c:manualLayout>
          <c:xMode val="edge"/>
          <c:yMode val="edge"/>
          <c:x val="0.15603068478686316"/>
          <c:y val="0.76198827574064032"/>
          <c:w val="0.74629069989714092"/>
          <c:h val="0.110653359169619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차트!$A$137</c:f>
              <c:strCache>
                <c:ptCount val="1"/>
                <c:pt idx="0">
                  <c:v>인증딜러</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차트!$B$137:$F$137</c:f>
              <c:numCache>
                <c:formatCode>#,##0;[Red]\(#,##0\);\-</c:formatCode>
                <c:ptCount val="5"/>
                <c:pt idx="0">
                  <c:v>5076</c:v>
                </c:pt>
                <c:pt idx="1">
                  <c:v>6413</c:v>
                </c:pt>
                <c:pt idx="2">
                  <c:v>7217</c:v>
                </c:pt>
                <c:pt idx="3">
                  <c:v>8724</c:v>
                </c:pt>
                <c:pt idx="4">
                  <c:v>9213</c:v>
                </c:pt>
              </c:numCache>
            </c:numRef>
          </c:val>
          <c:extLst>
            <c:ext xmlns:c16="http://schemas.microsoft.com/office/drawing/2014/chart" uri="{C3380CC4-5D6E-409C-BE32-E72D297353CC}">
              <c16:uniqueId val="{00000000-C943-4F32-ACF5-78F4B465FE23}"/>
            </c:ext>
          </c:extLst>
        </c:ser>
        <c:ser>
          <c:idx val="1"/>
          <c:order val="1"/>
          <c:tx>
            <c:strRef>
              <c:f>차트!$A$138</c:f>
              <c:strCache>
                <c:ptCount val="1"/>
                <c:pt idx="0">
                  <c:v>제휴딜러</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차트!$B$138:$F$138</c:f>
              <c:numCache>
                <c:formatCode>#,##0;[Red]\(#,##0\);\-</c:formatCode>
                <c:ptCount val="5"/>
                <c:pt idx="0">
                  <c:v>0</c:v>
                </c:pt>
                <c:pt idx="1">
                  <c:v>2680</c:v>
                </c:pt>
                <c:pt idx="2">
                  <c:v>7992</c:v>
                </c:pt>
                <c:pt idx="3">
                  <c:v>11214</c:v>
                </c:pt>
                <c:pt idx="4">
                  <c:v>12116</c:v>
                </c:pt>
              </c:numCache>
            </c:numRef>
          </c:val>
          <c:extLst>
            <c:ext xmlns:c16="http://schemas.microsoft.com/office/drawing/2014/chart" uri="{C3380CC4-5D6E-409C-BE32-E72D297353CC}">
              <c16:uniqueId val="{00000001-C943-4F32-ACF5-78F4B465FE23}"/>
            </c:ext>
          </c:extLst>
        </c:ser>
        <c:dLbls>
          <c:showLegendKey val="0"/>
          <c:showVal val="0"/>
          <c:showCatName val="0"/>
          <c:showSerName val="0"/>
          <c:showPercent val="0"/>
          <c:showBubbleSize val="0"/>
        </c:dLbls>
        <c:gapWidth val="40"/>
        <c:overlap val="100"/>
        <c:axId val="1585089088"/>
        <c:axId val="1585087840"/>
      </c:barChart>
      <c:lineChart>
        <c:grouping val="standard"/>
        <c:varyColors val="0"/>
        <c:ser>
          <c:idx val="4"/>
          <c:order val="2"/>
          <c:tx>
            <c:strRef>
              <c:f>차트!$A$139</c:f>
              <c:strCache>
                <c:ptCount val="1"/>
                <c:pt idx="0">
                  <c:v>제휴딜러비중</c:v>
                </c:pt>
              </c:strCache>
            </c:strRef>
          </c:tx>
          <c:spPr>
            <a:ln w="28575" cap="rnd">
              <a:solidFill>
                <a:srgbClr val="00A3A1"/>
              </a:solidFill>
              <a:round/>
            </a:ln>
            <a:effectLst/>
          </c:spPr>
          <c:marker>
            <c:symbol val="circle"/>
            <c:size val="5"/>
            <c:spPr>
              <a:solidFill>
                <a:srgbClr val="00A3A1"/>
              </a:solidFill>
              <a:ln w="9525">
                <a:solidFill>
                  <a:srgbClr val="00A3A1"/>
                </a:solidFill>
              </a:ln>
              <a:effectLst/>
            </c:spPr>
          </c:marker>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차트!$B$139:$F$139</c:f>
              <c:numCache>
                <c:formatCode>0.0%;\(0.0%\);\-</c:formatCode>
                <c:ptCount val="5"/>
                <c:pt idx="1">
                  <c:v>0.294732211591334</c:v>
                </c:pt>
                <c:pt idx="2">
                  <c:v>0.52547833519626541</c:v>
                </c:pt>
                <c:pt idx="3">
                  <c:v>0.56244357508275655</c:v>
                </c:pt>
                <c:pt idx="4">
                  <c:v>0.56805288574241641</c:v>
                </c:pt>
              </c:numCache>
            </c:numRef>
          </c:val>
          <c:smooth val="0"/>
          <c:extLst>
            <c:ext xmlns:c16="http://schemas.microsoft.com/office/drawing/2014/chart" uri="{C3380CC4-5D6E-409C-BE32-E72D297353CC}">
              <c16:uniqueId val="{00000002-C943-4F32-ACF5-78F4B465FE23}"/>
            </c:ext>
          </c:extLst>
        </c:ser>
        <c:dLbls>
          <c:showLegendKey val="0"/>
          <c:showVal val="0"/>
          <c:showCatName val="0"/>
          <c:showSerName val="0"/>
          <c:showPercent val="0"/>
          <c:showBubbleSize val="0"/>
        </c:dLbls>
        <c:marker val="1"/>
        <c:smooth val="0"/>
        <c:axId val="1579252688"/>
        <c:axId val="1579257264"/>
      </c:lineChart>
      <c:catAx>
        <c:axId val="15850890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585087840"/>
        <c:crosses val="autoZero"/>
        <c:auto val="1"/>
        <c:lblAlgn val="ctr"/>
        <c:lblOffset val="100"/>
        <c:noMultiLvlLbl val="0"/>
      </c:catAx>
      <c:valAx>
        <c:axId val="1585087840"/>
        <c:scaling>
          <c:orientation val="minMax"/>
          <c:max val="30000"/>
          <c:min val="2000"/>
        </c:scaling>
        <c:delete val="0"/>
        <c:axPos val="l"/>
        <c:numFmt formatCode="#,##0;[Red]\(#,##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585089088"/>
        <c:crosses val="autoZero"/>
        <c:crossBetween val="between"/>
      </c:valAx>
      <c:valAx>
        <c:axId val="1579257264"/>
        <c:scaling>
          <c:orientation val="minMax"/>
          <c:max val="0.70000000000000007"/>
        </c:scaling>
        <c:delete val="0"/>
        <c:axPos val="r"/>
        <c:numFmt formatCode="0.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579252688"/>
        <c:crosses val="max"/>
        <c:crossBetween val="between"/>
      </c:valAx>
      <c:catAx>
        <c:axId val="1579252688"/>
        <c:scaling>
          <c:orientation val="minMax"/>
        </c:scaling>
        <c:delete val="1"/>
        <c:axPos val="t"/>
        <c:numFmt formatCode="General" sourceLinked="1"/>
        <c:majorTickMark val="out"/>
        <c:minorTickMark val="none"/>
        <c:tickLblPos val="nextTo"/>
        <c:crossAx val="1579257264"/>
        <c:crosses val="max"/>
        <c:auto val="1"/>
        <c:lblAlgn val="ctr"/>
        <c:lblOffset val="100"/>
        <c:noMultiLvlLbl val="0"/>
      </c:catAx>
      <c:spPr>
        <a:noFill/>
        <a:ln>
          <a:noFill/>
        </a:ln>
        <a:effectLst/>
      </c:spPr>
    </c:plotArea>
    <c:legend>
      <c:legendPos val="b"/>
      <c:layout>
        <c:manualLayout>
          <c:xMode val="edge"/>
          <c:yMode val="edge"/>
          <c:x val="5.0000170180516147E-2"/>
          <c:y val="0.84978425739057306"/>
          <c:w val="0.89999965963896766"/>
          <c:h val="8.6945193256654743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42591888398762E-2"/>
          <c:y val="6.1362520282135818E-2"/>
          <c:w val="0.8550724104178532"/>
          <c:h val="0.55206238683951836"/>
        </c:manualLayout>
      </c:layout>
      <c:barChart>
        <c:barDir val="col"/>
        <c:grouping val="stacked"/>
        <c:varyColors val="0"/>
        <c:ser>
          <c:idx val="0"/>
          <c:order val="0"/>
          <c:tx>
            <c:strRef>
              <c:f>차트!$A$180</c:f>
              <c:strCache>
                <c:ptCount val="1"/>
                <c:pt idx="0">
                  <c:v>무료차량등록수</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차트!$B$180:$F$180</c:f>
              <c:numCache>
                <c:formatCode>#,##0;[Red]\(#,##0\);\-</c:formatCode>
                <c:ptCount val="5"/>
                <c:pt idx="0">
                  <c:v>0</c:v>
                </c:pt>
                <c:pt idx="1">
                  <c:v>88513.292380502564</c:v>
                </c:pt>
                <c:pt idx="2">
                  <c:v>393911.29903700901</c:v>
                </c:pt>
                <c:pt idx="3">
                  <c:v>675779</c:v>
                </c:pt>
                <c:pt idx="4">
                  <c:v>737318</c:v>
                </c:pt>
              </c:numCache>
            </c:numRef>
          </c:val>
          <c:extLst>
            <c:ext xmlns:c16="http://schemas.microsoft.com/office/drawing/2014/chart" uri="{C3380CC4-5D6E-409C-BE32-E72D297353CC}">
              <c16:uniqueId val="{00000000-B5B0-4217-8633-7C0E484B738B}"/>
            </c:ext>
          </c:extLst>
        </c:ser>
        <c:ser>
          <c:idx val="1"/>
          <c:order val="1"/>
          <c:tx>
            <c:strRef>
              <c:f>차트!$A$181</c:f>
              <c:strCache>
                <c:ptCount val="1"/>
                <c:pt idx="0">
                  <c:v>유료차량등록수</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차트!$B$181:$F$181</c:f>
              <c:numCache>
                <c:formatCode>#,##0;[Red]\(#,##0\);\-</c:formatCode>
                <c:ptCount val="5"/>
                <c:pt idx="0">
                  <c:v>246900</c:v>
                </c:pt>
                <c:pt idx="1">
                  <c:v>233748.70761949749</c:v>
                </c:pt>
                <c:pt idx="2">
                  <c:v>161320.70096299099</c:v>
                </c:pt>
                <c:pt idx="3">
                  <c:v>166265</c:v>
                </c:pt>
                <c:pt idx="4">
                  <c:v>151530</c:v>
                </c:pt>
              </c:numCache>
            </c:numRef>
          </c:val>
          <c:extLst>
            <c:ext xmlns:c16="http://schemas.microsoft.com/office/drawing/2014/chart" uri="{C3380CC4-5D6E-409C-BE32-E72D297353CC}">
              <c16:uniqueId val="{00000001-B5B0-4217-8633-7C0E484B738B}"/>
            </c:ext>
          </c:extLst>
        </c:ser>
        <c:dLbls>
          <c:showLegendKey val="0"/>
          <c:showVal val="0"/>
          <c:showCatName val="0"/>
          <c:showSerName val="0"/>
          <c:showPercent val="0"/>
          <c:showBubbleSize val="0"/>
        </c:dLbls>
        <c:gapWidth val="40"/>
        <c:overlap val="100"/>
        <c:axId val="2006304576"/>
        <c:axId val="2006301664"/>
      </c:barChart>
      <c:lineChart>
        <c:grouping val="standard"/>
        <c:varyColors val="0"/>
        <c:ser>
          <c:idx val="2"/>
          <c:order val="2"/>
          <c:tx>
            <c:strRef>
              <c:f>차트!$A$182</c:f>
              <c:strCache>
                <c:ptCount val="1"/>
                <c:pt idx="0">
                  <c:v>유료등록수(%)</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2"/>
              <c:layout>
                <c:manualLayout>
                  <c:x val="-0.15360005359780812"/>
                  <c:y val="-5.1134842854378359E-1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5B0-4217-8633-7C0E484B738B}"/>
                </c:ext>
              </c:extLst>
            </c:dLbl>
            <c:dLbl>
              <c:idx val="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5B0-4217-8633-7C0E484B738B}"/>
                </c:ext>
              </c:extLst>
            </c:dLbl>
            <c:dLbl>
              <c:idx val="4"/>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5B0-4217-8633-7C0E484B738B}"/>
                </c:ext>
              </c:extLst>
            </c:dLbl>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차트!$B$182:$F$182</c:f>
              <c:numCache>
                <c:formatCode>0.0%;\(0.0%\);\-</c:formatCode>
                <c:ptCount val="5"/>
                <c:pt idx="0">
                  <c:v>1</c:v>
                </c:pt>
                <c:pt idx="1">
                  <c:v>0.72533748198514703</c:v>
                </c:pt>
                <c:pt idx="2">
                  <c:v>0.29054647600100675</c:v>
                </c:pt>
                <c:pt idx="3">
                  <c:v>0.19745405228230353</c:v>
                </c:pt>
                <c:pt idx="4">
                  <c:v>0.17047909203823375</c:v>
                </c:pt>
              </c:numCache>
            </c:numRef>
          </c:val>
          <c:smooth val="0"/>
          <c:extLst>
            <c:ext xmlns:c16="http://schemas.microsoft.com/office/drawing/2014/chart" uri="{C3380CC4-5D6E-409C-BE32-E72D297353CC}">
              <c16:uniqueId val="{00000005-B5B0-4217-8633-7C0E484B738B}"/>
            </c:ext>
          </c:extLst>
        </c:ser>
        <c:dLbls>
          <c:showLegendKey val="0"/>
          <c:showVal val="0"/>
          <c:showCatName val="0"/>
          <c:showSerName val="0"/>
          <c:showPercent val="0"/>
          <c:showBubbleSize val="0"/>
        </c:dLbls>
        <c:marker val="1"/>
        <c:smooth val="0"/>
        <c:axId val="1008372047"/>
        <c:axId val="1008387439"/>
      </c:lineChart>
      <c:catAx>
        <c:axId val="20063045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2006301664"/>
        <c:crosses val="autoZero"/>
        <c:auto val="1"/>
        <c:lblAlgn val="ctr"/>
        <c:lblOffset val="100"/>
        <c:noMultiLvlLbl val="0"/>
      </c:catAx>
      <c:valAx>
        <c:axId val="2006301664"/>
        <c:scaling>
          <c:orientation val="minMax"/>
        </c:scaling>
        <c:delete val="0"/>
        <c:axPos val="l"/>
        <c:numFmt formatCode="#,##0;[Red]\(#,##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2006304576"/>
        <c:crosses val="autoZero"/>
        <c:crossBetween val="between"/>
      </c:valAx>
      <c:valAx>
        <c:axId val="1008387439"/>
        <c:scaling>
          <c:orientation val="minMax"/>
          <c:max val="1.1000000000000001"/>
        </c:scaling>
        <c:delete val="0"/>
        <c:axPos val="r"/>
        <c:numFmt formatCode="0.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008372047"/>
        <c:crosses val="max"/>
        <c:crossBetween val="between"/>
      </c:valAx>
      <c:catAx>
        <c:axId val="1008372047"/>
        <c:scaling>
          <c:orientation val="minMax"/>
        </c:scaling>
        <c:delete val="1"/>
        <c:axPos val="t"/>
        <c:numFmt formatCode="General" sourceLinked="1"/>
        <c:majorTickMark val="out"/>
        <c:minorTickMark val="none"/>
        <c:tickLblPos val="nextTo"/>
        <c:crossAx val="1008387439"/>
        <c:crosses val="max"/>
        <c:auto val="1"/>
        <c:lblAlgn val="ctr"/>
        <c:lblOffset val="100"/>
        <c:noMultiLvlLbl val="0"/>
      </c:catAx>
      <c:spPr>
        <a:noFill/>
        <a:ln>
          <a:noFill/>
        </a:ln>
        <a:effectLst/>
      </c:spPr>
    </c:plotArea>
    <c:legend>
      <c:legendPos val="b"/>
      <c:layout>
        <c:manualLayout>
          <c:xMode val="edge"/>
          <c:yMode val="edge"/>
          <c:x val="8.8592464869692161E-2"/>
          <c:y val="0.71001399434428192"/>
          <c:w val="0.81346453507398597"/>
          <c:h val="8.9163212005091724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84903877138608E-2"/>
          <c:y val="0.20523445478406113"/>
          <c:w val="0.88079632258087515"/>
          <c:h val="0.54237745233578494"/>
        </c:manualLayout>
      </c:layout>
      <c:lineChart>
        <c:grouping val="standard"/>
        <c:varyColors val="0"/>
        <c:ser>
          <c:idx val="0"/>
          <c:order val="0"/>
          <c:tx>
            <c:strRef>
              <c:f>차트!$A$20</c:f>
              <c:strCache>
                <c:ptCount val="1"/>
                <c:pt idx="0">
                  <c:v>매출액</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차트!$G$10:$X$10</c:f>
              <c:strCache>
                <c:ptCount val="18"/>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pt idx="17">
                  <c:v>22.2Q</c:v>
                </c:pt>
              </c:strCache>
            </c:strRef>
          </c:cat>
          <c:val>
            <c:numRef>
              <c:f>차트!$G$20:$X$20</c:f>
              <c:numCache>
                <c:formatCode>#,##0,,_);\(#,##0,,\);\-_)</c:formatCode>
                <c:ptCount val="18"/>
                <c:pt idx="0">
                  <c:v>445096456</c:v>
                </c:pt>
                <c:pt idx="1">
                  <c:v>618143915</c:v>
                </c:pt>
                <c:pt idx="2">
                  <c:v>675478016</c:v>
                </c:pt>
                <c:pt idx="3">
                  <c:v>788053276</c:v>
                </c:pt>
                <c:pt idx="4">
                  <c:v>490370650</c:v>
                </c:pt>
                <c:pt idx="5">
                  <c:v>597698572</c:v>
                </c:pt>
                <c:pt idx="6">
                  <c:v>657293672</c:v>
                </c:pt>
                <c:pt idx="7">
                  <c:v>791688720</c:v>
                </c:pt>
                <c:pt idx="8">
                  <c:v>932127093</c:v>
                </c:pt>
                <c:pt idx="9">
                  <c:v>895651825</c:v>
                </c:pt>
                <c:pt idx="10">
                  <c:v>1074593353</c:v>
                </c:pt>
                <c:pt idx="11">
                  <c:v>1123049200</c:v>
                </c:pt>
                <c:pt idx="12">
                  <c:v>995865657</c:v>
                </c:pt>
                <c:pt idx="13">
                  <c:v>1148333838</c:v>
                </c:pt>
                <c:pt idx="14">
                  <c:v>1069359753</c:v>
                </c:pt>
                <c:pt idx="15">
                  <c:v>1201398303</c:v>
                </c:pt>
                <c:pt idx="16">
                  <c:v>1237468925</c:v>
                </c:pt>
                <c:pt idx="17">
                  <c:v>1314222097</c:v>
                </c:pt>
              </c:numCache>
            </c:numRef>
          </c:val>
          <c:smooth val="0"/>
          <c:extLst>
            <c:ext xmlns:c16="http://schemas.microsoft.com/office/drawing/2014/chart" uri="{C3380CC4-5D6E-409C-BE32-E72D297353CC}">
              <c16:uniqueId val="{00000000-3363-4950-BB06-69518BF86179}"/>
            </c:ext>
          </c:extLst>
        </c:ser>
        <c:ser>
          <c:idx val="1"/>
          <c:order val="1"/>
          <c:tx>
            <c:strRef>
              <c:f>차트!$A$21</c:f>
              <c:strCache>
                <c:ptCount val="1"/>
                <c:pt idx="0">
                  <c:v>내차팔기</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차트!$G$10:$X$10</c:f>
              <c:strCache>
                <c:ptCount val="18"/>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pt idx="17">
                  <c:v>22.2Q</c:v>
                </c:pt>
              </c:strCache>
            </c:strRef>
          </c:cat>
          <c:val>
            <c:numRef>
              <c:f>차트!$G$21:$X$21</c:f>
              <c:numCache>
                <c:formatCode>#,##0,,_);\(#,##0,,\);\-_)</c:formatCode>
                <c:ptCount val="18"/>
                <c:pt idx="0">
                  <c:v>0</c:v>
                </c:pt>
                <c:pt idx="1">
                  <c:v>0</c:v>
                </c:pt>
                <c:pt idx="2">
                  <c:v>0</c:v>
                </c:pt>
                <c:pt idx="3">
                  <c:v>0</c:v>
                </c:pt>
                <c:pt idx="4">
                  <c:v>44650000</c:v>
                </c:pt>
                <c:pt idx="5">
                  <c:v>115900000</c:v>
                </c:pt>
                <c:pt idx="6">
                  <c:v>176249999.99999997</c:v>
                </c:pt>
                <c:pt idx="7">
                  <c:v>313050000</c:v>
                </c:pt>
                <c:pt idx="8">
                  <c:v>481824545.45454538</c:v>
                </c:pt>
                <c:pt idx="9">
                  <c:v>469938181.81818181</c:v>
                </c:pt>
                <c:pt idx="10">
                  <c:v>549235200</c:v>
                </c:pt>
                <c:pt idx="11">
                  <c:v>537688181.81818175</c:v>
                </c:pt>
                <c:pt idx="12">
                  <c:v>525548454.5454545</c:v>
                </c:pt>
                <c:pt idx="13">
                  <c:v>520100000</c:v>
                </c:pt>
                <c:pt idx="14">
                  <c:v>506600000</c:v>
                </c:pt>
                <c:pt idx="15">
                  <c:v>493950000</c:v>
                </c:pt>
                <c:pt idx="16">
                  <c:v>460000000</c:v>
                </c:pt>
                <c:pt idx="17">
                  <c:v>429500000</c:v>
                </c:pt>
              </c:numCache>
            </c:numRef>
          </c:val>
          <c:smooth val="0"/>
          <c:extLst>
            <c:ext xmlns:c16="http://schemas.microsoft.com/office/drawing/2014/chart" uri="{C3380CC4-5D6E-409C-BE32-E72D297353CC}">
              <c16:uniqueId val="{00000001-3363-4950-BB06-69518BF86179}"/>
            </c:ext>
          </c:extLst>
        </c:ser>
        <c:ser>
          <c:idx val="2"/>
          <c:order val="2"/>
          <c:tx>
            <c:strRef>
              <c:f>차트!$A$22</c:f>
              <c:strCache>
                <c:ptCount val="1"/>
                <c:pt idx="0">
                  <c:v>내차사기</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차트!$G$10:$X$10</c:f>
              <c:strCache>
                <c:ptCount val="18"/>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pt idx="17">
                  <c:v>22.2Q</c:v>
                </c:pt>
              </c:strCache>
            </c:strRef>
          </c:cat>
          <c:val>
            <c:numRef>
              <c:f>차트!$G$22:$X$22</c:f>
              <c:numCache>
                <c:formatCode>#,##0,,_);\(#,##0,,\);\-_)</c:formatCode>
                <c:ptCount val="18"/>
                <c:pt idx="0">
                  <c:v>301383234</c:v>
                </c:pt>
                <c:pt idx="1">
                  <c:v>411068379</c:v>
                </c:pt>
                <c:pt idx="2">
                  <c:v>443658588</c:v>
                </c:pt>
                <c:pt idx="3">
                  <c:v>500723368</c:v>
                </c:pt>
                <c:pt idx="4">
                  <c:v>338722378</c:v>
                </c:pt>
                <c:pt idx="5">
                  <c:v>331850178</c:v>
                </c:pt>
                <c:pt idx="6">
                  <c:v>330851081</c:v>
                </c:pt>
                <c:pt idx="7">
                  <c:v>291337720</c:v>
                </c:pt>
                <c:pt idx="8">
                  <c:v>311829001.54545462</c:v>
                </c:pt>
                <c:pt idx="9">
                  <c:v>297462462.18181819</c:v>
                </c:pt>
                <c:pt idx="10">
                  <c:v>368996655.00000006</c:v>
                </c:pt>
                <c:pt idx="11">
                  <c:v>374649273.18181825</c:v>
                </c:pt>
                <c:pt idx="12">
                  <c:v>306391802.4545455</c:v>
                </c:pt>
                <c:pt idx="13">
                  <c:v>450962560.909091</c:v>
                </c:pt>
                <c:pt idx="14">
                  <c:v>396055889.81818187</c:v>
                </c:pt>
                <c:pt idx="15">
                  <c:v>428047197.27272725</c:v>
                </c:pt>
                <c:pt idx="16">
                  <c:v>388230919.90909094</c:v>
                </c:pt>
                <c:pt idx="17">
                  <c:v>492066460.36363637</c:v>
                </c:pt>
              </c:numCache>
            </c:numRef>
          </c:val>
          <c:smooth val="0"/>
          <c:extLst>
            <c:ext xmlns:c16="http://schemas.microsoft.com/office/drawing/2014/chart" uri="{C3380CC4-5D6E-409C-BE32-E72D297353CC}">
              <c16:uniqueId val="{00000002-3363-4950-BB06-69518BF86179}"/>
            </c:ext>
          </c:extLst>
        </c:ser>
        <c:dLbls>
          <c:showLegendKey val="0"/>
          <c:showVal val="0"/>
          <c:showCatName val="0"/>
          <c:showSerName val="0"/>
          <c:showPercent val="0"/>
          <c:showBubbleSize val="0"/>
        </c:dLbls>
        <c:marker val="1"/>
        <c:smooth val="0"/>
        <c:axId val="40046015"/>
        <c:axId val="40047679"/>
      </c:lineChart>
      <c:catAx>
        <c:axId val="40046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40047679"/>
        <c:crosses val="autoZero"/>
        <c:auto val="1"/>
        <c:lblAlgn val="ctr"/>
        <c:lblOffset val="100"/>
        <c:noMultiLvlLbl val="0"/>
      </c:catAx>
      <c:valAx>
        <c:axId val="40047679"/>
        <c:scaling>
          <c:orientation val="minMax"/>
        </c:scaling>
        <c:delete val="1"/>
        <c:axPos val="l"/>
        <c:numFmt formatCode="#,##0,,_);\(#,##0,,\);\-_)" sourceLinked="1"/>
        <c:majorTickMark val="none"/>
        <c:minorTickMark val="none"/>
        <c:tickLblPos val="nextTo"/>
        <c:crossAx val="40046015"/>
        <c:crosses val="autoZero"/>
        <c:crossBetween val="between"/>
      </c:valAx>
      <c:spPr>
        <a:noFill/>
        <a:ln>
          <a:noFill/>
        </a:ln>
        <a:effectLst/>
      </c:spPr>
    </c:plotArea>
    <c:legend>
      <c:legendPos val="b"/>
      <c:layout>
        <c:manualLayout>
          <c:xMode val="edge"/>
          <c:yMode val="edge"/>
          <c:x val="0.15720269043177387"/>
          <c:y val="0.89600789908787015"/>
          <c:w val="0.62091588148207"/>
          <c:h val="7.1978620854211403E-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929983791005772E-2"/>
          <c:y val="0.1790388819233287"/>
          <c:w val="0.8593103608334155"/>
          <c:h val="0.51936342514068912"/>
        </c:manualLayout>
      </c:layout>
      <c:lineChart>
        <c:grouping val="standard"/>
        <c:varyColors val="0"/>
        <c:ser>
          <c:idx val="0"/>
          <c:order val="0"/>
          <c:tx>
            <c:strRef>
              <c:f>차트!$A$11</c:f>
              <c:strCache>
                <c:ptCount val="1"/>
                <c:pt idx="0">
                  <c:v>MAU(전체)</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134-4CFB-823C-C5370E99160D}"/>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134-4CFB-823C-C5370E99160D}"/>
                </c:ext>
              </c:extLst>
            </c:dLbl>
            <c:dLbl>
              <c:idx val="1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134-4CFB-823C-C5370E99160D}"/>
                </c:ext>
              </c:extLst>
            </c:dLbl>
            <c:dLbl>
              <c:idx val="1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134-4CFB-823C-C5370E99160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차트!$G$10:$X$10</c:f>
              <c:strCache>
                <c:ptCount val="18"/>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pt idx="17">
                  <c:v>22.2Q</c:v>
                </c:pt>
              </c:strCache>
            </c:strRef>
          </c:cat>
          <c:val>
            <c:numRef>
              <c:f>차트!$G$11:$X$11</c:f>
              <c:numCache>
                <c:formatCode>#,##0;[Red]\(#,##0\);\-</c:formatCode>
                <c:ptCount val="18"/>
                <c:pt idx="0">
                  <c:v>145159.66666666666</c:v>
                </c:pt>
                <c:pt idx="1">
                  <c:v>154738.66666666666</c:v>
                </c:pt>
                <c:pt idx="2">
                  <c:v>178756.33333333334</c:v>
                </c:pt>
                <c:pt idx="3">
                  <c:v>172312.66666666666</c:v>
                </c:pt>
                <c:pt idx="4">
                  <c:v>189447.33333333334</c:v>
                </c:pt>
                <c:pt idx="5">
                  <c:v>194810.33333333334</c:v>
                </c:pt>
                <c:pt idx="6">
                  <c:v>209015.66666666666</c:v>
                </c:pt>
                <c:pt idx="7">
                  <c:v>226843</c:v>
                </c:pt>
                <c:pt idx="8">
                  <c:v>239646.66666666666</c:v>
                </c:pt>
                <c:pt idx="9">
                  <c:v>213366</c:v>
                </c:pt>
                <c:pt idx="10">
                  <c:v>201345</c:v>
                </c:pt>
                <c:pt idx="11">
                  <c:v>182296.66666666666</c:v>
                </c:pt>
                <c:pt idx="12">
                  <c:v>233832.33333333334</c:v>
                </c:pt>
                <c:pt idx="13">
                  <c:v>241060.66666666666</c:v>
                </c:pt>
                <c:pt idx="14">
                  <c:v>268319</c:v>
                </c:pt>
                <c:pt idx="15">
                  <c:v>251245</c:v>
                </c:pt>
                <c:pt idx="16">
                  <c:v>246466.66666666666</c:v>
                </c:pt>
                <c:pt idx="17">
                  <c:v>235465.13333333333</c:v>
                </c:pt>
              </c:numCache>
            </c:numRef>
          </c:val>
          <c:smooth val="0"/>
          <c:extLst>
            <c:ext xmlns:c16="http://schemas.microsoft.com/office/drawing/2014/chart" uri="{C3380CC4-5D6E-409C-BE32-E72D297353CC}">
              <c16:uniqueId val="{00000000-C134-4CFB-823C-C5370E99160D}"/>
            </c:ext>
          </c:extLst>
        </c:ser>
        <c:ser>
          <c:idx val="1"/>
          <c:order val="1"/>
          <c:tx>
            <c:strRef>
              <c:f>차트!$A$12</c:f>
              <c:strCache>
                <c:ptCount val="1"/>
                <c:pt idx="0">
                  <c:v>MAU(사기)</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134-4CFB-823C-C5370E99160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차트!$G$10:$X$10</c:f>
              <c:strCache>
                <c:ptCount val="18"/>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pt idx="17">
                  <c:v>22.2Q</c:v>
                </c:pt>
              </c:strCache>
            </c:strRef>
          </c:cat>
          <c:val>
            <c:numRef>
              <c:f>차트!$G$12:$X$12</c:f>
              <c:numCache>
                <c:formatCode>#,##0;[Red]\(#,##0\);\-</c:formatCode>
                <c:ptCount val="18"/>
                <c:pt idx="0">
                  <c:v>145159.66666666666</c:v>
                </c:pt>
                <c:pt idx="1">
                  <c:v>154738.66666666666</c:v>
                </c:pt>
                <c:pt idx="2">
                  <c:v>178756.33333333334</c:v>
                </c:pt>
                <c:pt idx="3">
                  <c:v>172312.66666666666</c:v>
                </c:pt>
                <c:pt idx="4">
                  <c:v>172758.40088559708</c:v>
                </c:pt>
                <c:pt idx="5">
                  <c:v>177777.00994954188</c:v>
                </c:pt>
                <c:pt idx="6">
                  <c:v>191201.71693539573</c:v>
                </c:pt>
                <c:pt idx="7">
                  <c:v>206931.33333333334</c:v>
                </c:pt>
                <c:pt idx="8">
                  <c:v>217211.66666666666</c:v>
                </c:pt>
                <c:pt idx="9">
                  <c:v>195752.66666666666</c:v>
                </c:pt>
                <c:pt idx="10">
                  <c:v>185492.66666666666</c:v>
                </c:pt>
                <c:pt idx="11">
                  <c:v>167146</c:v>
                </c:pt>
                <c:pt idx="12">
                  <c:v>211112</c:v>
                </c:pt>
                <c:pt idx="13">
                  <c:v>218911</c:v>
                </c:pt>
                <c:pt idx="14">
                  <c:v>244778</c:v>
                </c:pt>
                <c:pt idx="15">
                  <c:v>212835.66666666666</c:v>
                </c:pt>
                <c:pt idx="16">
                  <c:v>206593.06666666668</c:v>
                </c:pt>
                <c:pt idx="17">
                  <c:v>214395.03333333333</c:v>
                </c:pt>
              </c:numCache>
            </c:numRef>
          </c:val>
          <c:smooth val="0"/>
          <c:extLst>
            <c:ext xmlns:c16="http://schemas.microsoft.com/office/drawing/2014/chart" uri="{C3380CC4-5D6E-409C-BE32-E72D297353CC}">
              <c16:uniqueId val="{00000001-C134-4CFB-823C-C5370E99160D}"/>
            </c:ext>
          </c:extLst>
        </c:ser>
        <c:ser>
          <c:idx val="2"/>
          <c:order val="2"/>
          <c:tx>
            <c:strRef>
              <c:f>차트!$A$13</c:f>
              <c:strCache>
                <c:ptCount val="1"/>
                <c:pt idx="0">
                  <c:v>MAU(팔기)</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134-4CFB-823C-C5370E99160D}"/>
                </c:ext>
              </c:extLst>
            </c:dLbl>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134-4CFB-823C-C5370E99160D}"/>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34-4CFB-823C-C5370E99160D}"/>
                </c:ext>
              </c:extLst>
            </c:dLbl>
            <c:dLbl>
              <c:idx val="1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134-4CFB-823C-C5370E99160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차트!$G$10:$X$10</c:f>
              <c:strCache>
                <c:ptCount val="18"/>
                <c:pt idx="0">
                  <c:v>18.1Q</c:v>
                </c:pt>
                <c:pt idx="1">
                  <c:v>18.2Q</c:v>
                </c:pt>
                <c:pt idx="2">
                  <c:v>18.3Q</c:v>
                </c:pt>
                <c:pt idx="3">
                  <c:v>18.4Q</c:v>
                </c:pt>
                <c:pt idx="4">
                  <c:v>19.1Q</c:v>
                </c:pt>
                <c:pt idx="5">
                  <c:v>19.2Q</c:v>
                </c:pt>
                <c:pt idx="6">
                  <c:v>19.3Q</c:v>
                </c:pt>
                <c:pt idx="7">
                  <c:v>19.4Q</c:v>
                </c:pt>
                <c:pt idx="8">
                  <c:v>20.1Q</c:v>
                </c:pt>
                <c:pt idx="9">
                  <c:v>20.2Q</c:v>
                </c:pt>
                <c:pt idx="10">
                  <c:v>20.3Q</c:v>
                </c:pt>
                <c:pt idx="11">
                  <c:v>20.4Q</c:v>
                </c:pt>
                <c:pt idx="12">
                  <c:v>21.1Q</c:v>
                </c:pt>
                <c:pt idx="13">
                  <c:v>21.2Q</c:v>
                </c:pt>
                <c:pt idx="14">
                  <c:v>21.3Q</c:v>
                </c:pt>
                <c:pt idx="15">
                  <c:v>21.4Q</c:v>
                </c:pt>
                <c:pt idx="16">
                  <c:v>22.1Q</c:v>
                </c:pt>
                <c:pt idx="17">
                  <c:v>22.2Q</c:v>
                </c:pt>
              </c:strCache>
            </c:strRef>
          </c:cat>
          <c:val>
            <c:numRef>
              <c:f>차트!$G$13:$X$13</c:f>
              <c:numCache>
                <c:formatCode>#,##0;[Red]\(#,##0\);\-</c:formatCode>
                <c:ptCount val="18"/>
                <c:pt idx="0">
                  <c:v>0</c:v>
                </c:pt>
                <c:pt idx="1">
                  <c:v>0</c:v>
                </c:pt>
                <c:pt idx="2">
                  <c:v>0</c:v>
                </c:pt>
                <c:pt idx="3">
                  <c:v>0</c:v>
                </c:pt>
                <c:pt idx="4">
                  <c:v>15180.984780863218</c:v>
                </c:pt>
                <c:pt idx="5">
                  <c:v>16688.93244773625</c:v>
                </c:pt>
                <c:pt idx="6">
                  <c:v>17033.323383791441</c:v>
                </c:pt>
                <c:pt idx="7">
                  <c:v>41665.666666666664</c:v>
                </c:pt>
                <c:pt idx="8">
                  <c:v>48833.666666666664</c:v>
                </c:pt>
                <c:pt idx="9">
                  <c:v>42488</c:v>
                </c:pt>
                <c:pt idx="10">
                  <c:v>53146.666666666664</c:v>
                </c:pt>
                <c:pt idx="11">
                  <c:v>35134.666666666664</c:v>
                </c:pt>
                <c:pt idx="12">
                  <c:v>46103.566666666673</c:v>
                </c:pt>
                <c:pt idx="13">
                  <c:v>46255.733333333337</c:v>
                </c:pt>
                <c:pt idx="14">
                  <c:v>50373.033333333333</c:v>
                </c:pt>
                <c:pt idx="15">
                  <c:v>49778.666666666664</c:v>
                </c:pt>
                <c:pt idx="16">
                  <c:v>59676.933333333327</c:v>
                </c:pt>
                <c:pt idx="17">
                  <c:v>62087.25</c:v>
                </c:pt>
              </c:numCache>
            </c:numRef>
          </c:val>
          <c:smooth val="0"/>
          <c:extLst>
            <c:ext xmlns:c16="http://schemas.microsoft.com/office/drawing/2014/chart" uri="{C3380CC4-5D6E-409C-BE32-E72D297353CC}">
              <c16:uniqueId val="{00000002-C134-4CFB-823C-C5370E99160D}"/>
            </c:ext>
          </c:extLst>
        </c:ser>
        <c:dLbls>
          <c:showLegendKey val="0"/>
          <c:showVal val="0"/>
          <c:showCatName val="0"/>
          <c:showSerName val="0"/>
          <c:showPercent val="0"/>
          <c:showBubbleSize val="0"/>
        </c:dLbls>
        <c:marker val="1"/>
        <c:smooth val="0"/>
        <c:axId val="40046015"/>
        <c:axId val="40047679"/>
      </c:lineChart>
      <c:catAx>
        <c:axId val="40046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40047679"/>
        <c:crosses val="autoZero"/>
        <c:auto val="1"/>
        <c:lblAlgn val="ctr"/>
        <c:lblOffset val="100"/>
        <c:noMultiLvlLbl val="0"/>
      </c:catAx>
      <c:valAx>
        <c:axId val="40047679"/>
        <c:scaling>
          <c:orientation val="minMax"/>
        </c:scaling>
        <c:delete val="0"/>
        <c:axPos val="l"/>
        <c:numFmt formatCode="#,##0;[Red]\(#,##0\);\-" sourceLinked="1"/>
        <c:majorTickMark val="none"/>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400460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altLang="ko-KR" b="1">
                <a:solidFill>
                  <a:srgbClr val="00338D"/>
                </a:solidFill>
              </a:rPr>
              <a:t>[</a:t>
            </a:r>
            <a:r>
              <a:rPr lang="ko-KR" altLang="en-US" b="1">
                <a:solidFill>
                  <a:srgbClr val="00338D"/>
                </a:solidFill>
              </a:rPr>
              <a:t>미스터픽</a:t>
            </a:r>
            <a:r>
              <a:rPr lang="en-US" altLang="ko-KR" b="1">
                <a:solidFill>
                  <a:srgbClr val="00338D"/>
                </a:solidFill>
              </a:rPr>
              <a:t>] </a:t>
            </a:r>
            <a:r>
              <a:rPr lang="ko-KR" altLang="en-US" b="1">
                <a:solidFill>
                  <a:srgbClr val="00338D"/>
                </a:solidFill>
              </a:rPr>
              <a:t>온라인 </a:t>
            </a:r>
            <a:r>
              <a:rPr lang="en-US" altLang="ko-KR" b="1">
                <a:solidFill>
                  <a:srgbClr val="00338D"/>
                </a:solidFill>
              </a:rPr>
              <a:t>C2B</a:t>
            </a:r>
            <a:endParaRPr lang="ko-KR" altLang="en-US" b="1">
              <a:solidFill>
                <a:srgbClr val="00338D"/>
              </a:solidFill>
            </a:endParaRPr>
          </a:p>
        </c:rich>
      </c:tx>
      <c:layout>
        <c:manualLayout>
          <c:xMode val="edge"/>
          <c:yMode val="edge"/>
          <c:x val="1.5226655880508121E-3"/>
          <c:y val="2.3215237238702908E-2"/>
        </c:manualLayout>
      </c:layout>
      <c:overlay val="0"/>
      <c:spPr>
        <a:noFill/>
        <a:ln>
          <a:noFill/>
        </a:ln>
        <a:effectLst/>
      </c:spPr>
      <c:txPr>
        <a:bodyPr rot="0" spcFirstLastPara="1" vertOverflow="ellipsis" vert="horz" wrap="square" anchor="ctr" anchorCtr="1"/>
        <a:lstStyle/>
        <a:p>
          <a:pPr algn="l">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5957444444444444"/>
          <c:y val="0.18963147181862136"/>
          <c:w val="0.75436250000000005"/>
          <c:h val="0.50429938271604935"/>
        </c:manualLayout>
      </c:layout>
      <c:barChart>
        <c:barDir val="col"/>
        <c:grouping val="clustered"/>
        <c:varyColors val="0"/>
        <c:ser>
          <c:idx val="0"/>
          <c:order val="0"/>
          <c:tx>
            <c:strRef>
              <c:f>연식별!$B$6</c:f>
              <c:strCache>
                <c:ptCount val="1"/>
                <c:pt idx="0">
                  <c:v>미스터픽 온라인 C2B</c:v>
                </c:pt>
              </c:strCache>
            </c:strRef>
          </c:tx>
          <c:spPr>
            <a:solidFill>
              <a:srgbClr val="00A3A1"/>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연식별!$C$5:$N$5</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연식별!$C$6:$N$6</c:f>
              <c:numCache>
                <c:formatCode>#,##0;\(#,##0\);\-</c:formatCode>
                <c:ptCount val="12"/>
                <c:pt idx="0">
                  <c:v>404</c:v>
                </c:pt>
                <c:pt idx="1">
                  <c:v>3420</c:v>
                </c:pt>
                <c:pt idx="2">
                  <c:v>6481</c:v>
                </c:pt>
                <c:pt idx="3">
                  <c:v>7163</c:v>
                </c:pt>
                <c:pt idx="4">
                  <c:v>6960</c:v>
                </c:pt>
                <c:pt idx="5">
                  <c:v>7412</c:v>
                </c:pt>
                <c:pt idx="6">
                  <c:v>7393</c:v>
                </c:pt>
                <c:pt idx="7">
                  <c:v>7074</c:v>
                </c:pt>
                <c:pt idx="8">
                  <c:v>5502</c:v>
                </c:pt>
                <c:pt idx="9">
                  <c:v>4771</c:v>
                </c:pt>
                <c:pt idx="10">
                  <c:v>4579</c:v>
                </c:pt>
                <c:pt idx="11">
                  <c:v>17653</c:v>
                </c:pt>
              </c:numCache>
            </c:numRef>
          </c:val>
          <c:extLst>
            <c:ext xmlns:c16="http://schemas.microsoft.com/office/drawing/2014/chart" uri="{C3380CC4-5D6E-409C-BE32-E72D297353CC}">
              <c16:uniqueId val="{00000000-7E83-4035-AC15-CB09397E9406}"/>
            </c:ext>
          </c:extLst>
        </c:ser>
        <c:dLbls>
          <c:dLblPos val="outEnd"/>
          <c:showLegendKey val="0"/>
          <c:showVal val="1"/>
          <c:showCatName val="0"/>
          <c:showSerName val="0"/>
          <c:showPercent val="0"/>
          <c:showBubbleSize val="0"/>
        </c:dLbls>
        <c:gapWidth val="20"/>
        <c:axId val="395684880"/>
        <c:axId val="395699024"/>
      </c:barChart>
      <c:lineChart>
        <c:grouping val="standard"/>
        <c:varyColors val="0"/>
        <c:ser>
          <c:idx val="1"/>
          <c:order val="1"/>
          <c:tx>
            <c:strRef>
              <c:f>연식별!$B$7</c:f>
              <c:strCache>
                <c:ptCount val="1"/>
              </c:strCache>
            </c:strRef>
          </c:tx>
          <c:spPr>
            <a:ln w="28575" cap="rnd">
              <a:noFill/>
              <a:round/>
            </a:ln>
            <a:effectLst/>
          </c:spPr>
          <c:marker>
            <c:symbol val="none"/>
          </c:marker>
          <c:dPt>
            <c:idx val="11"/>
            <c:marker>
              <c:symbol val="none"/>
            </c:marker>
            <c:bubble3D val="0"/>
            <c:extLst>
              <c:ext xmlns:c16="http://schemas.microsoft.com/office/drawing/2014/chart" uri="{C3380CC4-5D6E-409C-BE32-E72D297353CC}">
                <c16:uniqueId val="{00000001-7E83-4035-AC15-CB09397E9406}"/>
              </c:ext>
            </c:extLst>
          </c:dPt>
          <c:dLbls>
            <c:dLbl>
              <c:idx val="0"/>
              <c:layout>
                <c:manualLayout>
                  <c:x val="-3.8049038917890021E-2"/>
                  <c:y val="-0.1231957856848655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83-4035-AC15-CB09397E9406}"/>
                </c:ext>
              </c:extLst>
            </c:dLbl>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연식별!$C$5:$N$5</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연식별!$C$7:$N$7</c:f>
              <c:numCache>
                <c:formatCode>0%</c:formatCode>
                <c:ptCount val="12"/>
                <c:pt idx="0">
                  <c:v>5.126122925442826E-3</c:v>
                </c:pt>
                <c:pt idx="1">
                  <c:v>4.3394406943105111E-2</c:v>
                </c:pt>
                <c:pt idx="2">
                  <c:v>8.2233669999492456E-2</c:v>
                </c:pt>
                <c:pt idx="3">
                  <c:v>9.0887174541947932E-2</c:v>
                </c:pt>
                <c:pt idx="4">
                  <c:v>8.8311424656143736E-2</c:v>
                </c:pt>
                <c:pt idx="5">
                  <c:v>9.4046591889559966E-2</c:v>
                </c:pt>
                <c:pt idx="6">
                  <c:v>9.3805511850987164E-2</c:v>
                </c:pt>
                <c:pt idx="7">
                  <c:v>8.9757904887580578E-2</c:v>
                </c:pt>
                <c:pt idx="8">
                  <c:v>6.9811703801451561E-2</c:v>
                </c:pt>
                <c:pt idx="9">
                  <c:v>6.0536466527939904E-2</c:v>
                </c:pt>
                <c:pt idx="10">
                  <c:v>5.8100289296046284E-2</c:v>
                </c:pt>
                <c:pt idx="11">
                  <c:v>0.2239887326803025</c:v>
                </c:pt>
              </c:numCache>
            </c:numRef>
          </c:val>
          <c:smooth val="0"/>
          <c:extLst>
            <c:ext xmlns:c16="http://schemas.microsoft.com/office/drawing/2014/chart" uri="{C3380CC4-5D6E-409C-BE32-E72D297353CC}">
              <c16:uniqueId val="{00000003-7E83-4035-AC15-CB09397E9406}"/>
            </c:ext>
          </c:extLst>
        </c:ser>
        <c:dLbls>
          <c:showLegendKey val="0"/>
          <c:showVal val="0"/>
          <c:showCatName val="0"/>
          <c:showSerName val="0"/>
          <c:showPercent val="0"/>
          <c:showBubbleSize val="0"/>
        </c:dLbls>
        <c:marker val="1"/>
        <c:smooth val="0"/>
        <c:axId val="14140559"/>
        <c:axId val="14141807"/>
      </c:lineChart>
      <c:catAx>
        <c:axId val="395684880"/>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395699024"/>
        <c:crosses val="autoZero"/>
        <c:auto val="1"/>
        <c:lblAlgn val="ctr"/>
        <c:lblOffset val="100"/>
        <c:noMultiLvlLbl val="0"/>
      </c:catAx>
      <c:valAx>
        <c:axId val="395699024"/>
        <c:scaling>
          <c:orientation val="minMax"/>
        </c:scaling>
        <c:delete val="0"/>
        <c:axPos val="l"/>
        <c:title>
          <c:tx>
            <c:rich>
              <a:bodyPr rot="-5400000" spcFirstLastPara="1" vertOverflow="ellipsis" vert="horz" wrap="square" anchor="ctr" anchorCtr="1"/>
              <a:lstStyle/>
              <a:p>
                <a:pPr>
                  <a:defRPr sz="700" b="0" i="0" u="none" strike="noStrike" kern="1200" baseline="0">
                    <a:solidFill>
                      <a:sysClr val="windowText" lastClr="000000"/>
                    </a:solidFill>
                    <a:latin typeface="+mj-ea"/>
                    <a:ea typeface="+mj-ea"/>
                    <a:cs typeface="Arial" panose="020B0604020202020204" pitchFamily="34" charset="0"/>
                  </a:defRPr>
                </a:pPr>
                <a:r>
                  <a:rPr lang="ko-KR" altLang="en-US" sz="700">
                    <a:latin typeface="+mj-ea"/>
                    <a:ea typeface="+mj-ea"/>
                  </a:rPr>
                  <a:t>단위</a:t>
                </a:r>
                <a:r>
                  <a:rPr lang="en-US" altLang="ko-KR" sz="700">
                    <a:latin typeface="+mj-ea"/>
                    <a:ea typeface="+mj-ea"/>
                  </a:rPr>
                  <a:t>: </a:t>
                </a:r>
                <a:r>
                  <a:rPr lang="ko-KR" altLang="en-US" sz="700">
                    <a:latin typeface="+mj-ea"/>
                    <a:ea typeface="+mj-ea"/>
                  </a:rPr>
                  <a:t>대</a:t>
                </a:r>
              </a:p>
            </c:rich>
          </c:tx>
          <c:overlay val="0"/>
          <c:spPr>
            <a:noFill/>
            <a:ln>
              <a:noFill/>
            </a:ln>
            <a:effectLst/>
          </c:spPr>
          <c:txPr>
            <a:bodyPr rot="-5400000" spcFirstLastPara="1" vertOverflow="ellipsis" vert="horz" wrap="square" anchor="ctr" anchorCtr="1"/>
            <a:lstStyle/>
            <a:p>
              <a:pPr>
                <a:defRPr sz="700" b="0" i="0" u="none" strike="noStrike" kern="1200" baseline="0">
                  <a:solidFill>
                    <a:sysClr val="windowText" lastClr="000000"/>
                  </a:solidFill>
                  <a:latin typeface="+mj-ea"/>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395684880"/>
        <c:crosses val="autoZero"/>
        <c:crossBetween val="between"/>
        <c:majorUnit val="4000"/>
      </c:valAx>
      <c:valAx>
        <c:axId val="14141807"/>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j-ea"/>
                <a:cs typeface="Arial" panose="020B0604020202020204" pitchFamily="34" charset="0"/>
              </a:defRPr>
            </a:pPr>
            <a:endParaRPr lang="ko-KR"/>
          </a:p>
        </c:txPr>
        <c:crossAx val="14140559"/>
        <c:crosses val="max"/>
        <c:crossBetween val="between"/>
      </c:valAx>
      <c:catAx>
        <c:axId val="14140559"/>
        <c:scaling>
          <c:orientation val="minMax"/>
        </c:scaling>
        <c:delete val="1"/>
        <c:axPos val="b"/>
        <c:numFmt formatCode="General" sourceLinked="1"/>
        <c:majorTickMark val="out"/>
        <c:minorTickMark val="none"/>
        <c:tickLblPos val="nextTo"/>
        <c:crossAx val="1414180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altLang="ko-KR" b="1">
                <a:solidFill>
                  <a:srgbClr val="00338D"/>
                </a:solidFill>
              </a:rPr>
              <a:t>[</a:t>
            </a:r>
            <a:r>
              <a:rPr lang="ko-KR" altLang="en-US" b="1">
                <a:solidFill>
                  <a:srgbClr val="00338D"/>
                </a:solidFill>
              </a:rPr>
              <a:t>오토핸즈</a:t>
            </a:r>
            <a:r>
              <a:rPr lang="en-US" altLang="ko-KR" b="1">
                <a:solidFill>
                  <a:srgbClr val="00338D"/>
                </a:solidFill>
              </a:rPr>
              <a:t>] </a:t>
            </a:r>
            <a:r>
              <a:rPr lang="ko-KR" altLang="en-US" b="1">
                <a:solidFill>
                  <a:srgbClr val="00338D"/>
                </a:solidFill>
              </a:rPr>
              <a:t>경매장 </a:t>
            </a:r>
            <a:r>
              <a:rPr lang="en-US" altLang="ko-KR" b="1">
                <a:solidFill>
                  <a:srgbClr val="00338D"/>
                </a:solidFill>
              </a:rPr>
              <a:t>C2B</a:t>
            </a:r>
            <a:endParaRPr lang="ko-KR" altLang="en-US" b="1">
              <a:solidFill>
                <a:srgbClr val="00338D"/>
              </a:solidFill>
            </a:endParaRPr>
          </a:p>
        </c:rich>
      </c:tx>
      <c:layout>
        <c:manualLayout>
          <c:xMode val="edge"/>
          <c:yMode val="edge"/>
          <c:x val="2.0481913464415764E-3"/>
          <c:y val="0"/>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4785666666666666"/>
          <c:y val="0.16422302568599417"/>
          <c:w val="0.76608027777777776"/>
          <c:h val="0.50982288900223371"/>
        </c:manualLayout>
      </c:layout>
      <c:barChart>
        <c:barDir val="col"/>
        <c:grouping val="clustered"/>
        <c:varyColors val="0"/>
        <c:ser>
          <c:idx val="0"/>
          <c:order val="0"/>
          <c:tx>
            <c:strRef>
              <c:f>연식별!$B$8</c:f>
              <c:strCache>
                <c:ptCount val="1"/>
                <c:pt idx="0">
                  <c:v>오토핸즈 경매장 C2B</c:v>
                </c:pt>
              </c:strCache>
            </c:strRef>
          </c:tx>
          <c:spPr>
            <a:solidFill>
              <a:srgbClr val="0091DA"/>
            </a:solidFill>
            <a:ln>
              <a:noFill/>
            </a:ln>
            <a:effectLst/>
          </c:spPr>
          <c:invertIfNegative val="0"/>
          <c:dLbls>
            <c:dLbl>
              <c:idx val="0"/>
              <c:layout>
                <c:manualLayout>
                  <c:x val="0"/>
                  <c:y val="2.210940039267651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06F-4593-9575-27EA2DDA5A2A}"/>
                </c:ext>
              </c:extLst>
            </c:dLbl>
            <c:dLbl>
              <c:idx val="1"/>
              <c:layout>
                <c:manualLayout>
                  <c:x val="0"/>
                  <c:y val="8.511327917909342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6F-4593-9575-27EA2DDA5A2A}"/>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연식별!$C$5:$N$5</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연식별!$C$8:$N$8</c:f>
              <c:numCache>
                <c:formatCode>#,##0;\(#,##0\);\-</c:formatCode>
                <c:ptCount val="12"/>
                <c:pt idx="0">
                  <c:v>17</c:v>
                </c:pt>
                <c:pt idx="1">
                  <c:v>187</c:v>
                </c:pt>
                <c:pt idx="2">
                  <c:v>490</c:v>
                </c:pt>
                <c:pt idx="3">
                  <c:v>619</c:v>
                </c:pt>
                <c:pt idx="4">
                  <c:v>563</c:v>
                </c:pt>
                <c:pt idx="5">
                  <c:v>577</c:v>
                </c:pt>
                <c:pt idx="6">
                  <c:v>592</c:v>
                </c:pt>
                <c:pt idx="7">
                  <c:v>605</c:v>
                </c:pt>
                <c:pt idx="8">
                  <c:v>461</c:v>
                </c:pt>
                <c:pt idx="9">
                  <c:v>411</c:v>
                </c:pt>
                <c:pt idx="10">
                  <c:v>351</c:v>
                </c:pt>
                <c:pt idx="11">
                  <c:v>1493</c:v>
                </c:pt>
              </c:numCache>
            </c:numRef>
          </c:val>
          <c:extLst>
            <c:ext xmlns:c16="http://schemas.microsoft.com/office/drawing/2014/chart" uri="{C3380CC4-5D6E-409C-BE32-E72D297353CC}">
              <c16:uniqueId val="{00000002-106F-4593-9575-27EA2DDA5A2A}"/>
            </c:ext>
          </c:extLst>
        </c:ser>
        <c:dLbls>
          <c:showLegendKey val="0"/>
          <c:showVal val="1"/>
          <c:showCatName val="0"/>
          <c:showSerName val="0"/>
          <c:showPercent val="0"/>
          <c:showBubbleSize val="0"/>
        </c:dLbls>
        <c:gapWidth val="20"/>
        <c:axId val="395684880"/>
        <c:axId val="395699024"/>
      </c:barChart>
      <c:lineChart>
        <c:grouping val="standard"/>
        <c:varyColors val="0"/>
        <c:ser>
          <c:idx val="1"/>
          <c:order val="1"/>
          <c:tx>
            <c:strRef>
              <c:f>연식별!$B$9</c:f>
              <c:strCache>
                <c:ptCount val="1"/>
              </c:strCache>
            </c:strRef>
          </c:tx>
          <c:spPr>
            <a:ln w="25400" cap="rnd">
              <a:noFill/>
              <a:round/>
            </a:ln>
            <a:effectLst/>
          </c:spPr>
          <c:marker>
            <c:symbol val="none"/>
          </c:marker>
          <c:dLbls>
            <c:dLbl>
              <c:idx val="0"/>
              <c:layout>
                <c:manualLayout>
                  <c:x val="-3.6132636966977098E-2"/>
                  <c:y val="-0.1112977670798168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6F-4593-9575-27EA2DDA5A2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연식별!$C$5:$N$5</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연식별!$C$9:$N$9</c:f>
              <c:numCache>
                <c:formatCode>0%</c:formatCode>
                <c:ptCount val="12"/>
                <c:pt idx="0">
                  <c:v>2.6704366949418788E-3</c:v>
                </c:pt>
                <c:pt idx="1">
                  <c:v>2.9374803644360667E-2</c:v>
                </c:pt>
                <c:pt idx="2">
                  <c:v>7.697141061891298E-2</c:v>
                </c:pt>
                <c:pt idx="3">
                  <c:v>9.7235312598177817E-2</c:v>
                </c:pt>
                <c:pt idx="4">
                  <c:v>8.8438579956016339E-2</c:v>
                </c:pt>
                <c:pt idx="5">
                  <c:v>9.0637763116556705E-2</c:v>
                </c:pt>
                <c:pt idx="6">
                  <c:v>9.2994030788564247E-2</c:v>
                </c:pt>
                <c:pt idx="7">
                  <c:v>9.5036129437637451E-2</c:v>
                </c:pt>
                <c:pt idx="8">
                  <c:v>7.2415959786365058E-2</c:v>
                </c:pt>
                <c:pt idx="9">
                  <c:v>6.4561734213006594E-2</c:v>
                </c:pt>
                <c:pt idx="10">
                  <c:v>5.513666352497644E-2</c:v>
                </c:pt>
                <c:pt idx="11">
                  <c:v>0.23452717562048381</c:v>
                </c:pt>
              </c:numCache>
            </c:numRef>
          </c:val>
          <c:smooth val="0"/>
          <c:extLst>
            <c:ext xmlns:c16="http://schemas.microsoft.com/office/drawing/2014/chart" uri="{C3380CC4-5D6E-409C-BE32-E72D297353CC}">
              <c16:uniqueId val="{00000004-106F-4593-9575-27EA2DDA5A2A}"/>
            </c:ext>
          </c:extLst>
        </c:ser>
        <c:dLbls>
          <c:showLegendKey val="0"/>
          <c:showVal val="1"/>
          <c:showCatName val="0"/>
          <c:showSerName val="0"/>
          <c:showPercent val="0"/>
          <c:showBubbleSize val="0"/>
        </c:dLbls>
        <c:marker val="1"/>
        <c:smooth val="0"/>
        <c:axId val="457191600"/>
        <c:axId val="457214896"/>
      </c:lineChart>
      <c:catAx>
        <c:axId val="395684880"/>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395699024"/>
        <c:crosses val="autoZero"/>
        <c:auto val="1"/>
        <c:lblAlgn val="ctr"/>
        <c:lblOffset val="100"/>
        <c:noMultiLvlLbl val="0"/>
      </c:catAx>
      <c:valAx>
        <c:axId val="395699024"/>
        <c:scaling>
          <c:orientation val="minMax"/>
        </c:scaling>
        <c:delete val="0"/>
        <c:axPos val="l"/>
        <c:title>
          <c:tx>
            <c:rich>
              <a:bodyPr rot="-54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ko-KR" altLang="en-US" sz="700"/>
                  <a:t>단위</a:t>
                </a:r>
                <a:r>
                  <a:rPr lang="en-US" altLang="ko-KR" sz="700"/>
                  <a:t>: </a:t>
                </a:r>
                <a:r>
                  <a:rPr lang="ko-KR" altLang="en-US" sz="700"/>
                  <a:t>대</a:t>
                </a:r>
              </a:p>
            </c:rich>
          </c:tx>
          <c:overlay val="0"/>
          <c:spPr>
            <a:noFill/>
            <a:ln>
              <a:noFill/>
            </a:ln>
            <a:effectLst/>
          </c:spPr>
          <c:txPr>
            <a:bodyPr rot="-54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395684880"/>
        <c:crosses val="autoZero"/>
        <c:crossBetween val="between"/>
        <c:majorUnit val="400"/>
      </c:valAx>
      <c:valAx>
        <c:axId val="457214896"/>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crossAx val="457191600"/>
        <c:crosses val="max"/>
        <c:crossBetween val="between"/>
      </c:valAx>
      <c:catAx>
        <c:axId val="457191600"/>
        <c:scaling>
          <c:orientation val="minMax"/>
        </c:scaling>
        <c:delete val="1"/>
        <c:axPos val="b"/>
        <c:numFmt formatCode="General" sourceLinked="1"/>
        <c:majorTickMark val="out"/>
        <c:minorTickMark val="none"/>
        <c:tickLblPos val="nextTo"/>
        <c:crossAx val="45721489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altLang="ko-KR" b="1">
                <a:solidFill>
                  <a:srgbClr val="00338D"/>
                </a:solidFill>
              </a:rPr>
              <a:t>[</a:t>
            </a:r>
            <a:r>
              <a:rPr lang="ko-KR" altLang="en-US" b="1">
                <a:solidFill>
                  <a:srgbClr val="00338D"/>
                </a:solidFill>
              </a:rPr>
              <a:t>오토핸즈</a:t>
            </a:r>
            <a:r>
              <a:rPr lang="en-US" altLang="ko-KR" b="1">
                <a:solidFill>
                  <a:srgbClr val="00338D"/>
                </a:solidFill>
              </a:rPr>
              <a:t>] </a:t>
            </a:r>
            <a:r>
              <a:rPr lang="ko-KR" altLang="en-US" b="1">
                <a:solidFill>
                  <a:srgbClr val="00338D"/>
                </a:solidFill>
              </a:rPr>
              <a:t>경매장 </a:t>
            </a:r>
            <a:r>
              <a:rPr lang="en-US" altLang="ko-KR" b="1">
                <a:solidFill>
                  <a:srgbClr val="00338D"/>
                </a:solidFill>
              </a:rPr>
              <a:t>B2B</a:t>
            </a:r>
            <a:endParaRPr lang="ko-KR" altLang="en-US" b="1">
              <a:solidFill>
                <a:srgbClr val="00338D"/>
              </a:solidFill>
            </a:endParaRPr>
          </a:p>
        </c:rich>
      </c:tx>
      <c:layout>
        <c:manualLayout>
          <c:xMode val="edge"/>
          <c:yMode val="edge"/>
          <c:x val="2.3018822159961904E-3"/>
          <c:y val="0"/>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4346416666666664"/>
          <c:y val="0.17510203480233977"/>
          <c:w val="0.77047277777777778"/>
          <c:h val="0.47827345679012345"/>
        </c:manualLayout>
      </c:layout>
      <c:barChart>
        <c:barDir val="col"/>
        <c:grouping val="clustered"/>
        <c:varyColors val="0"/>
        <c:ser>
          <c:idx val="0"/>
          <c:order val="0"/>
          <c:tx>
            <c:strRef>
              <c:f>연식별!$B$10</c:f>
              <c:strCache>
                <c:ptCount val="1"/>
                <c:pt idx="0">
                  <c:v>오토핸즈 경매장 B2B</c:v>
                </c:pt>
              </c:strCache>
            </c:strRef>
          </c:tx>
          <c:spPr>
            <a:solidFill>
              <a:srgbClr val="005EB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연식별!$C$5:$N$5</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연식별!$C$10:$N$10</c:f>
              <c:numCache>
                <c:formatCode>#,##0;\(#,##0\);\-</c:formatCode>
                <c:ptCount val="12"/>
                <c:pt idx="0">
                  <c:v>75</c:v>
                </c:pt>
                <c:pt idx="1">
                  <c:v>491</c:v>
                </c:pt>
                <c:pt idx="2">
                  <c:v>1153</c:v>
                </c:pt>
                <c:pt idx="3">
                  <c:v>1843</c:v>
                </c:pt>
                <c:pt idx="4">
                  <c:v>3991</c:v>
                </c:pt>
                <c:pt idx="5">
                  <c:v>4331</c:v>
                </c:pt>
                <c:pt idx="6">
                  <c:v>1957</c:v>
                </c:pt>
                <c:pt idx="7">
                  <c:v>1075</c:v>
                </c:pt>
                <c:pt idx="8">
                  <c:v>563</c:v>
                </c:pt>
                <c:pt idx="9">
                  <c:v>415</c:v>
                </c:pt>
                <c:pt idx="10">
                  <c:v>346</c:v>
                </c:pt>
                <c:pt idx="11">
                  <c:v>911</c:v>
                </c:pt>
              </c:numCache>
            </c:numRef>
          </c:val>
          <c:extLst>
            <c:ext xmlns:c16="http://schemas.microsoft.com/office/drawing/2014/chart" uri="{C3380CC4-5D6E-409C-BE32-E72D297353CC}">
              <c16:uniqueId val="{00000000-A14C-4AC3-9BF8-8961D14D95C6}"/>
            </c:ext>
          </c:extLst>
        </c:ser>
        <c:dLbls>
          <c:showLegendKey val="0"/>
          <c:showVal val="1"/>
          <c:showCatName val="0"/>
          <c:showSerName val="0"/>
          <c:showPercent val="0"/>
          <c:showBubbleSize val="0"/>
        </c:dLbls>
        <c:gapWidth val="20"/>
        <c:axId val="395684880"/>
        <c:axId val="395699024"/>
      </c:barChart>
      <c:lineChart>
        <c:grouping val="standard"/>
        <c:varyColors val="0"/>
        <c:ser>
          <c:idx val="1"/>
          <c:order val="1"/>
          <c:tx>
            <c:strRef>
              <c:f>연식별!$B$11</c:f>
              <c:strCache>
                <c:ptCount val="1"/>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연식별!$C$5:$N$5</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연식별!$C$11:$N$11</c:f>
              <c:numCache>
                <c:formatCode>0%</c:formatCode>
                <c:ptCount val="12"/>
                <c:pt idx="0">
                  <c:v>4.372922861640721E-3</c:v>
                </c:pt>
                <c:pt idx="1">
                  <c:v>2.8628068334207918E-2</c:v>
                </c:pt>
                <c:pt idx="2">
                  <c:v>6.7226400792956678E-2</c:v>
                </c:pt>
                <c:pt idx="3">
                  <c:v>0.10745729112005131</c:v>
                </c:pt>
                <c:pt idx="4">
                  <c:v>0.23269780187744155</c:v>
                </c:pt>
                <c:pt idx="5">
                  <c:v>0.2525217188502128</c:v>
                </c:pt>
                <c:pt idx="6">
                  <c:v>0.1141041338697452</c:v>
                </c:pt>
                <c:pt idx="7">
                  <c:v>6.2678561016850334E-2</c:v>
                </c:pt>
                <c:pt idx="8">
                  <c:v>3.2826074281383011E-2</c:v>
                </c:pt>
                <c:pt idx="9">
                  <c:v>2.4196839834411989E-2</c:v>
                </c:pt>
                <c:pt idx="10">
                  <c:v>2.0173750801702525E-2</c:v>
                </c:pt>
                <c:pt idx="11">
                  <c:v>5.3116436359395953E-2</c:v>
                </c:pt>
              </c:numCache>
            </c:numRef>
          </c:val>
          <c:smooth val="0"/>
          <c:extLst>
            <c:ext xmlns:c16="http://schemas.microsoft.com/office/drawing/2014/chart" uri="{C3380CC4-5D6E-409C-BE32-E72D297353CC}">
              <c16:uniqueId val="{00000001-A14C-4AC3-9BF8-8961D14D95C6}"/>
            </c:ext>
          </c:extLst>
        </c:ser>
        <c:dLbls>
          <c:showLegendKey val="0"/>
          <c:showVal val="1"/>
          <c:showCatName val="0"/>
          <c:showSerName val="0"/>
          <c:showPercent val="0"/>
          <c:showBubbleSize val="0"/>
        </c:dLbls>
        <c:marker val="1"/>
        <c:smooth val="0"/>
        <c:axId val="14140559"/>
        <c:axId val="14141807"/>
      </c:lineChart>
      <c:catAx>
        <c:axId val="395684880"/>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395699024"/>
        <c:crosses val="autoZero"/>
        <c:auto val="1"/>
        <c:lblAlgn val="ctr"/>
        <c:lblOffset val="100"/>
        <c:noMultiLvlLbl val="0"/>
      </c:catAx>
      <c:valAx>
        <c:axId val="395699024"/>
        <c:scaling>
          <c:orientation val="minMax"/>
        </c:scaling>
        <c:delete val="0"/>
        <c:axPos val="l"/>
        <c:title>
          <c:tx>
            <c:rich>
              <a:bodyPr rot="-54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ko-KR" altLang="en-US" sz="700"/>
                  <a:t>단위</a:t>
                </a:r>
                <a:r>
                  <a:rPr lang="en-US" altLang="ko-KR" sz="700"/>
                  <a:t>: </a:t>
                </a:r>
                <a:r>
                  <a:rPr lang="ko-KR" altLang="en-US" sz="700"/>
                  <a:t>대</a:t>
                </a:r>
              </a:p>
            </c:rich>
          </c:tx>
          <c:overlay val="0"/>
          <c:spPr>
            <a:noFill/>
            <a:ln>
              <a:noFill/>
            </a:ln>
            <a:effectLst/>
          </c:spPr>
          <c:txPr>
            <a:bodyPr rot="-54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395684880"/>
        <c:crosses val="autoZero"/>
        <c:crossBetween val="between"/>
        <c:majorUnit val="1000"/>
      </c:valAx>
      <c:valAx>
        <c:axId val="14141807"/>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j-ea"/>
                <a:cs typeface="Arial" panose="020B0604020202020204" pitchFamily="34" charset="0"/>
              </a:defRPr>
            </a:pPr>
            <a:endParaRPr lang="ko-KR"/>
          </a:p>
        </c:txPr>
        <c:crossAx val="14140559"/>
        <c:crosses val="max"/>
        <c:crossBetween val="between"/>
      </c:valAx>
      <c:catAx>
        <c:axId val="14140559"/>
        <c:scaling>
          <c:orientation val="minMax"/>
        </c:scaling>
        <c:delete val="1"/>
        <c:axPos val="b"/>
        <c:numFmt formatCode="General" sourceLinked="1"/>
        <c:majorTickMark val="out"/>
        <c:minorTickMark val="none"/>
        <c:tickLblPos val="nextTo"/>
        <c:crossAx val="1414180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altLang="ko-KR" b="1">
                <a:solidFill>
                  <a:srgbClr val="00338D"/>
                </a:solidFill>
              </a:rPr>
              <a:t>[</a:t>
            </a:r>
            <a:r>
              <a:rPr lang="ko-KR" altLang="en-US" b="1">
                <a:solidFill>
                  <a:srgbClr val="00338D"/>
                </a:solidFill>
              </a:rPr>
              <a:t>오토핸즈</a:t>
            </a:r>
            <a:r>
              <a:rPr lang="en-US" altLang="ko-KR" b="1">
                <a:solidFill>
                  <a:srgbClr val="00338D"/>
                </a:solidFill>
              </a:rPr>
              <a:t>] </a:t>
            </a:r>
            <a:r>
              <a:rPr lang="ko-KR" altLang="en-US" b="1">
                <a:solidFill>
                  <a:srgbClr val="00338D"/>
                </a:solidFill>
              </a:rPr>
              <a:t>오프라인 강서</a:t>
            </a:r>
          </a:p>
        </c:rich>
      </c:tx>
      <c:layout>
        <c:manualLayout>
          <c:xMode val="edge"/>
          <c:yMode val="edge"/>
          <c:x val="1.9960555266355408E-3"/>
          <c:y val="0"/>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4142027777777777"/>
          <c:y val="0.19432666488913994"/>
          <c:w val="0.77251666666666663"/>
          <c:h val="0.48300370370370371"/>
        </c:manualLayout>
      </c:layout>
      <c:barChart>
        <c:barDir val="col"/>
        <c:grouping val="clustered"/>
        <c:varyColors val="0"/>
        <c:ser>
          <c:idx val="0"/>
          <c:order val="0"/>
          <c:tx>
            <c:strRef>
              <c:f>연식별!$B$12</c:f>
              <c:strCache>
                <c:ptCount val="1"/>
                <c:pt idx="0">
                  <c:v>오토핸즈 오프라인 강서</c:v>
                </c:pt>
              </c:strCache>
            </c:strRef>
          </c:tx>
          <c:spPr>
            <a:solidFill>
              <a:srgbClr val="6D207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연식별!$C$5:$N$5</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연식별!$C$12:$N$12</c:f>
              <c:numCache>
                <c:formatCode>#,##0;\(#,##0\);\-</c:formatCode>
                <c:ptCount val="12"/>
                <c:pt idx="0">
                  <c:v>2</c:v>
                </c:pt>
                <c:pt idx="1">
                  <c:v>45</c:v>
                </c:pt>
                <c:pt idx="2">
                  <c:v>99</c:v>
                </c:pt>
                <c:pt idx="3">
                  <c:v>123</c:v>
                </c:pt>
                <c:pt idx="4">
                  <c:v>165</c:v>
                </c:pt>
                <c:pt idx="5">
                  <c:v>181</c:v>
                </c:pt>
                <c:pt idx="6">
                  <c:v>99</c:v>
                </c:pt>
                <c:pt idx="7">
                  <c:v>93</c:v>
                </c:pt>
                <c:pt idx="8">
                  <c:v>41</c:v>
                </c:pt>
                <c:pt idx="9">
                  <c:v>41</c:v>
                </c:pt>
                <c:pt idx="10">
                  <c:v>34</c:v>
                </c:pt>
                <c:pt idx="11">
                  <c:v>94</c:v>
                </c:pt>
              </c:numCache>
            </c:numRef>
          </c:val>
          <c:extLst>
            <c:ext xmlns:c16="http://schemas.microsoft.com/office/drawing/2014/chart" uri="{C3380CC4-5D6E-409C-BE32-E72D297353CC}">
              <c16:uniqueId val="{00000000-B892-49C7-B350-BA3FD51BC898}"/>
            </c:ext>
          </c:extLst>
        </c:ser>
        <c:dLbls>
          <c:showLegendKey val="0"/>
          <c:showVal val="1"/>
          <c:showCatName val="0"/>
          <c:showSerName val="0"/>
          <c:showPercent val="0"/>
          <c:showBubbleSize val="0"/>
        </c:dLbls>
        <c:gapWidth val="20"/>
        <c:axId val="395684880"/>
        <c:axId val="395699024"/>
      </c:barChart>
      <c:lineChart>
        <c:grouping val="standard"/>
        <c:varyColors val="0"/>
        <c:ser>
          <c:idx val="1"/>
          <c:order val="1"/>
          <c:tx>
            <c:strRef>
              <c:f>연식별!$B$13</c:f>
              <c:strCache>
                <c:ptCount val="1"/>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연식별!$C$5:$N$5</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연식별!$C$13:$N$13</c:f>
              <c:numCache>
                <c:formatCode>0%</c:formatCode>
                <c:ptCount val="12"/>
                <c:pt idx="0">
                  <c:v>1.9665683382497543E-3</c:v>
                </c:pt>
                <c:pt idx="1">
                  <c:v>4.4247787610619468E-2</c:v>
                </c:pt>
                <c:pt idx="2">
                  <c:v>9.7345132743362831E-2</c:v>
                </c:pt>
                <c:pt idx="3">
                  <c:v>0.12094395280235988</c:v>
                </c:pt>
                <c:pt idx="4">
                  <c:v>0.16224188790560473</c:v>
                </c:pt>
                <c:pt idx="5">
                  <c:v>0.17797443461160276</c:v>
                </c:pt>
                <c:pt idx="6">
                  <c:v>9.7345132743362831E-2</c:v>
                </c:pt>
                <c:pt idx="7">
                  <c:v>9.1445427728613568E-2</c:v>
                </c:pt>
                <c:pt idx="8">
                  <c:v>4.0314650934119962E-2</c:v>
                </c:pt>
                <c:pt idx="9">
                  <c:v>4.0314650934119962E-2</c:v>
                </c:pt>
                <c:pt idx="10">
                  <c:v>3.3431661750245818E-2</c:v>
                </c:pt>
                <c:pt idx="11">
                  <c:v>9.242871189773845E-2</c:v>
                </c:pt>
              </c:numCache>
            </c:numRef>
          </c:val>
          <c:smooth val="0"/>
          <c:extLst>
            <c:ext xmlns:c16="http://schemas.microsoft.com/office/drawing/2014/chart" uri="{C3380CC4-5D6E-409C-BE32-E72D297353CC}">
              <c16:uniqueId val="{00000001-B892-49C7-B350-BA3FD51BC898}"/>
            </c:ext>
          </c:extLst>
        </c:ser>
        <c:dLbls>
          <c:showLegendKey val="0"/>
          <c:showVal val="1"/>
          <c:showCatName val="0"/>
          <c:showSerName val="0"/>
          <c:showPercent val="0"/>
          <c:showBubbleSize val="0"/>
        </c:dLbls>
        <c:marker val="1"/>
        <c:smooth val="0"/>
        <c:axId val="14140559"/>
        <c:axId val="14141807"/>
      </c:lineChart>
      <c:catAx>
        <c:axId val="395684880"/>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395699024"/>
        <c:crosses val="autoZero"/>
        <c:auto val="1"/>
        <c:lblAlgn val="ctr"/>
        <c:lblOffset val="100"/>
        <c:noMultiLvlLbl val="0"/>
      </c:catAx>
      <c:valAx>
        <c:axId val="395699024"/>
        <c:scaling>
          <c:orientation val="minMax"/>
        </c:scaling>
        <c:delete val="0"/>
        <c:axPos val="l"/>
        <c:title>
          <c:tx>
            <c:rich>
              <a:bodyPr rot="-54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ko-KR" altLang="en-US" sz="700"/>
                  <a:t>단위</a:t>
                </a:r>
                <a:r>
                  <a:rPr lang="en-US" altLang="ko-KR" sz="700"/>
                  <a:t>:</a:t>
                </a:r>
                <a:r>
                  <a:rPr lang="en-US" altLang="ko-KR" sz="700" baseline="0"/>
                  <a:t> </a:t>
                </a:r>
                <a:r>
                  <a:rPr lang="ko-KR" altLang="en-US" sz="700" baseline="0"/>
                  <a:t>대</a:t>
                </a:r>
                <a:endParaRPr lang="ko-KR" altLang="en-US" sz="700"/>
              </a:p>
            </c:rich>
          </c:tx>
          <c:overlay val="0"/>
          <c:spPr>
            <a:noFill/>
            <a:ln>
              <a:noFill/>
            </a:ln>
            <a:effectLst/>
          </c:spPr>
          <c:txPr>
            <a:bodyPr rot="-54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395684880"/>
        <c:crosses val="autoZero"/>
        <c:crossBetween val="between"/>
        <c:majorUnit val="40"/>
      </c:valAx>
      <c:valAx>
        <c:axId val="14141807"/>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j-ea"/>
                <a:cs typeface="Arial" panose="020B0604020202020204" pitchFamily="34" charset="0"/>
              </a:defRPr>
            </a:pPr>
            <a:endParaRPr lang="ko-KR"/>
          </a:p>
        </c:txPr>
        <c:crossAx val="14140559"/>
        <c:crosses val="max"/>
        <c:crossBetween val="between"/>
      </c:valAx>
      <c:catAx>
        <c:axId val="14140559"/>
        <c:scaling>
          <c:orientation val="minMax"/>
        </c:scaling>
        <c:delete val="1"/>
        <c:axPos val="b"/>
        <c:numFmt formatCode="General" sourceLinked="1"/>
        <c:majorTickMark val="out"/>
        <c:minorTickMark val="none"/>
        <c:tickLblPos val="nextTo"/>
        <c:crossAx val="1414180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3"/>
          <c:order val="0"/>
          <c:tx>
            <c:strRef>
              <c:f>'채널별,기간별'!$P$68</c:f>
              <c:strCache>
                <c:ptCount val="1"/>
                <c:pt idx="0">
                  <c:v>Hidden</c:v>
                </c:pt>
              </c:strCache>
            </c:strRef>
          </c:tx>
          <c:spPr>
            <a:noFill/>
            <a:ln>
              <a:noFill/>
            </a:ln>
            <a:effectLst/>
          </c:spPr>
          <c:cat>
            <c:strRef>
              <c:f>'채널별,기간별'!$Q$64:$S$64</c:f>
              <c:strCache>
                <c:ptCount val="3"/>
                <c:pt idx="0">
                  <c:v>과거3년</c:v>
                </c:pt>
                <c:pt idx="1">
                  <c:v>과거2년</c:v>
                </c:pt>
                <c:pt idx="2">
                  <c:v>과거1년</c:v>
                </c:pt>
              </c:strCache>
            </c:strRef>
          </c:cat>
          <c:val>
            <c:numRef>
              <c:f>'채널별,기간별'!$Q$68:$S$68</c:f>
              <c:numCache>
                <c:formatCode>#,##0;\(#,##0\);\-</c:formatCode>
                <c:ptCount val="3"/>
                <c:pt idx="0">
                  <c:v>279.77083333333331</c:v>
                </c:pt>
                <c:pt idx="1">
                  <c:v>236.65789473684211</c:v>
                </c:pt>
                <c:pt idx="2">
                  <c:v>222.46875</c:v>
                </c:pt>
              </c:numCache>
            </c:numRef>
          </c:val>
          <c:extLst>
            <c:ext xmlns:c16="http://schemas.microsoft.com/office/drawing/2014/chart" uri="{C3380CC4-5D6E-409C-BE32-E72D297353CC}">
              <c16:uniqueId val="{00000000-C6F1-44DA-AEC3-557E963872F9}"/>
            </c:ext>
          </c:extLst>
        </c:ser>
        <c:ser>
          <c:idx val="2"/>
          <c:order val="3"/>
          <c:tx>
            <c:strRef>
              <c:f>'채널별,기간별'!$P$67</c:f>
              <c:strCache>
                <c:ptCount val="1"/>
                <c:pt idx="0">
                  <c:v>가격차이</c:v>
                </c:pt>
              </c:strCache>
            </c:strRef>
          </c:tx>
          <c:spPr>
            <a:solidFill>
              <a:srgbClr val="00A3A1">
                <a:alpha val="10000"/>
              </a:srgbClr>
            </a:solidFill>
            <a:ln>
              <a:noFill/>
            </a:ln>
            <a:effectLst/>
          </c:spPr>
          <c:cat>
            <c:strRef>
              <c:f>'채널별,기간별'!$Q$64:$S$64</c:f>
              <c:strCache>
                <c:ptCount val="3"/>
                <c:pt idx="0">
                  <c:v>과거3년</c:v>
                </c:pt>
                <c:pt idx="1">
                  <c:v>과거2년</c:v>
                </c:pt>
                <c:pt idx="2">
                  <c:v>과거1년</c:v>
                </c:pt>
              </c:strCache>
            </c:strRef>
          </c:cat>
          <c:val>
            <c:numRef>
              <c:f>'채널별,기간별'!$Q$67:$S$67</c:f>
              <c:numCache>
                <c:formatCode>#,##0;\(#,##0\);\-</c:formatCode>
                <c:ptCount val="3"/>
                <c:pt idx="0">
                  <c:v>230.27083333333337</c:v>
                </c:pt>
                <c:pt idx="1">
                  <c:v>227.04448621553885</c:v>
                </c:pt>
                <c:pt idx="2">
                  <c:v>173.19791666666669</c:v>
                </c:pt>
              </c:numCache>
            </c:numRef>
          </c:val>
          <c:extLst>
            <c:ext xmlns:c16="http://schemas.microsoft.com/office/drawing/2014/chart" uri="{C3380CC4-5D6E-409C-BE32-E72D297353CC}">
              <c16:uniqueId val="{00000001-C6F1-44DA-AEC3-557E963872F9}"/>
            </c:ext>
          </c:extLst>
        </c:ser>
        <c:dLbls>
          <c:showLegendKey val="0"/>
          <c:showVal val="0"/>
          <c:showCatName val="0"/>
          <c:showSerName val="0"/>
          <c:showPercent val="0"/>
          <c:showBubbleSize val="0"/>
        </c:dLbls>
        <c:axId val="755395664"/>
        <c:axId val="755391920"/>
      </c:areaChart>
      <c:lineChart>
        <c:grouping val="standard"/>
        <c:varyColors val="0"/>
        <c:ser>
          <c:idx val="0"/>
          <c:order val="1"/>
          <c:tx>
            <c:strRef>
              <c:f>'채널별,기간별'!$P$65</c:f>
              <c:strCache>
                <c:ptCount val="1"/>
                <c:pt idx="0">
                  <c:v>평균시세</c:v>
                </c:pt>
              </c:strCache>
            </c:strRef>
          </c:tx>
          <c:spPr>
            <a:ln w="19050" cap="rnd">
              <a:solidFill>
                <a:srgbClr val="00A3A1">
                  <a:alpha val="50000"/>
                </a:srgbClr>
              </a:solidFill>
              <a:prstDash val="sysDot"/>
              <a:round/>
            </a:ln>
            <a:effectLst/>
          </c:spPr>
          <c:marker>
            <c:symbol val="diamond"/>
            <c:size val="5"/>
            <c:spPr>
              <a:solidFill>
                <a:srgbClr val="00A3A1">
                  <a:alpha val="50000"/>
                </a:srgbClr>
              </a:solidFill>
              <a:ln w="9525">
                <a:solidFill>
                  <a:srgbClr val="00A3A1">
                    <a:alpha val="50000"/>
                  </a:srgb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'채널별,기간별'!$Q$64:$S$64</c:f>
              <c:strCache>
                <c:ptCount val="3"/>
                <c:pt idx="0">
                  <c:v>과거3년</c:v>
                </c:pt>
                <c:pt idx="1">
                  <c:v>과거2년</c:v>
                </c:pt>
                <c:pt idx="2">
                  <c:v>과거1년</c:v>
                </c:pt>
              </c:strCache>
            </c:strRef>
          </c:cat>
          <c:val>
            <c:numRef>
              <c:f>'채널별,기간별'!$Q$65:$S$65</c:f>
              <c:numCache>
                <c:formatCode>#,##0;\(#,##0\);\-</c:formatCode>
                <c:ptCount val="3"/>
                <c:pt idx="0">
                  <c:v>510.04166666666669</c:v>
                </c:pt>
                <c:pt idx="1">
                  <c:v>463.70238095238096</c:v>
                </c:pt>
                <c:pt idx="2">
                  <c:v>395.66666666666669</c:v>
                </c:pt>
              </c:numCache>
            </c:numRef>
          </c:val>
          <c:smooth val="0"/>
          <c:extLst>
            <c:ext xmlns:c16="http://schemas.microsoft.com/office/drawing/2014/chart" uri="{C3380CC4-5D6E-409C-BE32-E72D297353CC}">
              <c16:uniqueId val="{00000002-C6F1-44DA-AEC3-557E963872F9}"/>
            </c:ext>
          </c:extLst>
        </c:ser>
        <c:ser>
          <c:idx val="1"/>
          <c:order val="2"/>
          <c:tx>
            <c:strRef>
              <c:f>'채널별,기간별'!$P$66</c:f>
              <c:strCache>
                <c:ptCount val="1"/>
                <c:pt idx="0">
                  <c:v>낙찰가액</c:v>
                </c:pt>
              </c:strCache>
            </c:strRef>
          </c:tx>
          <c:spPr>
            <a:ln w="19050" cap="rnd">
              <a:solidFill>
                <a:srgbClr val="00A3A1">
                  <a:alpha val="70000"/>
                </a:srgbClr>
              </a:solidFill>
              <a:prstDash val="sysDash"/>
              <a:round/>
            </a:ln>
            <a:effectLst/>
          </c:spPr>
          <c:marker>
            <c:symbol val="diamond"/>
            <c:size val="5"/>
            <c:spPr>
              <a:solidFill>
                <a:srgbClr val="00A3A1">
                  <a:alpha val="70000"/>
                </a:srgbClr>
              </a:solidFill>
              <a:ln w="9525">
                <a:solidFill>
                  <a:srgbClr val="00A3A1">
                    <a:alpha val="70000"/>
                  </a:srgb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'채널별,기간별'!$Q$64:$S$64</c:f>
              <c:strCache>
                <c:ptCount val="3"/>
                <c:pt idx="0">
                  <c:v>과거3년</c:v>
                </c:pt>
                <c:pt idx="1">
                  <c:v>과거2년</c:v>
                </c:pt>
                <c:pt idx="2">
                  <c:v>과거1년</c:v>
                </c:pt>
              </c:strCache>
            </c:strRef>
          </c:cat>
          <c:val>
            <c:numRef>
              <c:f>'채널별,기간별'!$Q$66:$S$66</c:f>
              <c:numCache>
                <c:formatCode>#,##0;\(#,##0\);\-</c:formatCode>
                <c:ptCount val="3"/>
                <c:pt idx="0">
                  <c:v>279.77083333333331</c:v>
                </c:pt>
                <c:pt idx="1">
                  <c:v>236.65789473684211</c:v>
                </c:pt>
                <c:pt idx="2">
                  <c:v>222.46875</c:v>
                </c:pt>
              </c:numCache>
            </c:numRef>
          </c:val>
          <c:smooth val="0"/>
          <c:extLst>
            <c:ext xmlns:c16="http://schemas.microsoft.com/office/drawing/2014/chart" uri="{C3380CC4-5D6E-409C-BE32-E72D297353CC}">
              <c16:uniqueId val="{00000003-C6F1-44DA-AEC3-557E963872F9}"/>
            </c:ext>
          </c:extLst>
        </c:ser>
        <c:dLbls>
          <c:showLegendKey val="0"/>
          <c:showVal val="0"/>
          <c:showCatName val="0"/>
          <c:showSerName val="0"/>
          <c:showPercent val="0"/>
          <c:showBubbleSize val="0"/>
        </c:dLbls>
        <c:marker val="1"/>
        <c:smooth val="0"/>
        <c:axId val="755395664"/>
        <c:axId val="755391920"/>
      </c:lineChart>
      <c:catAx>
        <c:axId val="755395664"/>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755391920"/>
        <c:crosses val="autoZero"/>
        <c:auto val="1"/>
        <c:lblAlgn val="ctr"/>
        <c:lblOffset val="100"/>
        <c:noMultiLvlLbl val="0"/>
      </c:catAx>
      <c:valAx>
        <c:axId val="755391920"/>
        <c:scaling>
          <c:orientation val="minMax"/>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ko-KR"/>
                  <a:t>단위</a:t>
                </a:r>
                <a:r>
                  <a:rPr lang="en-US"/>
                  <a:t>: </a:t>
                </a:r>
                <a:r>
                  <a:rPr lang="ko-KR"/>
                  <a:t>만원</a:t>
                </a:r>
              </a:p>
            </c:rich>
          </c:tx>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755395664"/>
        <c:crosses val="autoZero"/>
        <c:crossBetween val="between"/>
      </c:valAx>
      <c:spPr>
        <a:noFill/>
        <a:ln>
          <a:noFill/>
        </a:ln>
        <a:effectLst/>
      </c:spPr>
    </c:plotArea>
    <c:legend>
      <c:legendPos val="b"/>
      <c:legendEntry>
        <c:idx val="0"/>
        <c:delete val="1"/>
      </c:legendEntry>
      <c:legendEntry>
        <c:idx val="1"/>
        <c:delete val="1"/>
      </c:legendEntry>
      <c:layout>
        <c:manualLayout>
          <c:xMode val="edge"/>
          <c:yMode val="edge"/>
          <c:x val="0.20719444444444443"/>
          <c:y val="0.84962914230019493"/>
          <c:w val="0.73848148148148152"/>
          <c:h val="6.3723684210526321E-2"/>
        </c:manualLayout>
      </c:layout>
      <c:overlay val="0"/>
      <c:spPr>
        <a:noFill/>
        <a:ln>
          <a:noFill/>
        </a:ln>
        <a:effectLst/>
      </c:spPr>
      <c:txPr>
        <a:bodyPr rot="0" spcFirstLastPara="1" vertOverflow="ellipsis" vert="horz" wrap="square" anchor="ctr" anchorCtr="1"/>
        <a:lstStyle/>
        <a:p>
          <a:pPr>
            <a:defRPr sz="75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showDLblsOverMax val="0"/>
  </c:chart>
  <c:spPr>
    <a:noFill/>
    <a:ln w="9525" cap="flat" cmpd="sng" algn="ctr">
      <a:noFill/>
      <a:round/>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50793650793648E-2"/>
          <c:y val="0"/>
          <c:w val="0.91269841269841268"/>
          <c:h val="0.84023569023569022"/>
        </c:manualLayout>
      </c:layout>
      <c:lineChart>
        <c:grouping val="standard"/>
        <c:varyColors val="0"/>
        <c:ser>
          <c:idx val="0"/>
          <c:order val="0"/>
          <c:tx>
            <c:strRef>
              <c:f>'1. 월별 프리미엄 플러스 베이직 판매수량 DATA'!$L$21</c:f>
              <c:strCache>
                <c:ptCount val="1"/>
                <c:pt idx="0">
                  <c:v>베이직</c:v>
                </c:pt>
              </c:strCache>
            </c:strRef>
          </c:tx>
          <c:spPr>
            <a:ln w="28575" cap="rnd">
              <a:solidFill>
                <a:schemeClr val="accent1"/>
              </a:solidFill>
              <a:round/>
            </a:ln>
            <a:effectLst/>
          </c:spPr>
          <c:marker>
            <c:symbol val="none"/>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19B-4471-9249-76A75DCDAD1D}"/>
                </c:ext>
              </c:extLst>
            </c:dLbl>
            <c:dLbl>
              <c:idx val="3"/>
              <c:layout>
                <c:manualLayout>
                  <c:x val="1.984126984126984E-2"/>
                  <c:y val="-9.38552188552188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19B-4471-9249-76A75DCDAD1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 월별 프리미엄 플러스 베이직 판매수량 DATA'!$M$20:$P$20</c:f>
              <c:strCache>
                <c:ptCount val="4"/>
                <c:pt idx="0">
                  <c:v>FY19</c:v>
                </c:pt>
                <c:pt idx="1">
                  <c:v>FY20</c:v>
                </c:pt>
                <c:pt idx="2">
                  <c:v>FY21</c:v>
                </c:pt>
                <c:pt idx="3">
                  <c:v>FY22 (E)</c:v>
                </c:pt>
              </c:strCache>
            </c:strRef>
          </c:cat>
          <c:val>
            <c:numRef>
              <c:f>'1. 월별 프리미엄 플러스 베이직 판매수량 DATA'!$M$21:$P$21</c:f>
              <c:numCache>
                <c:formatCode>_(* #,##0_);_(* \(#,##0\);_(* "-"_);_(@_)</c:formatCode>
                <c:ptCount val="4"/>
                <c:pt idx="0" formatCode="#,##0;[Red]\(#,##0\);\-">
                  <c:v>8834</c:v>
                </c:pt>
                <c:pt idx="1">
                  <c:v>7517</c:v>
                </c:pt>
                <c:pt idx="2" formatCode="#,##0;[Red]\(#,##0\);\-">
                  <c:v>2745</c:v>
                </c:pt>
                <c:pt idx="3">
                  <c:v>1212</c:v>
                </c:pt>
              </c:numCache>
            </c:numRef>
          </c:val>
          <c:smooth val="0"/>
          <c:extLst>
            <c:ext xmlns:c16="http://schemas.microsoft.com/office/drawing/2014/chart" uri="{C3380CC4-5D6E-409C-BE32-E72D297353CC}">
              <c16:uniqueId val="{00000002-619B-4471-9249-76A75DCDAD1D}"/>
            </c:ext>
          </c:extLst>
        </c:ser>
        <c:ser>
          <c:idx val="1"/>
          <c:order val="1"/>
          <c:tx>
            <c:strRef>
              <c:f>'1. 월별 프리미엄 플러스 베이직 판매수량 DATA'!$L$22</c:f>
              <c:strCache>
                <c:ptCount val="1"/>
                <c:pt idx="0">
                  <c:v>플러스</c:v>
                </c:pt>
              </c:strCache>
            </c:strRef>
          </c:tx>
          <c:spPr>
            <a:ln w="28575" cap="rnd">
              <a:solidFill>
                <a:schemeClr val="accent2"/>
              </a:solidFill>
              <a:round/>
            </a:ln>
            <a:effectLst/>
          </c:spPr>
          <c:marker>
            <c:symbol val="none"/>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19B-4471-9249-76A75DCDAD1D}"/>
                </c:ext>
              </c:extLst>
            </c:dLbl>
            <c:dLbl>
              <c:idx val="3"/>
              <c:layout>
                <c:manualLayout>
                  <c:x val="1.984126984126984E-2"/>
                  <c:y val="-9.76430976430976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19B-4471-9249-76A75DCDAD1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 월별 프리미엄 플러스 베이직 판매수량 DATA'!$M$20:$P$20</c:f>
              <c:strCache>
                <c:ptCount val="4"/>
                <c:pt idx="0">
                  <c:v>FY19</c:v>
                </c:pt>
                <c:pt idx="1">
                  <c:v>FY20</c:v>
                </c:pt>
                <c:pt idx="2">
                  <c:v>FY21</c:v>
                </c:pt>
                <c:pt idx="3">
                  <c:v>FY22 (E)</c:v>
                </c:pt>
              </c:strCache>
            </c:strRef>
          </c:cat>
          <c:val>
            <c:numRef>
              <c:f>'1. 월별 프리미엄 플러스 베이직 판매수량 DATA'!$M$22:$P$22</c:f>
              <c:numCache>
                <c:formatCode>#,##0;[Red]\(#,##0\);\-</c:formatCode>
                <c:ptCount val="4"/>
                <c:pt idx="0">
                  <c:v>996</c:v>
                </c:pt>
                <c:pt idx="1">
                  <c:v>1636</c:v>
                </c:pt>
                <c:pt idx="2">
                  <c:v>2499</c:v>
                </c:pt>
                <c:pt idx="3" formatCode="_(* #,##0_);_(* \(#,##0\);_(* &quot;-&quot;_);_(@_)">
                  <c:v>2288</c:v>
                </c:pt>
              </c:numCache>
            </c:numRef>
          </c:val>
          <c:smooth val="0"/>
          <c:extLst>
            <c:ext xmlns:c16="http://schemas.microsoft.com/office/drawing/2014/chart" uri="{C3380CC4-5D6E-409C-BE32-E72D297353CC}">
              <c16:uniqueId val="{00000005-619B-4471-9249-76A75DCDAD1D}"/>
            </c:ext>
          </c:extLst>
        </c:ser>
        <c:ser>
          <c:idx val="2"/>
          <c:order val="2"/>
          <c:tx>
            <c:strRef>
              <c:f>'1. 월별 프리미엄 플러스 베이직 판매수량 DATA'!$L$23</c:f>
              <c:strCache>
                <c:ptCount val="1"/>
                <c:pt idx="0">
                  <c:v>프리미엄</c:v>
                </c:pt>
              </c:strCache>
            </c:strRef>
          </c:tx>
          <c:spPr>
            <a:ln w="28575" cap="rnd">
              <a:solidFill>
                <a:schemeClr val="accent3"/>
              </a:solidFill>
              <a:round/>
            </a:ln>
            <a:effectLst/>
          </c:spPr>
          <c:marker>
            <c:symbol val="none"/>
          </c:marker>
          <c:dLbls>
            <c:dLbl>
              <c:idx val="3"/>
              <c:layout>
                <c:manualLayout>
                  <c:x val="4.44444444444443E-2"/>
                  <c:y val="2.946127946127946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19B-4471-9249-76A75DCDAD1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 월별 프리미엄 플러스 베이직 판매수량 DATA'!$M$20:$P$20</c:f>
              <c:strCache>
                <c:ptCount val="4"/>
                <c:pt idx="0">
                  <c:v>FY19</c:v>
                </c:pt>
                <c:pt idx="1">
                  <c:v>FY20</c:v>
                </c:pt>
                <c:pt idx="2">
                  <c:v>FY21</c:v>
                </c:pt>
                <c:pt idx="3">
                  <c:v>FY22 (E)</c:v>
                </c:pt>
              </c:strCache>
            </c:strRef>
          </c:cat>
          <c:val>
            <c:numRef>
              <c:f>'1. 월별 프리미엄 플러스 베이직 판매수량 DATA'!$M$23:$P$23</c:f>
              <c:numCache>
                <c:formatCode>#,##0;[Red]\(#,##0\);\-</c:formatCode>
                <c:ptCount val="4"/>
                <c:pt idx="0">
                  <c:v>526</c:v>
                </c:pt>
                <c:pt idx="1">
                  <c:v>413</c:v>
                </c:pt>
                <c:pt idx="2">
                  <c:v>396</c:v>
                </c:pt>
                <c:pt idx="3" formatCode="_(* #,##0_);_(* \(#,##0\);_(* &quot;-&quot;_);_(@_)">
                  <c:v>350</c:v>
                </c:pt>
              </c:numCache>
            </c:numRef>
          </c:val>
          <c:smooth val="0"/>
          <c:extLst>
            <c:ext xmlns:c16="http://schemas.microsoft.com/office/drawing/2014/chart" uri="{C3380CC4-5D6E-409C-BE32-E72D297353CC}">
              <c16:uniqueId val="{00000007-619B-4471-9249-76A75DCDAD1D}"/>
            </c:ext>
          </c:extLst>
        </c:ser>
        <c:ser>
          <c:idx val="3"/>
          <c:order val="3"/>
          <c:tx>
            <c:strRef>
              <c:f>'1. 월별 프리미엄 플러스 베이직 판매수량 DATA'!$L$24</c:f>
              <c:strCache>
                <c:ptCount val="1"/>
                <c:pt idx="0">
                  <c:v>콜배너</c:v>
                </c:pt>
              </c:strCache>
            </c:strRef>
          </c:tx>
          <c:spPr>
            <a:ln w="28575" cap="rnd">
              <a:solidFill>
                <a:schemeClr val="accent4"/>
              </a:solidFill>
              <a:round/>
            </a:ln>
            <a:effectLst/>
          </c:spPr>
          <c:marker>
            <c:symbol val="none"/>
          </c:marker>
          <c:dLbls>
            <c:dLbl>
              <c:idx val="3"/>
              <c:layout>
                <c:manualLayout>
                  <c:x val="4.0476190476190332E-2"/>
                  <c:y val="-7.23905723905723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19B-4471-9249-76A75DCDAD1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 월별 프리미엄 플러스 베이직 판매수량 DATA'!$M$20:$P$20</c:f>
              <c:strCache>
                <c:ptCount val="4"/>
                <c:pt idx="0">
                  <c:v>FY19</c:v>
                </c:pt>
                <c:pt idx="1">
                  <c:v>FY20</c:v>
                </c:pt>
                <c:pt idx="2">
                  <c:v>FY21</c:v>
                </c:pt>
                <c:pt idx="3">
                  <c:v>FY22 (E)</c:v>
                </c:pt>
              </c:strCache>
            </c:strRef>
          </c:cat>
          <c:val>
            <c:numRef>
              <c:f>'1. 월별 프리미엄 플러스 베이직 판매수량 DATA'!$M$24:$P$24</c:f>
              <c:numCache>
                <c:formatCode>#,##0;[Red]\(#,##0\);\-</c:formatCode>
                <c:ptCount val="4"/>
                <c:pt idx="1">
                  <c:v>8</c:v>
                </c:pt>
                <c:pt idx="2">
                  <c:v>327</c:v>
                </c:pt>
                <c:pt idx="3" formatCode="_(* #,##0_);_(* \(#,##0\);_(* &quot;-&quot;_);_(@_)">
                  <c:v>398</c:v>
                </c:pt>
              </c:numCache>
            </c:numRef>
          </c:val>
          <c:smooth val="0"/>
          <c:extLst>
            <c:ext xmlns:c16="http://schemas.microsoft.com/office/drawing/2014/chart" uri="{C3380CC4-5D6E-409C-BE32-E72D297353CC}">
              <c16:uniqueId val="{00000009-619B-4471-9249-76A75DCDAD1D}"/>
            </c:ext>
          </c:extLst>
        </c:ser>
        <c:dLbls>
          <c:showLegendKey val="0"/>
          <c:showVal val="0"/>
          <c:showCatName val="0"/>
          <c:showSerName val="0"/>
          <c:showPercent val="0"/>
          <c:showBubbleSize val="0"/>
        </c:dLbls>
        <c:smooth val="0"/>
        <c:axId val="1854592799"/>
        <c:axId val="1854588223"/>
      </c:lineChart>
      <c:catAx>
        <c:axId val="1854592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54588223"/>
        <c:crosses val="autoZero"/>
        <c:auto val="1"/>
        <c:lblAlgn val="ctr"/>
        <c:lblOffset val="100"/>
        <c:noMultiLvlLbl val="0"/>
      </c:catAx>
      <c:valAx>
        <c:axId val="1854588223"/>
        <c:scaling>
          <c:orientation val="minMax"/>
        </c:scaling>
        <c:delete val="1"/>
        <c:axPos val="l"/>
        <c:numFmt formatCode="#,##0;[Red]\(#,##0\);\-" sourceLinked="1"/>
        <c:majorTickMark val="none"/>
        <c:minorTickMark val="none"/>
        <c:tickLblPos val="nextTo"/>
        <c:crossAx val="1854592799"/>
        <c:crosses val="autoZero"/>
        <c:crossBetween val="between"/>
      </c:valAx>
      <c:spPr>
        <a:noFill/>
        <a:ln>
          <a:noFill/>
        </a:ln>
        <a:effectLst/>
      </c:spPr>
    </c:plotArea>
    <c:legend>
      <c:legendPos val="b"/>
      <c:layout>
        <c:manualLayout>
          <c:xMode val="edge"/>
          <c:yMode val="edge"/>
          <c:x val="0.64126984126984132"/>
          <c:y val="5.8499032317929966E-2"/>
          <c:w val="0.28095238095238095"/>
          <c:h val="0.31860534478644714"/>
        </c:manualLayout>
      </c:layout>
      <c:overlay val="1"/>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ko-K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3"/>
          <c:order val="1"/>
          <c:tx>
            <c:strRef>
              <c:f>'채널별,기간별'!$J$68</c:f>
              <c:strCache>
                <c:ptCount val="1"/>
                <c:pt idx="0">
                  <c:v>Hidden</c:v>
                </c:pt>
              </c:strCache>
            </c:strRef>
          </c:tx>
          <c:spPr>
            <a:noFill/>
            <a:ln>
              <a:noFill/>
            </a:ln>
            <a:effectLst/>
          </c:spPr>
          <c:cat>
            <c:strRef>
              <c:f>'채널별,기간별'!$K$64:$M$64</c:f>
              <c:strCache>
                <c:ptCount val="3"/>
                <c:pt idx="0">
                  <c:v>과거3년</c:v>
                </c:pt>
                <c:pt idx="1">
                  <c:v>과거2년</c:v>
                </c:pt>
                <c:pt idx="2">
                  <c:v>과거1년</c:v>
                </c:pt>
              </c:strCache>
            </c:strRef>
          </c:cat>
          <c:val>
            <c:numRef>
              <c:f>'채널별,기간별'!$K$68:$M$68</c:f>
              <c:numCache>
                <c:formatCode>#,##0;\(#,##0\);\-</c:formatCode>
                <c:ptCount val="3"/>
                <c:pt idx="0">
                  <c:v>1198.2631578947369</c:v>
                </c:pt>
                <c:pt idx="1">
                  <c:v>1197.3555555555556</c:v>
                </c:pt>
                <c:pt idx="2">
                  <c:v>1191.7941176470588</c:v>
                </c:pt>
              </c:numCache>
            </c:numRef>
          </c:val>
          <c:extLst>
            <c:ext xmlns:c16="http://schemas.microsoft.com/office/drawing/2014/chart" uri="{C3380CC4-5D6E-409C-BE32-E72D297353CC}">
              <c16:uniqueId val="{00000000-BD94-4D0C-83BD-7EB1EABCC414}"/>
            </c:ext>
          </c:extLst>
        </c:ser>
        <c:ser>
          <c:idx val="2"/>
          <c:order val="3"/>
          <c:tx>
            <c:strRef>
              <c:f>'채널별,기간별'!$J$67</c:f>
              <c:strCache>
                <c:ptCount val="1"/>
                <c:pt idx="0">
                  <c:v>가격차이</c:v>
                </c:pt>
              </c:strCache>
            </c:strRef>
          </c:tx>
          <c:spPr>
            <a:solidFill>
              <a:srgbClr val="00A3A1">
                <a:alpha val="10000"/>
              </a:srgbClr>
            </a:solidFill>
            <a:ln>
              <a:noFill/>
            </a:ln>
            <a:effectLst/>
          </c:spPr>
          <c:cat>
            <c:strRef>
              <c:f>'채널별,기간별'!$K$64:$M$64</c:f>
              <c:strCache>
                <c:ptCount val="3"/>
                <c:pt idx="0">
                  <c:v>과거3년</c:v>
                </c:pt>
                <c:pt idx="1">
                  <c:v>과거2년</c:v>
                </c:pt>
                <c:pt idx="2">
                  <c:v>과거1년</c:v>
                </c:pt>
              </c:strCache>
            </c:strRef>
          </c:cat>
          <c:val>
            <c:numRef>
              <c:f>'채널별,기간별'!$K$67:$M$67</c:f>
              <c:numCache>
                <c:formatCode>#,##0;\(#,##0\);\-</c:formatCode>
                <c:ptCount val="3"/>
                <c:pt idx="0">
                  <c:v>475.63157894736833</c:v>
                </c:pt>
                <c:pt idx="1">
                  <c:v>317.68611111111113</c:v>
                </c:pt>
                <c:pt idx="2">
                  <c:v>149.52663706992234</c:v>
                </c:pt>
              </c:numCache>
            </c:numRef>
          </c:val>
          <c:extLst>
            <c:ext xmlns:c16="http://schemas.microsoft.com/office/drawing/2014/chart" uri="{C3380CC4-5D6E-409C-BE32-E72D297353CC}">
              <c16:uniqueId val="{00000001-BD94-4D0C-83BD-7EB1EABCC414}"/>
            </c:ext>
          </c:extLst>
        </c:ser>
        <c:dLbls>
          <c:showLegendKey val="0"/>
          <c:showVal val="0"/>
          <c:showCatName val="0"/>
          <c:showSerName val="0"/>
          <c:showPercent val="0"/>
          <c:showBubbleSize val="0"/>
        </c:dLbls>
        <c:axId val="755431856"/>
        <c:axId val="755429776"/>
      </c:areaChart>
      <c:lineChart>
        <c:grouping val="standard"/>
        <c:varyColors val="0"/>
        <c:ser>
          <c:idx val="0"/>
          <c:order val="0"/>
          <c:tx>
            <c:strRef>
              <c:f>'채널별,기간별'!$J$65</c:f>
              <c:strCache>
                <c:ptCount val="1"/>
                <c:pt idx="0">
                  <c:v>평균시세</c:v>
                </c:pt>
              </c:strCache>
            </c:strRef>
          </c:tx>
          <c:spPr>
            <a:ln w="19050" cap="rnd">
              <a:solidFill>
                <a:srgbClr val="00A3A1">
                  <a:alpha val="50000"/>
                </a:srgbClr>
              </a:solidFill>
              <a:prstDash val="sysDot"/>
              <a:round/>
            </a:ln>
            <a:effectLst/>
          </c:spPr>
          <c:marker>
            <c:symbol val="diamond"/>
            <c:size val="5"/>
            <c:spPr>
              <a:solidFill>
                <a:srgbClr val="00A3A1">
                  <a:alpha val="50000"/>
                </a:srgbClr>
              </a:solidFill>
              <a:ln w="9525">
                <a:solidFill>
                  <a:srgbClr val="00A3A1">
                    <a:alpha val="50000"/>
                  </a:srgb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'채널별,기간별'!$K$64:$M$64</c:f>
              <c:strCache>
                <c:ptCount val="3"/>
                <c:pt idx="0">
                  <c:v>과거3년</c:v>
                </c:pt>
                <c:pt idx="1">
                  <c:v>과거2년</c:v>
                </c:pt>
                <c:pt idx="2">
                  <c:v>과거1년</c:v>
                </c:pt>
              </c:strCache>
            </c:strRef>
          </c:cat>
          <c:val>
            <c:numRef>
              <c:f>'채널별,기간별'!$K$65:$M$65</c:f>
              <c:numCache>
                <c:formatCode>#,##0;\(#,##0\);\-</c:formatCode>
                <c:ptCount val="3"/>
                <c:pt idx="0">
                  <c:v>1673.8947368421052</c:v>
                </c:pt>
                <c:pt idx="1">
                  <c:v>1515.0416666666667</c:v>
                </c:pt>
                <c:pt idx="2">
                  <c:v>1341.3207547169811</c:v>
                </c:pt>
              </c:numCache>
            </c:numRef>
          </c:val>
          <c:smooth val="0"/>
          <c:extLst>
            <c:ext xmlns:c16="http://schemas.microsoft.com/office/drawing/2014/chart" uri="{C3380CC4-5D6E-409C-BE32-E72D297353CC}">
              <c16:uniqueId val="{00000002-BD94-4D0C-83BD-7EB1EABCC414}"/>
            </c:ext>
          </c:extLst>
        </c:ser>
        <c:ser>
          <c:idx val="1"/>
          <c:order val="2"/>
          <c:tx>
            <c:strRef>
              <c:f>'채널별,기간별'!$J$66</c:f>
              <c:strCache>
                <c:ptCount val="1"/>
                <c:pt idx="0">
                  <c:v>낙찰가액</c:v>
                </c:pt>
              </c:strCache>
            </c:strRef>
          </c:tx>
          <c:spPr>
            <a:ln w="19050" cap="rnd">
              <a:solidFill>
                <a:srgbClr val="00A3A1">
                  <a:alpha val="70000"/>
                </a:srgbClr>
              </a:solidFill>
              <a:prstDash val="sysDash"/>
              <a:round/>
            </a:ln>
            <a:effectLst/>
          </c:spPr>
          <c:marker>
            <c:symbol val="diamond"/>
            <c:size val="5"/>
            <c:spPr>
              <a:solidFill>
                <a:srgbClr val="00A3A1">
                  <a:alpha val="70000"/>
                </a:srgbClr>
              </a:solidFill>
              <a:ln w="9525">
                <a:solidFill>
                  <a:srgbClr val="00A3A1">
                    <a:alpha val="70000"/>
                  </a:srgb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'채널별,기간별'!$K$64:$M$64</c:f>
              <c:strCache>
                <c:ptCount val="3"/>
                <c:pt idx="0">
                  <c:v>과거3년</c:v>
                </c:pt>
                <c:pt idx="1">
                  <c:v>과거2년</c:v>
                </c:pt>
                <c:pt idx="2">
                  <c:v>과거1년</c:v>
                </c:pt>
              </c:strCache>
            </c:strRef>
          </c:cat>
          <c:val>
            <c:numRef>
              <c:f>'채널별,기간별'!$K$66:$M$66</c:f>
              <c:numCache>
                <c:formatCode>#,##0;\(#,##0\);\-</c:formatCode>
                <c:ptCount val="3"/>
                <c:pt idx="0">
                  <c:v>1198.2631578947369</c:v>
                </c:pt>
                <c:pt idx="1">
                  <c:v>1197.3555555555556</c:v>
                </c:pt>
                <c:pt idx="2">
                  <c:v>1191.7941176470588</c:v>
                </c:pt>
              </c:numCache>
            </c:numRef>
          </c:val>
          <c:smooth val="0"/>
          <c:extLst>
            <c:ext xmlns:c16="http://schemas.microsoft.com/office/drawing/2014/chart" uri="{C3380CC4-5D6E-409C-BE32-E72D297353CC}">
              <c16:uniqueId val="{00000003-BD94-4D0C-83BD-7EB1EABCC414}"/>
            </c:ext>
          </c:extLst>
        </c:ser>
        <c:ser>
          <c:idx val="4"/>
          <c:order val="4"/>
          <c:tx>
            <c:strRef>
              <c:f>'채널별,기간별'!$J$69</c:f>
              <c:strCache>
                <c:ptCount val="1"/>
                <c:pt idx="0">
                  <c:v>마진율</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'채널별,기간별'!$K$69:$M$69</c:f>
              <c:numCache>
                <c:formatCode>0.0%</c:formatCode>
                <c:ptCount val="3"/>
                <c:pt idx="0">
                  <c:v>0.28395684058319592</c:v>
                </c:pt>
                <c:pt idx="1">
                  <c:v>0.21027277559874744</c:v>
                </c:pt>
                <c:pt idx="2">
                  <c:v>0.11223249727970493</c:v>
                </c:pt>
              </c:numCache>
            </c:numRef>
          </c:val>
          <c:smooth val="0"/>
          <c:extLst>
            <c:ext xmlns:c16="http://schemas.microsoft.com/office/drawing/2014/chart" uri="{C3380CC4-5D6E-409C-BE32-E72D297353CC}">
              <c16:uniqueId val="{00000004-BD94-4D0C-83BD-7EB1EABCC414}"/>
            </c:ext>
          </c:extLst>
        </c:ser>
        <c:dLbls>
          <c:showLegendKey val="0"/>
          <c:showVal val="0"/>
          <c:showCatName val="0"/>
          <c:showSerName val="0"/>
          <c:showPercent val="0"/>
          <c:showBubbleSize val="0"/>
        </c:dLbls>
        <c:marker val="1"/>
        <c:smooth val="0"/>
        <c:axId val="755431856"/>
        <c:axId val="755429776"/>
      </c:lineChart>
      <c:catAx>
        <c:axId val="755431856"/>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755429776"/>
        <c:crosses val="autoZero"/>
        <c:auto val="1"/>
        <c:lblAlgn val="ctr"/>
        <c:lblOffset val="100"/>
        <c:noMultiLvlLbl val="0"/>
      </c:catAx>
      <c:valAx>
        <c:axId val="755429776"/>
        <c:scaling>
          <c:orientation val="minMax"/>
          <c:min val="1000"/>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r>
                  <a:rPr lang="ko-KR"/>
                  <a:t>단위</a:t>
                </a:r>
                <a:r>
                  <a:rPr lang="en-US"/>
                  <a:t>: </a:t>
                </a:r>
                <a:r>
                  <a:rPr lang="ko-KR"/>
                  <a:t>만원</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755431856"/>
        <c:crosses val="autoZero"/>
        <c:crossBetween val="between"/>
        <c:majorUnit val="200"/>
      </c:valAx>
      <c:spPr>
        <a:noFill/>
        <a:ln>
          <a:noFill/>
        </a:ln>
        <a:effectLst/>
      </c:spPr>
    </c:plotArea>
    <c:legend>
      <c:legendPos val="b"/>
      <c:legendEntry>
        <c:idx val="0"/>
        <c:delete val="1"/>
      </c:legendEntry>
      <c:legendEntry>
        <c:idx val="1"/>
        <c:delete val="1"/>
      </c:legendEntry>
      <c:legendEntry>
        <c:idx val="4"/>
        <c:delete val="1"/>
      </c:legendEntry>
      <c:layout>
        <c:manualLayout>
          <c:xMode val="edge"/>
          <c:yMode val="edge"/>
          <c:x val="0.14935324074074072"/>
          <c:y val="0.85460308149925146"/>
          <c:w val="0.75182962962962963"/>
          <c:h val="6.6412768031189104E-2"/>
        </c:manualLayout>
      </c:layout>
      <c:overlay val="0"/>
      <c:spPr>
        <a:noFill/>
        <a:ln>
          <a:noFill/>
        </a:ln>
        <a:effectLst/>
      </c:spPr>
      <c:txPr>
        <a:bodyPr rot="0" spcFirstLastPara="1" vertOverflow="ellipsis" vert="horz" wrap="square" anchor="ctr" anchorCtr="1"/>
        <a:lstStyle/>
        <a:p>
          <a:pPr>
            <a:defRPr sz="75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zero"/>
    <c:showDLblsOverMax val="0"/>
  </c:chart>
  <c:spPr>
    <a:noFill/>
    <a:ln w="9525" cap="flat" cmpd="sng" algn="ctr">
      <a:noFill/>
      <a:round/>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3"/>
          <c:order val="1"/>
          <c:tx>
            <c:strRef>
              <c:f>'채널별,기간별'!$J$75</c:f>
              <c:strCache>
                <c:ptCount val="1"/>
                <c:pt idx="0">
                  <c:v>Hidden</c:v>
                </c:pt>
              </c:strCache>
            </c:strRef>
          </c:tx>
          <c:spPr>
            <a:noFill/>
            <a:ln w="25400">
              <a:noFill/>
            </a:ln>
            <a:effectLst/>
          </c:spPr>
          <c:cat>
            <c:strRef>
              <c:f>'채널별,기간별'!$K$64:$M$64</c:f>
              <c:strCache>
                <c:ptCount val="3"/>
                <c:pt idx="0">
                  <c:v>과거3년</c:v>
                </c:pt>
                <c:pt idx="1">
                  <c:v>과거2년</c:v>
                </c:pt>
                <c:pt idx="2">
                  <c:v>과거1년</c:v>
                </c:pt>
              </c:strCache>
            </c:strRef>
          </c:cat>
          <c:val>
            <c:numRef>
              <c:f>'채널별,기간별'!$K$75:$M$75</c:f>
              <c:numCache>
                <c:formatCode>#,##0;\(#,##0\);\-</c:formatCode>
                <c:ptCount val="3"/>
                <c:pt idx="0">
                  <c:v>1232.52</c:v>
                </c:pt>
                <c:pt idx="1">
                  <c:v>1194.6538461538462</c:v>
                </c:pt>
                <c:pt idx="2">
                  <c:v>1171.1666666666667</c:v>
                </c:pt>
              </c:numCache>
            </c:numRef>
          </c:val>
          <c:extLst>
            <c:ext xmlns:c16="http://schemas.microsoft.com/office/drawing/2014/chart" uri="{C3380CC4-5D6E-409C-BE32-E72D297353CC}">
              <c16:uniqueId val="{00000000-B7CE-4EDF-A61D-95E83B436965}"/>
            </c:ext>
          </c:extLst>
        </c:ser>
        <c:ser>
          <c:idx val="2"/>
          <c:order val="3"/>
          <c:tx>
            <c:strRef>
              <c:f>'채널별,기간별'!$J$74</c:f>
              <c:strCache>
                <c:ptCount val="1"/>
                <c:pt idx="0">
                  <c:v>가격차이</c:v>
                </c:pt>
              </c:strCache>
            </c:strRef>
          </c:tx>
          <c:spPr>
            <a:solidFill>
              <a:srgbClr val="0091DA">
                <a:alpha val="10000"/>
              </a:srgbClr>
            </a:solidFill>
            <a:ln w="25400">
              <a:noFill/>
            </a:ln>
            <a:effectLst/>
          </c:spPr>
          <c:cat>
            <c:strRef>
              <c:f>'채널별,기간별'!$K$64:$M$64</c:f>
              <c:strCache>
                <c:ptCount val="3"/>
                <c:pt idx="0">
                  <c:v>과거3년</c:v>
                </c:pt>
                <c:pt idx="1">
                  <c:v>과거2년</c:v>
                </c:pt>
                <c:pt idx="2">
                  <c:v>과거1년</c:v>
                </c:pt>
              </c:strCache>
            </c:strRef>
          </c:cat>
          <c:val>
            <c:numRef>
              <c:f>'채널별,기간별'!$K$74:$M$74</c:f>
              <c:numCache>
                <c:formatCode>#,##0;\(#,##0\);\-</c:formatCode>
                <c:ptCount val="3"/>
                <c:pt idx="0">
                  <c:v>457.72</c:v>
                </c:pt>
                <c:pt idx="1">
                  <c:v>334.19230769230762</c:v>
                </c:pt>
                <c:pt idx="2">
                  <c:v>157.97222222222217</c:v>
                </c:pt>
              </c:numCache>
            </c:numRef>
          </c:val>
          <c:extLst>
            <c:ext xmlns:c16="http://schemas.microsoft.com/office/drawing/2014/chart" uri="{C3380CC4-5D6E-409C-BE32-E72D297353CC}">
              <c16:uniqueId val="{00000001-B7CE-4EDF-A61D-95E83B436965}"/>
            </c:ext>
          </c:extLst>
        </c:ser>
        <c:dLbls>
          <c:showLegendKey val="0"/>
          <c:showVal val="0"/>
          <c:showCatName val="0"/>
          <c:showSerName val="0"/>
          <c:showPercent val="0"/>
          <c:showBubbleSize val="0"/>
        </c:dLbls>
        <c:axId val="755431856"/>
        <c:axId val="755429776"/>
      </c:areaChart>
      <c:lineChart>
        <c:grouping val="standard"/>
        <c:varyColors val="0"/>
        <c:ser>
          <c:idx val="0"/>
          <c:order val="0"/>
          <c:tx>
            <c:strRef>
              <c:f>'채널별,기간별'!$J$72</c:f>
              <c:strCache>
                <c:ptCount val="1"/>
                <c:pt idx="0">
                  <c:v>평균시세</c:v>
                </c:pt>
              </c:strCache>
            </c:strRef>
          </c:tx>
          <c:spPr>
            <a:ln w="19050" cap="rnd">
              <a:solidFill>
                <a:srgbClr val="0091DA">
                  <a:alpha val="50000"/>
                </a:srgbClr>
              </a:solidFill>
              <a:prstDash val="sysDot"/>
              <a:round/>
            </a:ln>
            <a:effectLst/>
          </c:spPr>
          <c:marker>
            <c:symbol val="diamond"/>
            <c:size val="5"/>
            <c:spPr>
              <a:solidFill>
                <a:srgbClr val="0091DA">
                  <a:alpha val="50000"/>
                </a:srgbClr>
              </a:solidFill>
              <a:ln w="9525">
                <a:solidFill>
                  <a:srgbClr val="0091DA">
                    <a:alpha val="50000"/>
                  </a:srgb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'채널별,기간별'!$K$64:$M$64</c:f>
              <c:strCache>
                <c:ptCount val="3"/>
                <c:pt idx="0">
                  <c:v>과거3년</c:v>
                </c:pt>
                <c:pt idx="1">
                  <c:v>과거2년</c:v>
                </c:pt>
                <c:pt idx="2">
                  <c:v>과거1년</c:v>
                </c:pt>
              </c:strCache>
            </c:strRef>
          </c:cat>
          <c:val>
            <c:numRef>
              <c:f>'채널별,기간별'!$K$72:$M$72</c:f>
              <c:numCache>
                <c:formatCode>#,##0;\(#,##0\);\-</c:formatCode>
                <c:ptCount val="3"/>
                <c:pt idx="0">
                  <c:v>1690.24</c:v>
                </c:pt>
                <c:pt idx="1">
                  <c:v>1528.8461538461538</c:v>
                </c:pt>
                <c:pt idx="2">
                  <c:v>1329.1388888888889</c:v>
                </c:pt>
              </c:numCache>
            </c:numRef>
          </c:val>
          <c:smooth val="0"/>
          <c:extLst>
            <c:ext xmlns:c16="http://schemas.microsoft.com/office/drawing/2014/chart" uri="{C3380CC4-5D6E-409C-BE32-E72D297353CC}">
              <c16:uniqueId val="{00000002-B7CE-4EDF-A61D-95E83B436965}"/>
            </c:ext>
          </c:extLst>
        </c:ser>
        <c:ser>
          <c:idx val="1"/>
          <c:order val="2"/>
          <c:tx>
            <c:strRef>
              <c:f>'채널별,기간별'!$J$73</c:f>
              <c:strCache>
                <c:ptCount val="1"/>
                <c:pt idx="0">
                  <c:v>낙찰가액</c:v>
                </c:pt>
              </c:strCache>
            </c:strRef>
          </c:tx>
          <c:spPr>
            <a:ln w="19050" cap="rnd">
              <a:solidFill>
                <a:srgbClr val="0091DA"/>
              </a:solidFill>
              <a:prstDash val="sysDash"/>
              <a:round/>
            </a:ln>
            <a:effectLst/>
          </c:spPr>
          <c:marker>
            <c:symbol val="diamond"/>
            <c:size val="5"/>
            <c:spPr>
              <a:solidFill>
                <a:srgbClr val="0091DA"/>
              </a:solidFill>
              <a:ln w="9525">
                <a:solidFill>
                  <a:srgbClr val="0091DA">
                    <a:alpha val="70000"/>
                  </a:srgb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rgbClr val="0091DA"/>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'채널별,기간별'!$K$64:$M$64</c:f>
              <c:strCache>
                <c:ptCount val="3"/>
                <c:pt idx="0">
                  <c:v>과거3년</c:v>
                </c:pt>
                <c:pt idx="1">
                  <c:v>과거2년</c:v>
                </c:pt>
                <c:pt idx="2">
                  <c:v>과거1년</c:v>
                </c:pt>
              </c:strCache>
            </c:strRef>
          </c:cat>
          <c:val>
            <c:numRef>
              <c:f>'채널별,기간별'!$K$73:$M$73</c:f>
              <c:numCache>
                <c:formatCode>#,##0;\(#,##0\);\-</c:formatCode>
                <c:ptCount val="3"/>
                <c:pt idx="0">
                  <c:v>1232.52</c:v>
                </c:pt>
                <c:pt idx="1">
                  <c:v>1194.6538461538462</c:v>
                </c:pt>
                <c:pt idx="2">
                  <c:v>1171.1666666666667</c:v>
                </c:pt>
              </c:numCache>
            </c:numRef>
          </c:val>
          <c:smooth val="0"/>
          <c:extLst>
            <c:ext xmlns:c16="http://schemas.microsoft.com/office/drawing/2014/chart" uri="{C3380CC4-5D6E-409C-BE32-E72D297353CC}">
              <c16:uniqueId val="{00000003-B7CE-4EDF-A61D-95E83B436965}"/>
            </c:ext>
          </c:extLst>
        </c:ser>
        <c:dLbls>
          <c:showLegendKey val="0"/>
          <c:showVal val="0"/>
          <c:showCatName val="0"/>
          <c:showSerName val="0"/>
          <c:showPercent val="0"/>
          <c:showBubbleSize val="0"/>
        </c:dLbls>
        <c:marker val="1"/>
        <c:smooth val="0"/>
        <c:axId val="755431856"/>
        <c:axId val="755429776"/>
      </c:lineChart>
      <c:catAx>
        <c:axId val="755431856"/>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755429776"/>
        <c:crosses val="autoZero"/>
        <c:auto val="1"/>
        <c:lblAlgn val="ctr"/>
        <c:lblOffset val="100"/>
        <c:noMultiLvlLbl val="0"/>
      </c:catAx>
      <c:valAx>
        <c:axId val="755429776"/>
        <c:scaling>
          <c:orientation val="minMax"/>
          <c:min val="1000"/>
        </c:scaling>
        <c:delete val="0"/>
        <c:axPos val="l"/>
        <c:title>
          <c:tx>
            <c:rich>
              <a:bodyPr rot="-5400000" spcFirstLastPara="1" vertOverflow="ellipsis" vert="horz" wrap="square" anchor="ctr" anchorCtr="1"/>
              <a:lstStyle/>
              <a:p>
                <a:pPr>
                  <a:defRPr sz="800" b="0" i="0" u="none" strike="noStrike" kern="1200" baseline="0">
                    <a:noFill/>
                    <a:latin typeface="Arial" panose="020B0604020202020204" pitchFamily="34" charset="0"/>
                    <a:ea typeface="+mj-ea"/>
                    <a:cs typeface="Arial" panose="020B0604020202020204" pitchFamily="34" charset="0"/>
                  </a:defRPr>
                </a:pPr>
                <a:r>
                  <a:rPr lang="ko-KR">
                    <a:noFill/>
                  </a:rPr>
                  <a:t>단위</a:t>
                </a:r>
                <a:r>
                  <a:rPr lang="en-US">
                    <a:noFill/>
                  </a:rPr>
                  <a:t>: </a:t>
                </a:r>
                <a:r>
                  <a:rPr lang="ko-KR">
                    <a:noFill/>
                  </a:rPr>
                  <a:t>만원</a:t>
                </a:r>
              </a:p>
            </c:rich>
          </c:tx>
          <c:overlay val="0"/>
          <c:spPr>
            <a:noFill/>
            <a:ln>
              <a:noFill/>
            </a:ln>
            <a:effectLst/>
          </c:spPr>
          <c:txPr>
            <a:bodyPr rot="-5400000" spcFirstLastPara="1" vertOverflow="ellipsis" vert="horz" wrap="square" anchor="ctr" anchorCtr="1"/>
            <a:lstStyle/>
            <a:p>
              <a:pPr>
                <a:defRPr sz="800" b="0" i="0" u="none" strike="noStrike" kern="1200" baseline="0">
                  <a:no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j-ea"/>
                <a:cs typeface="Arial" panose="020B0604020202020204" pitchFamily="34" charset="0"/>
              </a:defRPr>
            </a:pPr>
            <a:endParaRPr lang="ko-KR"/>
          </a:p>
        </c:txPr>
        <c:crossAx val="755431856"/>
        <c:crosses val="autoZero"/>
        <c:crossBetween val="between"/>
        <c:majorUnit val="200"/>
      </c:valAx>
      <c:spPr>
        <a:noFill/>
        <a:ln>
          <a:noFill/>
        </a:ln>
        <a:effectLst/>
      </c:spPr>
    </c:plotArea>
    <c:legend>
      <c:legendPos val="b"/>
      <c:legendEntry>
        <c:idx val="0"/>
        <c:delete val="1"/>
      </c:legendEntry>
      <c:legendEntry>
        <c:idx val="1"/>
        <c:delete val="1"/>
      </c:legendEntry>
      <c:legendEntry>
        <c:idx val="3"/>
        <c:txPr>
          <a:bodyPr rot="0" spcFirstLastPara="1" vertOverflow="ellipsis" vert="horz" wrap="square" anchor="ctr" anchorCtr="1"/>
          <a:lstStyle/>
          <a:p>
            <a:pPr>
              <a:defRPr sz="750" b="0" i="0" u="none" strike="noStrike" kern="1200" baseline="0">
                <a:solidFill>
                  <a:srgbClr val="0091DA"/>
                </a:solidFill>
                <a:latin typeface="Arial" panose="020B0604020202020204" pitchFamily="34" charset="0"/>
                <a:ea typeface="+mj-ea"/>
                <a:cs typeface="Arial" panose="020B0604020202020204" pitchFamily="34" charset="0"/>
              </a:defRPr>
            </a:pPr>
            <a:endParaRPr lang="ko-KR"/>
          </a:p>
        </c:txPr>
      </c:legendEntry>
      <c:layout>
        <c:manualLayout>
          <c:xMode val="edge"/>
          <c:yMode val="edge"/>
          <c:x val="0.24782361111111112"/>
          <c:y val="0.84628945744205619"/>
          <c:w val="0.75217638888888894"/>
          <c:h val="6.7097684981535094E-2"/>
        </c:manualLayout>
      </c:layout>
      <c:overlay val="0"/>
      <c:spPr>
        <a:noFill/>
        <a:ln>
          <a:noFill/>
        </a:ln>
        <a:effectLst/>
      </c:spPr>
      <c:txPr>
        <a:bodyPr rot="0" spcFirstLastPara="1" vertOverflow="ellipsis" vert="horz" wrap="square" anchor="ctr" anchorCtr="1"/>
        <a:lstStyle/>
        <a:p>
          <a:pPr>
            <a:defRPr sz="75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zero"/>
    <c:showDLblsOverMax val="0"/>
  </c:chart>
  <c:spPr>
    <a:noFill/>
    <a:ln w="9525" cap="flat" cmpd="sng" algn="ctr">
      <a:noFill/>
      <a:round/>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560972222222222"/>
          <c:y val="6.8079922027290449E-2"/>
          <c:w val="0.63298981481481487"/>
          <c:h val="0.64720857699805068"/>
        </c:manualLayout>
      </c:layout>
      <c:areaChart>
        <c:grouping val="stacked"/>
        <c:varyColors val="0"/>
        <c:ser>
          <c:idx val="3"/>
          <c:order val="0"/>
          <c:tx>
            <c:strRef>
              <c:f>'채널별,기간별'!$P$75</c:f>
              <c:strCache>
                <c:ptCount val="1"/>
                <c:pt idx="0">
                  <c:v>Hidden</c:v>
                </c:pt>
              </c:strCache>
            </c:strRef>
          </c:tx>
          <c:spPr>
            <a:noFill/>
            <a:ln w="25400">
              <a:noFill/>
            </a:ln>
            <a:effectLst/>
          </c:spPr>
          <c:cat>
            <c:strRef>
              <c:f>'채널별,기간별'!$Q$64:$S$64</c:f>
              <c:strCache>
                <c:ptCount val="3"/>
                <c:pt idx="0">
                  <c:v>과거3년</c:v>
                </c:pt>
                <c:pt idx="1">
                  <c:v>과거2년</c:v>
                </c:pt>
                <c:pt idx="2">
                  <c:v>과거1년</c:v>
                </c:pt>
              </c:strCache>
            </c:strRef>
          </c:cat>
          <c:val>
            <c:numRef>
              <c:f>'채널별,기간별'!$Q$75:$S$75</c:f>
              <c:numCache>
                <c:formatCode>#,##0;\(#,##0\);\-</c:formatCode>
                <c:ptCount val="3"/>
                <c:pt idx="0">
                  <c:v>177</c:v>
                </c:pt>
                <c:pt idx="1">
                  <c:v>174.33333333333334</c:v>
                </c:pt>
                <c:pt idx="2">
                  <c:v>189.5</c:v>
                </c:pt>
              </c:numCache>
            </c:numRef>
          </c:val>
          <c:extLst>
            <c:ext xmlns:c16="http://schemas.microsoft.com/office/drawing/2014/chart" uri="{C3380CC4-5D6E-409C-BE32-E72D297353CC}">
              <c16:uniqueId val="{00000000-1C9D-494C-84B0-0DDFCDEFFEE1}"/>
            </c:ext>
          </c:extLst>
        </c:ser>
        <c:ser>
          <c:idx val="2"/>
          <c:order val="3"/>
          <c:tx>
            <c:strRef>
              <c:f>'채널별,기간별'!$P$74</c:f>
              <c:strCache>
                <c:ptCount val="1"/>
                <c:pt idx="0">
                  <c:v>가격차이</c:v>
                </c:pt>
              </c:strCache>
            </c:strRef>
          </c:tx>
          <c:spPr>
            <a:solidFill>
              <a:srgbClr val="0091DA">
                <a:alpha val="10000"/>
              </a:srgbClr>
            </a:solidFill>
            <a:ln w="25400">
              <a:noFill/>
            </a:ln>
            <a:effectLst/>
          </c:spPr>
          <c:cat>
            <c:strRef>
              <c:f>'채널별,기간별'!$Q$64:$S$64</c:f>
              <c:strCache>
                <c:ptCount val="3"/>
                <c:pt idx="0">
                  <c:v>과거3년</c:v>
                </c:pt>
                <c:pt idx="1">
                  <c:v>과거2년</c:v>
                </c:pt>
                <c:pt idx="2">
                  <c:v>과거1년</c:v>
                </c:pt>
              </c:strCache>
            </c:strRef>
          </c:cat>
          <c:val>
            <c:numRef>
              <c:f>'채널별,기간별'!$Q$74:$S$74</c:f>
              <c:numCache>
                <c:formatCode>#,##0;\(#,##0\);\-</c:formatCode>
                <c:ptCount val="3"/>
                <c:pt idx="0">
                  <c:v>344.9</c:v>
                </c:pt>
                <c:pt idx="1">
                  <c:v>306.41666666666663</c:v>
                </c:pt>
                <c:pt idx="2">
                  <c:v>205.64999999999998</c:v>
                </c:pt>
              </c:numCache>
            </c:numRef>
          </c:val>
          <c:extLst>
            <c:ext xmlns:c16="http://schemas.microsoft.com/office/drawing/2014/chart" uri="{C3380CC4-5D6E-409C-BE32-E72D297353CC}">
              <c16:uniqueId val="{00000001-1C9D-494C-84B0-0DDFCDEFFEE1}"/>
            </c:ext>
          </c:extLst>
        </c:ser>
        <c:dLbls>
          <c:showLegendKey val="0"/>
          <c:showVal val="0"/>
          <c:showCatName val="0"/>
          <c:showSerName val="0"/>
          <c:showPercent val="0"/>
          <c:showBubbleSize val="0"/>
        </c:dLbls>
        <c:axId val="755395664"/>
        <c:axId val="755391920"/>
      </c:areaChart>
      <c:lineChart>
        <c:grouping val="standard"/>
        <c:varyColors val="0"/>
        <c:ser>
          <c:idx val="0"/>
          <c:order val="1"/>
          <c:tx>
            <c:strRef>
              <c:f>'채널별,기간별'!$P$72</c:f>
              <c:strCache>
                <c:ptCount val="1"/>
                <c:pt idx="0">
                  <c:v>평균시세</c:v>
                </c:pt>
              </c:strCache>
            </c:strRef>
          </c:tx>
          <c:spPr>
            <a:ln w="19050" cap="rnd">
              <a:solidFill>
                <a:srgbClr val="0091DA">
                  <a:alpha val="50000"/>
                </a:srgbClr>
              </a:solidFill>
              <a:prstDash val="sysDot"/>
              <a:round/>
            </a:ln>
            <a:effectLst/>
          </c:spPr>
          <c:marker>
            <c:symbol val="diamond"/>
            <c:size val="5"/>
            <c:spPr>
              <a:solidFill>
                <a:srgbClr val="0091DA">
                  <a:alpha val="50000"/>
                </a:srgbClr>
              </a:solidFill>
              <a:ln w="9525">
                <a:solidFill>
                  <a:srgbClr val="0091DA">
                    <a:alpha val="50000"/>
                  </a:srgbClr>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'채널별,기간별'!$Q$64:$S$64</c:f>
              <c:strCache>
                <c:ptCount val="3"/>
                <c:pt idx="0">
                  <c:v>과거3년</c:v>
                </c:pt>
                <c:pt idx="1">
                  <c:v>과거2년</c:v>
                </c:pt>
                <c:pt idx="2">
                  <c:v>과거1년</c:v>
                </c:pt>
              </c:strCache>
            </c:strRef>
          </c:cat>
          <c:val>
            <c:numRef>
              <c:f>'채널별,기간별'!$Q$72:$S$72</c:f>
              <c:numCache>
                <c:formatCode>#,##0;\(#,##0\);\-</c:formatCode>
                <c:ptCount val="3"/>
                <c:pt idx="0">
                  <c:v>521.9</c:v>
                </c:pt>
                <c:pt idx="1">
                  <c:v>480.75</c:v>
                </c:pt>
                <c:pt idx="2">
                  <c:v>395.15</c:v>
                </c:pt>
              </c:numCache>
            </c:numRef>
          </c:val>
          <c:smooth val="0"/>
          <c:extLst>
            <c:ext xmlns:c16="http://schemas.microsoft.com/office/drawing/2014/chart" uri="{C3380CC4-5D6E-409C-BE32-E72D297353CC}">
              <c16:uniqueId val="{00000002-1C9D-494C-84B0-0DDFCDEFFEE1}"/>
            </c:ext>
          </c:extLst>
        </c:ser>
        <c:ser>
          <c:idx val="1"/>
          <c:order val="2"/>
          <c:tx>
            <c:strRef>
              <c:f>'채널별,기간별'!$P$73</c:f>
              <c:strCache>
                <c:ptCount val="1"/>
                <c:pt idx="0">
                  <c:v>낙찰가액</c:v>
                </c:pt>
              </c:strCache>
            </c:strRef>
          </c:tx>
          <c:spPr>
            <a:ln w="19050" cap="rnd">
              <a:solidFill>
                <a:srgbClr val="0091DA"/>
              </a:solidFill>
              <a:prstDash val="sysDash"/>
              <a:round/>
            </a:ln>
            <a:effectLst/>
          </c:spPr>
          <c:marker>
            <c:symbol val="diamond"/>
            <c:size val="5"/>
            <c:spPr>
              <a:solidFill>
                <a:srgbClr val="0091DA"/>
              </a:solidFill>
              <a:ln w="9525">
                <a:solidFill>
                  <a:srgbClr val="0091DA"/>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rgbClr val="0091DA"/>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'채널별,기간별'!$Q$64:$S$64</c:f>
              <c:strCache>
                <c:ptCount val="3"/>
                <c:pt idx="0">
                  <c:v>과거3년</c:v>
                </c:pt>
                <c:pt idx="1">
                  <c:v>과거2년</c:v>
                </c:pt>
                <c:pt idx="2">
                  <c:v>과거1년</c:v>
                </c:pt>
              </c:strCache>
            </c:strRef>
          </c:cat>
          <c:val>
            <c:numRef>
              <c:f>'채널별,기간별'!$Q$73:$S$73</c:f>
              <c:numCache>
                <c:formatCode>#,##0;\(#,##0\);\-</c:formatCode>
                <c:ptCount val="3"/>
                <c:pt idx="0">
                  <c:v>177</c:v>
                </c:pt>
                <c:pt idx="1">
                  <c:v>174.33333333333334</c:v>
                </c:pt>
                <c:pt idx="2">
                  <c:v>189.5</c:v>
                </c:pt>
              </c:numCache>
            </c:numRef>
          </c:val>
          <c:smooth val="0"/>
          <c:extLst>
            <c:ext xmlns:c16="http://schemas.microsoft.com/office/drawing/2014/chart" uri="{C3380CC4-5D6E-409C-BE32-E72D297353CC}">
              <c16:uniqueId val="{00000003-1C9D-494C-84B0-0DDFCDEFFEE1}"/>
            </c:ext>
          </c:extLst>
        </c:ser>
        <c:dLbls>
          <c:showLegendKey val="0"/>
          <c:showVal val="0"/>
          <c:showCatName val="0"/>
          <c:showSerName val="0"/>
          <c:showPercent val="0"/>
          <c:showBubbleSize val="0"/>
        </c:dLbls>
        <c:marker val="1"/>
        <c:smooth val="0"/>
        <c:axId val="755395664"/>
        <c:axId val="755391920"/>
      </c:lineChart>
      <c:catAx>
        <c:axId val="755395664"/>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755391920"/>
        <c:crosses val="autoZero"/>
        <c:auto val="1"/>
        <c:lblAlgn val="ctr"/>
        <c:lblOffset val="100"/>
        <c:noMultiLvlLbl val="0"/>
      </c:catAx>
      <c:valAx>
        <c:axId val="755391920"/>
        <c:scaling>
          <c:orientation val="minMax"/>
        </c:scaling>
        <c:delete val="0"/>
        <c:axPos val="l"/>
        <c:title>
          <c:tx>
            <c:rich>
              <a:bodyPr rot="-5400000" spcFirstLastPara="1" vertOverflow="ellipsis" vert="horz" wrap="square" anchor="ctr" anchorCtr="1"/>
              <a:lstStyle/>
              <a:p>
                <a:pPr>
                  <a:defRPr sz="800" b="0" i="0" u="none" strike="noStrike" kern="1200" baseline="0">
                    <a:noFill/>
                    <a:latin typeface="Arial" panose="020B0604020202020204" pitchFamily="34" charset="0"/>
                    <a:ea typeface="+mj-ea"/>
                    <a:cs typeface="Arial" panose="020B0604020202020204" pitchFamily="34" charset="0"/>
                  </a:defRPr>
                </a:pPr>
                <a:r>
                  <a:rPr lang="ko-KR">
                    <a:noFill/>
                  </a:rPr>
                  <a:t>단위</a:t>
                </a:r>
                <a:r>
                  <a:rPr lang="en-US">
                    <a:noFill/>
                  </a:rPr>
                  <a:t>: </a:t>
                </a:r>
                <a:r>
                  <a:rPr lang="ko-KR">
                    <a:noFill/>
                  </a:rPr>
                  <a:t>만원</a:t>
                </a:r>
              </a:p>
            </c:rich>
          </c:tx>
          <c:overlay val="0"/>
          <c:spPr>
            <a:noFill/>
            <a:ln>
              <a:noFill/>
            </a:ln>
            <a:effectLst/>
          </c:spPr>
          <c:txPr>
            <a:bodyPr rot="-5400000" spcFirstLastPara="1" vertOverflow="ellipsis" vert="horz" wrap="square" anchor="ctr" anchorCtr="1"/>
            <a:lstStyle/>
            <a:p>
              <a:pPr>
                <a:defRPr sz="800" b="0" i="0" u="none" strike="noStrike" kern="1200" baseline="0">
                  <a:no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noFill/>
          </a:ln>
          <a:effectLst/>
        </c:spPr>
        <c:txPr>
          <a:bodyPr rot="-60000000" spcFirstLastPara="1" vertOverflow="ellipsis" vert="horz" wrap="square" anchor="ctr" anchorCtr="1"/>
          <a:lstStyle/>
          <a:p>
            <a:pPr>
              <a:defRPr sz="800" b="0" i="0" u="none" strike="noStrike" kern="1200" baseline="0">
                <a:noFill/>
                <a:latin typeface="Arial" panose="020B0604020202020204" pitchFamily="34" charset="0"/>
                <a:ea typeface="+mj-ea"/>
                <a:cs typeface="Arial" panose="020B0604020202020204" pitchFamily="34" charset="0"/>
              </a:defRPr>
            </a:pPr>
            <a:endParaRPr lang="ko-KR"/>
          </a:p>
        </c:txPr>
        <c:crossAx val="755395664"/>
        <c:crosses val="autoZero"/>
        <c:crossBetween val="between"/>
      </c:valAx>
      <c:spPr>
        <a:noFill/>
        <a:ln>
          <a:noFill/>
        </a:ln>
        <a:effectLst/>
      </c:spPr>
    </c:plotArea>
    <c:legend>
      <c:legendPos val="b"/>
      <c:legendEntry>
        <c:idx val="0"/>
        <c:delete val="1"/>
      </c:legendEntry>
      <c:legendEntry>
        <c:idx val="1"/>
        <c:delete val="1"/>
      </c:legendEntry>
      <c:layout>
        <c:manualLayout>
          <c:xMode val="edge"/>
          <c:yMode val="edge"/>
          <c:x val="0.15809953703703702"/>
          <c:y val="0.85860672514619873"/>
          <c:w val="0.79110416666666672"/>
          <c:h val="6.0935185185185183E-2"/>
        </c:manualLayout>
      </c:layout>
      <c:overlay val="0"/>
      <c:spPr>
        <a:noFill/>
        <a:ln>
          <a:noFill/>
        </a:ln>
        <a:effectLst/>
      </c:spPr>
      <c:txPr>
        <a:bodyPr rot="0" spcFirstLastPara="1" vertOverflow="ellipsis" vert="horz" wrap="square" anchor="ctr" anchorCtr="1"/>
        <a:lstStyle/>
        <a:p>
          <a:pPr>
            <a:defRPr sz="75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showDLblsOverMax val="0"/>
  </c:chart>
  <c:spPr>
    <a:noFill/>
    <a:ln w="9525" cap="flat" cmpd="sng" algn="ctr">
      <a:noFill/>
      <a:round/>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r>
              <a:rPr lang="ko-KR" b="1">
                <a:solidFill>
                  <a:srgbClr val="00338D"/>
                </a:solidFill>
              </a:rPr>
              <a:t>채널별/기간별 마진율</a:t>
            </a:r>
            <a:r>
              <a:rPr lang="ko-KR" b="1" baseline="30000">
                <a:solidFill>
                  <a:srgbClr val="00338D"/>
                </a:solidFill>
              </a:rPr>
              <a:t>1</a:t>
            </a:r>
          </a:p>
        </c:rich>
      </c:tx>
      <c:layout>
        <c:manualLayout>
          <c:xMode val="edge"/>
          <c:yMode val="edge"/>
          <c:x val="2.0403769799230032E-2"/>
          <c:y val="1.3968252106053129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2035417431538631"/>
          <c:y val="0.16488843362733874"/>
          <c:w val="0.77012756082529832"/>
          <c:h val="0.5800190202865948"/>
        </c:manualLayout>
      </c:layout>
      <c:lineChart>
        <c:grouping val="standard"/>
        <c:varyColors val="0"/>
        <c:ser>
          <c:idx val="0"/>
          <c:order val="0"/>
          <c:tx>
            <c:strRef>
              <c:f>'채널별,기간별'!$D$5</c:f>
              <c:strCache>
                <c:ptCount val="1"/>
                <c:pt idx="0">
                  <c:v>미스터픽 C2B</c:v>
                </c:pt>
              </c:strCache>
            </c:strRef>
          </c:tx>
          <c:spPr>
            <a:ln w="19050" cap="rnd">
              <a:solidFill>
                <a:srgbClr val="00A3A1"/>
              </a:solidFill>
              <a:round/>
            </a:ln>
            <a:effectLst/>
          </c:spPr>
          <c:marker>
            <c:symbol val="diamond"/>
            <c:size val="5"/>
            <c:spPr>
              <a:solidFill>
                <a:srgbClr val="00A3A1"/>
              </a:solidFill>
              <a:ln w="9525">
                <a:solidFill>
                  <a:srgbClr val="00A3A1"/>
                </a:solidFill>
              </a:ln>
              <a:effectLst/>
            </c:spPr>
          </c:marker>
          <c:dLbls>
            <c:dLbl>
              <c:idx val="0"/>
              <c:layout>
                <c:manualLayout>
                  <c:x val="-0.10423318425847349"/>
                  <c:y val="1.7447206846078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36A-4C63-9D4D-05747F178E52}"/>
                </c:ext>
              </c:extLst>
            </c:dLbl>
            <c:dLbl>
              <c:idx val="1"/>
              <c:layout>
                <c:manualLayout>
                  <c:x val="-5.5361499932883543E-2"/>
                  <c:y val="-4.6370468424607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6A-4C63-9D4D-05747F178E52}"/>
                </c:ext>
              </c:extLst>
            </c:dLbl>
            <c:dLbl>
              <c:idx val="2"/>
              <c:layout>
                <c:manualLayout>
                  <c:x val="-9.3569820463091161E-3"/>
                  <c:y val="7.93757572456619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36A-4C63-9D4D-05747F178E52}"/>
                </c:ext>
              </c:extLst>
            </c:dLbl>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'채널별,기간별'!$C$6:$C$8</c:f>
              <c:strCache>
                <c:ptCount val="3"/>
                <c:pt idx="0">
                  <c:v>과거3년</c:v>
                </c:pt>
                <c:pt idx="1">
                  <c:v>과거2년</c:v>
                </c:pt>
                <c:pt idx="2">
                  <c:v>과거1년</c:v>
                </c:pt>
              </c:strCache>
            </c:strRef>
          </c:cat>
          <c:val>
            <c:numRef>
              <c:f>'채널별,기간별'!$D$6:$D$8</c:f>
              <c:numCache>
                <c:formatCode>0.0%</c:formatCode>
                <c:ptCount val="3"/>
                <c:pt idx="0">
                  <c:v>0.26076539720343034</c:v>
                </c:pt>
                <c:pt idx="1">
                  <c:v>0.21476534475149062</c:v>
                </c:pt>
                <c:pt idx="2">
                  <c:v>0.20598240411645677</c:v>
                </c:pt>
              </c:numCache>
            </c:numRef>
          </c:val>
          <c:smooth val="0"/>
          <c:extLst>
            <c:ext xmlns:c16="http://schemas.microsoft.com/office/drawing/2014/chart" uri="{C3380CC4-5D6E-409C-BE32-E72D297353CC}">
              <c16:uniqueId val="{00000003-736A-4C63-9D4D-05747F178E52}"/>
            </c:ext>
          </c:extLst>
        </c:ser>
        <c:ser>
          <c:idx val="1"/>
          <c:order val="1"/>
          <c:tx>
            <c:strRef>
              <c:f>'채널별,기간별'!$E$5</c:f>
              <c:strCache>
                <c:ptCount val="1"/>
                <c:pt idx="0">
                  <c:v>오토핸즈 C2B</c:v>
                </c:pt>
              </c:strCache>
            </c:strRef>
          </c:tx>
          <c:spPr>
            <a:ln w="19050" cap="rnd">
              <a:solidFill>
                <a:srgbClr val="0091DA"/>
              </a:solidFill>
              <a:round/>
            </a:ln>
            <a:effectLst/>
          </c:spPr>
          <c:marker>
            <c:symbol val="diamond"/>
            <c:size val="5"/>
            <c:spPr>
              <a:solidFill>
                <a:srgbClr val="0091DA"/>
              </a:solidFill>
              <a:ln w="9525">
                <a:solidFill>
                  <a:srgbClr val="0091DA"/>
                </a:solidFill>
              </a:ln>
              <a:effectLst/>
            </c:spPr>
          </c:marker>
          <c:dLbls>
            <c:dLbl>
              <c:idx val="0"/>
              <c:layout>
                <c:manualLayout>
                  <c:x val="-0.10710798921880231"/>
                  <c:y val="3.771990716645932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6A-4C63-9D4D-05747F178E52}"/>
                </c:ext>
              </c:extLst>
            </c:dLbl>
            <c:dLbl>
              <c:idx val="1"/>
              <c:layout>
                <c:manualLayout>
                  <c:x val="-6.1111109853541193E-2"/>
                  <c:y val="2.65640175990340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36A-4C63-9D4D-05747F178E52}"/>
                </c:ext>
              </c:extLst>
            </c:dLbl>
            <c:dLbl>
              <c:idx val="2"/>
              <c:layout>
                <c:manualLayout>
                  <c:x val="-9.3644870883676859E-3"/>
                  <c:y val="-2.47844045025417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36A-4C63-9D4D-05747F178E52}"/>
                </c:ext>
              </c:extLst>
            </c:dLbl>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'채널별,기간별'!$C$6:$C$8</c:f>
              <c:strCache>
                <c:ptCount val="3"/>
                <c:pt idx="0">
                  <c:v>과거3년</c:v>
                </c:pt>
                <c:pt idx="1">
                  <c:v>과거2년</c:v>
                </c:pt>
                <c:pt idx="2">
                  <c:v>과거1년</c:v>
                </c:pt>
              </c:strCache>
            </c:strRef>
          </c:cat>
          <c:val>
            <c:numRef>
              <c:f>'채널별,기간별'!$E$6:$E$8</c:f>
              <c:numCache>
                <c:formatCode>0.0%</c:formatCode>
                <c:ptCount val="3"/>
                <c:pt idx="0">
                  <c:v>0.27973367927799692</c:v>
                </c:pt>
                <c:pt idx="1">
                  <c:v>0.29119777201310115</c:v>
                </c:pt>
                <c:pt idx="2">
                  <c:v>0.23336860756432357</c:v>
                </c:pt>
              </c:numCache>
            </c:numRef>
          </c:val>
          <c:smooth val="0"/>
          <c:extLst>
            <c:ext xmlns:c16="http://schemas.microsoft.com/office/drawing/2014/chart" uri="{C3380CC4-5D6E-409C-BE32-E72D297353CC}">
              <c16:uniqueId val="{00000007-736A-4C63-9D4D-05747F178E52}"/>
            </c:ext>
          </c:extLst>
        </c:ser>
        <c:ser>
          <c:idx val="2"/>
          <c:order val="2"/>
          <c:tx>
            <c:strRef>
              <c:f>'채널별,기간별'!$F$5</c:f>
              <c:strCache>
                <c:ptCount val="1"/>
                <c:pt idx="0">
                  <c:v>오토핸즈 B2B</c:v>
                </c:pt>
              </c:strCache>
            </c:strRef>
          </c:tx>
          <c:spPr>
            <a:ln w="19050" cap="rnd">
              <a:solidFill>
                <a:schemeClr val="accent3"/>
              </a:solidFill>
              <a:round/>
            </a:ln>
            <a:effectLst/>
          </c:spPr>
          <c:marker>
            <c:symbol val="diamond"/>
            <c:size val="5"/>
            <c:spPr>
              <a:solidFill>
                <a:schemeClr val="accent3"/>
              </a:solidFill>
              <a:ln w="9525">
                <a:solidFill>
                  <a:schemeClr val="accent3"/>
                </a:solidFill>
              </a:ln>
              <a:effectLst/>
            </c:spPr>
          </c:marker>
          <c:dLbls>
            <c:dLbl>
              <c:idx val="0"/>
              <c:layout>
                <c:manualLayout>
                  <c:x val="-0.10710798921880231"/>
                  <c:y val="-2.81368469186974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36A-4C63-9D4D-05747F178E52}"/>
                </c:ext>
              </c:extLst>
            </c:dLbl>
            <c:dLbl>
              <c:idx val="1"/>
              <c:layout>
                <c:manualLayout>
                  <c:x val="-6.1111109853541193E-2"/>
                  <c:y val="-4.18120630481303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36A-4C63-9D4D-05747F178E52}"/>
                </c:ext>
              </c:extLst>
            </c:dLbl>
            <c:dLbl>
              <c:idx val="2"/>
              <c:layout>
                <c:manualLayout>
                  <c:x val="-9.3644870883676859E-3"/>
                  <c:y val="1.5432098765426816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36A-4C63-9D4D-05747F178E52}"/>
                </c:ext>
              </c:extLst>
            </c:dLbl>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'채널별,기간별'!$C$6:$C$8</c:f>
              <c:strCache>
                <c:ptCount val="3"/>
                <c:pt idx="0">
                  <c:v>과거3년</c:v>
                </c:pt>
                <c:pt idx="1">
                  <c:v>과거2년</c:v>
                </c:pt>
                <c:pt idx="2">
                  <c:v>과거1년</c:v>
                </c:pt>
              </c:strCache>
            </c:strRef>
          </c:cat>
          <c:val>
            <c:numRef>
              <c:f>'채널별,기간별'!$F$6:$F$8</c:f>
              <c:numCache>
                <c:formatCode>0.0%</c:formatCode>
                <c:ptCount val="3"/>
                <c:pt idx="0">
                  <c:v>0.29853982712430133</c:v>
                </c:pt>
                <c:pt idx="1">
                  <c:v>0.31351650051798974</c:v>
                </c:pt>
                <c:pt idx="2">
                  <c:v>0.22652172701246404</c:v>
                </c:pt>
              </c:numCache>
            </c:numRef>
          </c:val>
          <c:smooth val="0"/>
          <c:extLst>
            <c:ext xmlns:c16="http://schemas.microsoft.com/office/drawing/2014/chart" uri="{C3380CC4-5D6E-409C-BE32-E72D297353CC}">
              <c16:uniqueId val="{0000000B-736A-4C63-9D4D-05747F178E52}"/>
            </c:ext>
          </c:extLst>
        </c:ser>
        <c:ser>
          <c:idx val="3"/>
          <c:order val="3"/>
          <c:tx>
            <c:strRef>
              <c:f>'채널별,기간별'!$G$5</c:f>
              <c:strCache>
                <c:ptCount val="1"/>
                <c:pt idx="0">
                  <c:v>오토핸즈 강서</c:v>
                </c:pt>
              </c:strCache>
            </c:strRef>
          </c:tx>
          <c:spPr>
            <a:ln w="19050" cap="rnd">
              <a:solidFill>
                <a:srgbClr val="6D2077"/>
              </a:solidFill>
              <a:round/>
            </a:ln>
            <a:effectLst/>
          </c:spPr>
          <c:marker>
            <c:symbol val="diamond"/>
            <c:size val="5"/>
            <c:spPr>
              <a:solidFill>
                <a:srgbClr val="6D2077"/>
              </a:solidFill>
              <a:ln w="9525">
                <a:solidFill>
                  <a:srgbClr val="6D2077"/>
                </a:solidFill>
              </a:ln>
              <a:effectLst/>
            </c:spPr>
          </c:marker>
          <c:dLbls>
            <c:dLbl>
              <c:idx val="2"/>
              <c:layout>
                <c:manualLayout>
                  <c:x val="-1.3121890547263681E-2"/>
                  <c:y val="1.44389978213506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36A-4C63-9D4D-05747F178E52}"/>
                </c:ext>
              </c:extLst>
            </c:dLbl>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'채널별,기간별'!$C$6:$C$8</c:f>
              <c:strCache>
                <c:ptCount val="3"/>
                <c:pt idx="0">
                  <c:v>과거3년</c:v>
                </c:pt>
                <c:pt idx="1">
                  <c:v>과거2년</c:v>
                </c:pt>
                <c:pt idx="2">
                  <c:v>과거1년</c:v>
                </c:pt>
              </c:strCache>
            </c:strRef>
          </c:cat>
          <c:val>
            <c:numRef>
              <c:f>'채널별,기간별'!$G$6:$G$8</c:f>
              <c:numCache>
                <c:formatCode>General</c:formatCode>
                <c:ptCount val="3"/>
                <c:pt idx="2" formatCode="0.0%">
                  <c:v>0.18842572907744101</c:v>
                </c:pt>
              </c:numCache>
            </c:numRef>
          </c:val>
          <c:smooth val="0"/>
          <c:extLst>
            <c:ext xmlns:c16="http://schemas.microsoft.com/office/drawing/2014/chart" uri="{C3380CC4-5D6E-409C-BE32-E72D297353CC}">
              <c16:uniqueId val="{0000000D-736A-4C63-9D4D-05747F178E52}"/>
            </c:ext>
          </c:extLst>
        </c:ser>
        <c:dLbls>
          <c:dLblPos val="t"/>
          <c:showLegendKey val="0"/>
          <c:showVal val="1"/>
          <c:showCatName val="0"/>
          <c:showSerName val="0"/>
          <c:showPercent val="0"/>
          <c:showBubbleSize val="0"/>
        </c:dLbls>
        <c:marker val="1"/>
        <c:smooth val="0"/>
        <c:axId val="755392752"/>
        <c:axId val="755386928"/>
      </c:lineChart>
      <c:catAx>
        <c:axId val="755392752"/>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755386928"/>
        <c:crosses val="autoZero"/>
        <c:auto val="1"/>
        <c:lblAlgn val="ctr"/>
        <c:lblOffset val="100"/>
        <c:noMultiLvlLbl val="0"/>
      </c:catAx>
      <c:valAx>
        <c:axId val="755386928"/>
        <c:scaling>
          <c:orientation val="minMax"/>
          <c:min val="0.1"/>
        </c:scaling>
        <c:delete val="1"/>
        <c:axPos val="l"/>
        <c:numFmt formatCode="0.0%" sourceLinked="1"/>
        <c:majorTickMark val="out"/>
        <c:minorTickMark val="none"/>
        <c:tickLblPos val="nextTo"/>
        <c:crossAx val="755392752"/>
        <c:crosses val="autoZero"/>
        <c:crossBetween val="between"/>
      </c:valAx>
      <c:spPr>
        <a:noFill/>
        <a:ln>
          <a:noFill/>
        </a:ln>
        <a:effectLst/>
      </c:spPr>
    </c:plotArea>
    <c:legend>
      <c:legendPos val="b"/>
      <c:layout>
        <c:manualLayout>
          <c:xMode val="edge"/>
          <c:yMode val="edge"/>
          <c:x val="0.10287431888178157"/>
          <c:y val="0.89278594771241826"/>
          <c:w val="0.79777166610006678"/>
          <c:h val="9.8551198257080613E-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r>
              <a:rPr lang="en-US" altLang="ko-KR" sz="960" b="1">
                <a:solidFill>
                  <a:srgbClr val="00338D"/>
                </a:solidFill>
              </a:rPr>
              <a:t>[</a:t>
            </a:r>
            <a:r>
              <a:rPr lang="ko-KR" altLang="en-US" sz="960" b="1">
                <a:solidFill>
                  <a:srgbClr val="00338D"/>
                </a:solidFill>
              </a:rPr>
              <a:t>오토핸즈</a:t>
            </a:r>
            <a:r>
              <a:rPr lang="en-US" altLang="ko-KR" sz="960" b="1">
                <a:solidFill>
                  <a:srgbClr val="00338D"/>
                </a:solidFill>
              </a:rPr>
              <a:t>] </a:t>
            </a:r>
            <a:r>
              <a:rPr lang="ko-KR" sz="960" b="1">
                <a:solidFill>
                  <a:srgbClr val="00338D"/>
                </a:solidFill>
              </a:rPr>
              <a:t>오프라인 강서지점 마진율 비교</a:t>
            </a:r>
          </a:p>
        </c:rich>
      </c:tx>
      <c:layout>
        <c:manualLayout>
          <c:xMode val="edge"/>
          <c:yMode val="edge"/>
          <c:x val="7.6796180859056208E-4"/>
          <c:y val="1.856148491879350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7.5202340754244146E-2"/>
          <c:y val="0.14725444702242846"/>
          <c:w val="0.91595633293257983"/>
          <c:h val="0.79273057489650545"/>
        </c:manualLayout>
      </c:layout>
      <c:lineChart>
        <c:grouping val="standard"/>
        <c:varyColors val="0"/>
        <c:ser>
          <c:idx val="0"/>
          <c:order val="0"/>
          <c:tx>
            <c:strRef>
              <c:f>강서지점_결과_Summary!$D$112</c:f>
              <c:strCache>
                <c:ptCount val="1"/>
                <c:pt idx="0">
                  <c:v>미스터픽 시세기준</c:v>
                </c:pt>
              </c:strCache>
            </c:strRef>
          </c:tx>
          <c:spPr>
            <a:ln w="19050" cap="rnd">
              <a:solidFill>
                <a:schemeClr val="accent1"/>
              </a:solidFill>
              <a:round/>
            </a:ln>
            <a:effectLst/>
          </c:spPr>
          <c:marker>
            <c:symbol val="square"/>
            <c:size val="4"/>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강서지점_결과_Summary!$F$111:$P$111</c:f>
              <c:strCache>
                <c:ptCount val="11"/>
                <c:pt idx="0">
                  <c:v>1년차</c:v>
                </c:pt>
                <c:pt idx="1">
                  <c:v>2년차</c:v>
                </c:pt>
                <c:pt idx="2">
                  <c:v>3년차</c:v>
                </c:pt>
                <c:pt idx="3">
                  <c:v>4년차</c:v>
                </c:pt>
                <c:pt idx="4">
                  <c:v>5년차</c:v>
                </c:pt>
                <c:pt idx="5">
                  <c:v>6년차</c:v>
                </c:pt>
                <c:pt idx="6">
                  <c:v>7년차</c:v>
                </c:pt>
                <c:pt idx="7">
                  <c:v>8년차</c:v>
                </c:pt>
                <c:pt idx="8">
                  <c:v>9년차</c:v>
                </c:pt>
                <c:pt idx="9">
                  <c:v>10년차</c:v>
                </c:pt>
                <c:pt idx="10">
                  <c:v>10년차 이상</c:v>
                </c:pt>
              </c:strCache>
            </c:strRef>
          </c:cat>
          <c:val>
            <c:numRef>
              <c:f>강서지점_결과_Summary!$F$112:$P$112</c:f>
              <c:numCache>
                <c:formatCode>0.0%_);\(0.0\)%_);\-_)</c:formatCode>
                <c:ptCount val="11"/>
                <c:pt idx="0">
                  <c:v>8.9780934190010819E-2</c:v>
                </c:pt>
                <c:pt idx="1">
                  <c:v>0.14877908106680854</c:v>
                </c:pt>
                <c:pt idx="2">
                  <c:v>0.1322665192347634</c:v>
                </c:pt>
                <c:pt idx="3">
                  <c:v>9.8779648399187972E-2</c:v>
                </c:pt>
                <c:pt idx="4">
                  <c:v>2.7143111970304092E-2</c:v>
                </c:pt>
                <c:pt idx="5">
                  <c:v>0.19871796100666017</c:v>
                </c:pt>
                <c:pt idx="6">
                  <c:v>0.24128982536810997</c:v>
                </c:pt>
                <c:pt idx="7">
                  <c:v>0.23521530422695527</c:v>
                </c:pt>
                <c:pt idx="8">
                  <c:v>0.25702666979472888</c:v>
                </c:pt>
                <c:pt idx="9">
                  <c:v>0.21956968203782379</c:v>
                </c:pt>
                <c:pt idx="10">
                  <c:v>0.44194538502637065</c:v>
                </c:pt>
              </c:numCache>
            </c:numRef>
          </c:val>
          <c:smooth val="0"/>
          <c:extLst>
            <c:ext xmlns:c16="http://schemas.microsoft.com/office/drawing/2014/chart" uri="{C3380CC4-5D6E-409C-BE32-E72D297353CC}">
              <c16:uniqueId val="{00000000-49C0-4986-9B03-C9DB672B2E44}"/>
            </c:ext>
          </c:extLst>
        </c:ser>
        <c:ser>
          <c:idx val="1"/>
          <c:order val="1"/>
          <c:tx>
            <c:strRef>
              <c:f>강서지점_결과_Summary!$D$113</c:f>
              <c:strCache>
                <c:ptCount val="1"/>
                <c:pt idx="0">
                  <c:v>오토핸즈 실제매출기준
(부대비용 미반영)</c:v>
                </c:pt>
              </c:strCache>
            </c:strRef>
          </c:tx>
          <c:spPr>
            <a:ln w="19050" cap="rnd">
              <a:solidFill>
                <a:schemeClr val="accent2"/>
              </a:solidFill>
              <a:round/>
            </a:ln>
            <a:effectLst/>
          </c:spPr>
          <c:marker>
            <c:symbol val="diamond"/>
            <c:size val="4"/>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강서지점_결과_Summary!$F$111:$P$111</c:f>
              <c:strCache>
                <c:ptCount val="11"/>
                <c:pt idx="0">
                  <c:v>1년차</c:v>
                </c:pt>
                <c:pt idx="1">
                  <c:v>2년차</c:v>
                </c:pt>
                <c:pt idx="2">
                  <c:v>3년차</c:v>
                </c:pt>
                <c:pt idx="3">
                  <c:v>4년차</c:v>
                </c:pt>
                <c:pt idx="4">
                  <c:v>5년차</c:v>
                </c:pt>
                <c:pt idx="5">
                  <c:v>6년차</c:v>
                </c:pt>
                <c:pt idx="6">
                  <c:v>7년차</c:v>
                </c:pt>
                <c:pt idx="7">
                  <c:v>8년차</c:v>
                </c:pt>
                <c:pt idx="8">
                  <c:v>9년차</c:v>
                </c:pt>
                <c:pt idx="9">
                  <c:v>10년차</c:v>
                </c:pt>
                <c:pt idx="10">
                  <c:v>10년차 이상</c:v>
                </c:pt>
              </c:strCache>
            </c:strRef>
          </c:cat>
          <c:val>
            <c:numRef>
              <c:f>강서지점_결과_Summary!$F$113:$P$113</c:f>
              <c:numCache>
                <c:formatCode>0.0%_);\(0.0\)%_);\-_)</c:formatCode>
                <c:ptCount val="11"/>
                <c:pt idx="0">
                  <c:v>8.6512636822489095E-2</c:v>
                </c:pt>
                <c:pt idx="1">
                  <c:v>8.4474243748258182E-2</c:v>
                </c:pt>
                <c:pt idx="2">
                  <c:v>5.9681164387776091E-2</c:v>
                </c:pt>
                <c:pt idx="3">
                  <c:v>3.109156277419858E-3</c:v>
                </c:pt>
                <c:pt idx="4">
                  <c:v>2.903153579806942E-2</c:v>
                </c:pt>
                <c:pt idx="5">
                  <c:v>0.16653799965688798</c:v>
                </c:pt>
                <c:pt idx="6">
                  <c:v>0.12024142164354394</c:v>
                </c:pt>
                <c:pt idx="7">
                  <c:v>0.14046744376903925</c:v>
                </c:pt>
                <c:pt idx="8">
                  <c:v>0.1868682641588692</c:v>
                </c:pt>
                <c:pt idx="9">
                  <c:v>8.4523017247245327E-2</c:v>
                </c:pt>
                <c:pt idx="10">
                  <c:v>0.20498356858181482</c:v>
                </c:pt>
              </c:numCache>
            </c:numRef>
          </c:val>
          <c:smooth val="0"/>
          <c:extLst>
            <c:ext xmlns:c16="http://schemas.microsoft.com/office/drawing/2014/chart" uri="{C3380CC4-5D6E-409C-BE32-E72D297353CC}">
              <c16:uniqueId val="{00000003-49C0-4986-9B03-C9DB672B2E44}"/>
            </c:ext>
          </c:extLst>
        </c:ser>
        <c:ser>
          <c:idx val="2"/>
          <c:order val="2"/>
          <c:tx>
            <c:strRef>
              <c:f>강서지점_결과_Summary!$D$114</c:f>
              <c:strCache>
                <c:ptCount val="1"/>
                <c:pt idx="0">
                  <c:v>오토핸즈 실제매출기준
(부대비용 반영)</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강서지점_결과_Summary!$F$111:$P$111</c:f>
              <c:strCache>
                <c:ptCount val="11"/>
                <c:pt idx="0">
                  <c:v>1년차</c:v>
                </c:pt>
                <c:pt idx="1">
                  <c:v>2년차</c:v>
                </c:pt>
                <c:pt idx="2">
                  <c:v>3년차</c:v>
                </c:pt>
                <c:pt idx="3">
                  <c:v>4년차</c:v>
                </c:pt>
                <c:pt idx="4">
                  <c:v>5년차</c:v>
                </c:pt>
                <c:pt idx="5">
                  <c:v>6년차</c:v>
                </c:pt>
                <c:pt idx="6">
                  <c:v>7년차</c:v>
                </c:pt>
                <c:pt idx="7">
                  <c:v>8년차</c:v>
                </c:pt>
                <c:pt idx="8">
                  <c:v>9년차</c:v>
                </c:pt>
                <c:pt idx="9">
                  <c:v>10년차</c:v>
                </c:pt>
                <c:pt idx="10">
                  <c:v>10년차 이상</c:v>
                </c:pt>
              </c:strCache>
            </c:strRef>
          </c:cat>
          <c:val>
            <c:numRef>
              <c:f>강서지점_결과_Summary!$F$114:$P$114</c:f>
              <c:numCache>
                <c:formatCode>0.0%_);\(0.0\)%_);\-_)</c:formatCode>
                <c:ptCount val="11"/>
                <c:pt idx="0">
                  <c:v>1.9703417109442487E-2</c:v>
                </c:pt>
                <c:pt idx="1">
                  <c:v>2.42767322394183E-2</c:v>
                </c:pt>
                <c:pt idx="2">
                  <c:v>1.3387760211809221E-2</c:v>
                </c:pt>
                <c:pt idx="3">
                  <c:v>-3.2906360135798701E-2</c:v>
                </c:pt>
                <c:pt idx="4">
                  <c:v>-2.1071038778786754E-2</c:v>
                </c:pt>
                <c:pt idx="5">
                  <c:v>7.5544041859667177E-2</c:v>
                </c:pt>
                <c:pt idx="6">
                  <c:v>3.7473005718871209E-2</c:v>
                </c:pt>
                <c:pt idx="7">
                  <c:v>3.1207119262030968E-2</c:v>
                </c:pt>
                <c:pt idx="8">
                  <c:v>-2.1758281609545959E-3</c:v>
                </c:pt>
                <c:pt idx="9">
                  <c:v>-1.904986348220487E-2</c:v>
                </c:pt>
                <c:pt idx="10">
                  <c:v>2.0632596967316678E-2</c:v>
                </c:pt>
              </c:numCache>
            </c:numRef>
          </c:val>
          <c:smooth val="0"/>
          <c:extLst>
            <c:ext xmlns:c16="http://schemas.microsoft.com/office/drawing/2014/chart" uri="{C3380CC4-5D6E-409C-BE32-E72D297353CC}">
              <c16:uniqueId val="{00000004-49C0-4986-9B03-C9DB672B2E44}"/>
            </c:ext>
          </c:extLst>
        </c:ser>
        <c:dLbls>
          <c:dLblPos val="ctr"/>
          <c:showLegendKey val="0"/>
          <c:showVal val="1"/>
          <c:showCatName val="0"/>
          <c:showSerName val="0"/>
          <c:showPercent val="0"/>
          <c:showBubbleSize val="0"/>
        </c:dLbls>
        <c:marker val="1"/>
        <c:smooth val="0"/>
        <c:axId val="753016320"/>
        <c:axId val="753008832"/>
      </c:lineChart>
      <c:catAx>
        <c:axId val="75301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753008832"/>
        <c:crosses val="autoZero"/>
        <c:auto val="1"/>
        <c:lblAlgn val="ctr"/>
        <c:lblOffset val="100"/>
        <c:noMultiLvlLbl val="0"/>
      </c:catAx>
      <c:valAx>
        <c:axId val="753008832"/>
        <c:scaling>
          <c:orientation val="minMax"/>
        </c:scaling>
        <c:delete val="0"/>
        <c:axPos val="l"/>
        <c:numFmt formatCode="0%" sourceLinked="0"/>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7530163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t>
            </a:r>
            <a:r>
              <a:rPr lang="ko-KR" b="1">
                <a:solidFill>
                  <a:srgbClr val="00338D"/>
                </a:solidFill>
              </a:rPr>
              <a:t>오토핸즈</a:t>
            </a:r>
            <a:r>
              <a:rPr lang="en-US" b="1">
                <a:solidFill>
                  <a:srgbClr val="00338D"/>
                </a:solidFill>
              </a:rPr>
              <a:t>]</a:t>
            </a:r>
            <a:r>
              <a:rPr lang="ko-KR" b="1">
                <a:solidFill>
                  <a:srgbClr val="00338D"/>
                </a:solidFill>
              </a:rPr>
              <a:t> 경매장 </a:t>
            </a:r>
            <a:r>
              <a:rPr lang="en-US" b="1">
                <a:solidFill>
                  <a:srgbClr val="00338D"/>
                </a:solidFill>
              </a:rPr>
              <a:t>C2B</a:t>
            </a:r>
          </a:p>
        </c:rich>
      </c:tx>
      <c:layout>
        <c:manualLayout>
          <c:xMode val="edge"/>
          <c:yMode val="edge"/>
          <c:x val="1.9115040695878954E-3"/>
          <c:y val="0"/>
        </c:manualLayout>
      </c:layout>
      <c:overlay val="0"/>
      <c:spPr>
        <a:noFill/>
        <a:ln>
          <a:noFill/>
        </a:ln>
        <a:effectLst/>
      </c:spPr>
    </c:title>
    <c:autoTitleDeleted val="0"/>
    <c:plotArea>
      <c:layout>
        <c:manualLayout>
          <c:layoutTarget val="inner"/>
          <c:xMode val="edge"/>
          <c:yMode val="edge"/>
          <c:x val="0.11364527777777778"/>
          <c:y val="0.1247323648618907"/>
          <c:w val="0.86759194444444443"/>
          <c:h val="0.55395987137712033"/>
        </c:manualLayout>
      </c:layout>
      <c:lineChart>
        <c:grouping val="standard"/>
        <c:varyColors val="0"/>
        <c:ser>
          <c:idx val="2"/>
          <c:order val="0"/>
          <c:tx>
            <c:strRef>
              <c:f>연식별!$C$8</c:f>
              <c:strCache>
                <c:ptCount val="1"/>
                <c:pt idx="0">
                  <c:v>과거1년</c:v>
                </c:pt>
              </c:strCache>
            </c:strRef>
          </c:tx>
          <c:spPr>
            <a:ln w="12700">
              <a:solidFill>
                <a:srgbClr val="0091DA"/>
              </a:solidFill>
            </a:ln>
          </c:spPr>
          <c:marker>
            <c:symbol val="diamond"/>
            <c:size val="4"/>
            <c:spPr>
              <a:solidFill>
                <a:srgbClr val="0091DA"/>
              </a:solidFill>
              <a:ln>
                <a:solidFill>
                  <a:srgbClr val="0091DA"/>
                </a:solidFill>
              </a:ln>
            </c:spPr>
          </c:marker>
          <c:dLbls>
            <c:dLbl>
              <c:idx val="0"/>
              <c:layout>
                <c:manualLayout>
                  <c:x val="-4.7256241047677512E-2"/>
                  <c:y val="4.00550925925925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6B-486E-B282-68B15CD8E047}"/>
                </c:ext>
              </c:extLst>
            </c:dLbl>
            <c:dLbl>
              <c:idx val="1"/>
              <c:layout>
                <c:manualLayout>
                  <c:x val="-5.0504655207693878E-2"/>
                  <c:y val="4.59347222222222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6B-486E-B282-68B15CD8E047}"/>
                </c:ext>
              </c:extLst>
            </c:dLbl>
            <c:dLbl>
              <c:idx val="2"/>
              <c:layout>
                <c:manualLayout>
                  <c:x val="-6.0526140781665641E-2"/>
                  <c:y val="4.59347222222222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B6B-486E-B282-68B15CD8E047}"/>
                </c:ext>
              </c:extLst>
            </c:dLbl>
            <c:dLbl>
              <c:idx val="3"/>
              <c:layout>
                <c:manualLayout>
                  <c:x val="-5.0504655207693941E-2"/>
                  <c:y val="4.59347222222222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B6B-486E-B282-68B15CD8E047}"/>
                </c:ext>
              </c:extLst>
            </c:dLbl>
            <c:dLbl>
              <c:idx val="4"/>
              <c:layout>
                <c:manualLayout>
                  <c:x val="-5.727772662164933E-2"/>
                  <c:y val="5.18143518518517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B6B-486E-B282-68B15CD8E047}"/>
                </c:ext>
              </c:extLst>
            </c:dLbl>
            <c:dLbl>
              <c:idx val="5"/>
              <c:layout>
                <c:manualLayout>
                  <c:x val="-5.4029312461632964E-2"/>
                  <c:y val="5.18143518518518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B6B-486E-B282-68B15CD8E047}"/>
                </c:ext>
              </c:extLst>
            </c:dLbl>
            <c:dLbl>
              <c:idx val="6"/>
              <c:layout>
                <c:manualLayout>
                  <c:x val="-6.0526140781665766E-2"/>
                  <c:y val="6.35736111111111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B6B-486E-B282-68B15CD8E047}"/>
                </c:ext>
              </c:extLst>
            </c:dLbl>
            <c:dLbl>
              <c:idx val="7"/>
              <c:layout>
                <c:manualLayout>
                  <c:x val="-6.0526140781665641E-2"/>
                  <c:y val="4.59347222222222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B6B-486E-B282-68B15CD8E047}"/>
                </c:ext>
              </c:extLst>
            </c:dLbl>
            <c:dLbl>
              <c:idx val="8"/>
              <c:layout>
                <c:manualLayout>
                  <c:x val="-6.0526140781665641E-2"/>
                  <c:y val="4.59347222222222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B6B-486E-B282-68B15CD8E047}"/>
                </c:ext>
              </c:extLst>
            </c:dLbl>
            <c:dLbl>
              <c:idx val="9"/>
              <c:layout>
                <c:manualLayout>
                  <c:x val="-5.4029312461632902E-2"/>
                  <c:y val="5.18143518518518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B6B-486E-B282-68B15CD8E047}"/>
                </c:ext>
              </c:extLst>
            </c:dLbl>
            <c:dLbl>
              <c:idx val="10"/>
              <c:layout>
                <c:manualLayout>
                  <c:x val="-6.0526140781665641E-2"/>
                  <c:y val="4.59347222222221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B6B-486E-B282-68B15CD8E047}"/>
                </c:ext>
              </c:extLst>
            </c:dLbl>
            <c:dLbl>
              <c:idx val="11"/>
              <c:layout>
                <c:manualLayout>
                  <c:x val="-2.02473398813179E-2"/>
                  <c:y val="4.59347222222222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B6B-486E-B282-68B15CD8E047}"/>
                </c:ext>
              </c:extLst>
            </c:dLbl>
            <c:spPr>
              <a:noFill/>
              <a:ln>
                <a:noFill/>
              </a:ln>
              <a:effectLst/>
            </c:spPr>
            <c:txPr>
              <a:bodyPr wrap="square" lIns="38100" tIns="19050" rIns="38100" bIns="19050" anchor="ctr">
                <a:spAutoFit/>
              </a:bodyPr>
              <a:lstStyle/>
              <a:p>
                <a:pPr>
                  <a:defRPr sz="75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연식별!$D$6:$O$6</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연식별!$D$8:$O$8</c:f>
              <c:numCache>
                <c:formatCode>0.0%</c:formatCode>
                <c:ptCount val="12"/>
                <c:pt idx="0">
                  <c:v>9.459983790795233E-2</c:v>
                </c:pt>
                <c:pt idx="1">
                  <c:v>9.0209567693447221E-2</c:v>
                </c:pt>
                <c:pt idx="2">
                  <c:v>0.10121036419690378</c:v>
                </c:pt>
                <c:pt idx="3">
                  <c:v>8.2577096905863512E-2</c:v>
                </c:pt>
                <c:pt idx="4">
                  <c:v>0.15892370704062334</c:v>
                </c:pt>
                <c:pt idx="5">
                  <c:v>0.13998948851832504</c:v>
                </c:pt>
                <c:pt idx="6">
                  <c:v>0.2416295287901237</c:v>
                </c:pt>
                <c:pt idx="7">
                  <c:v>0.13533760062130676</c:v>
                </c:pt>
                <c:pt idx="8">
                  <c:v>0.19940380465726637</c:v>
                </c:pt>
                <c:pt idx="9">
                  <c:v>0.30551575283090093</c:v>
                </c:pt>
                <c:pt idx="10">
                  <c:v>0.33997929598757337</c:v>
                </c:pt>
                <c:pt idx="11">
                  <c:v>0.45706649938046323</c:v>
                </c:pt>
              </c:numCache>
            </c:numRef>
          </c:val>
          <c:smooth val="0"/>
          <c:extLst>
            <c:ext xmlns:c16="http://schemas.microsoft.com/office/drawing/2014/chart" uri="{C3380CC4-5D6E-409C-BE32-E72D297353CC}">
              <c16:uniqueId val="{0000000C-8B6B-486E-B282-68B15CD8E047}"/>
            </c:ext>
          </c:extLst>
        </c:ser>
        <c:ser>
          <c:idx val="3"/>
          <c:order val="1"/>
          <c:tx>
            <c:strRef>
              <c:f>연식별!$C$16</c:f>
              <c:strCache>
                <c:ptCount val="1"/>
                <c:pt idx="0">
                  <c:v>과거2년</c:v>
                </c:pt>
              </c:strCache>
            </c:strRef>
          </c:tx>
          <c:spPr>
            <a:ln w="12700" cap="rnd">
              <a:solidFill>
                <a:srgbClr val="0091DA"/>
              </a:solidFill>
              <a:prstDash val="sysDot"/>
              <a:round/>
            </a:ln>
            <a:effectLst/>
          </c:spPr>
          <c:marker>
            <c:symbol val="diamond"/>
            <c:size val="4"/>
            <c:spPr>
              <a:solidFill>
                <a:srgbClr val="0091DA">
                  <a:alpha val="70000"/>
                </a:srgbClr>
              </a:solidFill>
              <a:ln>
                <a:solidFill>
                  <a:srgbClr val="0091DA">
                    <a:alpha val="70000"/>
                  </a:srgbClr>
                </a:solidFill>
              </a:ln>
            </c:spPr>
          </c:marker>
          <c:dLbls>
            <c:dLbl>
              <c:idx val="11"/>
              <c:layout>
                <c:manualLayout>
                  <c:x val="-2.02473398813179E-2"/>
                  <c:y val="-4.59347222222222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B6B-486E-B282-68B15CD8E047}"/>
                </c:ext>
              </c:extLst>
            </c:dLbl>
            <c:spPr>
              <a:noFill/>
              <a:ln>
                <a:noFill/>
              </a:ln>
              <a:effectLst/>
            </c:spPr>
            <c:txPr>
              <a:bodyPr wrap="square" lIns="38100" tIns="19050" rIns="38100" bIns="19050" anchor="ctr">
                <a:spAutoFit/>
              </a:bodyPr>
              <a:lstStyle/>
              <a:p>
                <a:pPr>
                  <a:defRPr sz="750">
                    <a:solidFill>
                      <a:sysClr val="windowText" lastClr="000000">
                        <a:alpha val="50000"/>
                      </a:sys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연식별!$D$6:$O$6</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연식별!$D$16:$O$16</c:f>
              <c:numCache>
                <c:formatCode>0.0%</c:formatCode>
                <c:ptCount val="12"/>
                <c:pt idx="1">
                  <c:v>0.18517426501805462</c:v>
                </c:pt>
                <c:pt idx="2">
                  <c:v>0.1645974802478998</c:v>
                </c:pt>
                <c:pt idx="3">
                  <c:v>0.11129798133568873</c:v>
                </c:pt>
                <c:pt idx="4">
                  <c:v>0.17650326165627503</c:v>
                </c:pt>
                <c:pt idx="5">
                  <c:v>0.18642462399415882</c:v>
                </c:pt>
                <c:pt idx="6">
                  <c:v>0.26255249927849178</c:v>
                </c:pt>
                <c:pt idx="7">
                  <c:v>0.29718560623351004</c:v>
                </c:pt>
                <c:pt idx="8">
                  <c:v>0.34743417637791102</c:v>
                </c:pt>
                <c:pt idx="9">
                  <c:v>0.32779837061452</c:v>
                </c:pt>
                <c:pt idx="10">
                  <c:v>0.37574728975957883</c:v>
                </c:pt>
                <c:pt idx="11">
                  <c:v>0.53739157216658806</c:v>
                </c:pt>
              </c:numCache>
            </c:numRef>
          </c:val>
          <c:smooth val="0"/>
          <c:extLst>
            <c:ext xmlns:c16="http://schemas.microsoft.com/office/drawing/2014/chart" uri="{C3380CC4-5D6E-409C-BE32-E72D297353CC}">
              <c16:uniqueId val="{0000000E-8B6B-486E-B282-68B15CD8E047}"/>
            </c:ext>
          </c:extLst>
        </c:ser>
        <c:dLbls>
          <c:dLblPos val="t"/>
          <c:showLegendKey val="0"/>
          <c:showVal val="1"/>
          <c:showCatName val="0"/>
          <c:showSerName val="0"/>
          <c:showPercent val="0"/>
          <c:showBubbleSize val="0"/>
        </c:dLbls>
        <c:marker val="1"/>
        <c:smooth val="0"/>
        <c:axId val="690711295"/>
        <c:axId val="690711711"/>
      </c:lineChart>
      <c:catAx>
        <c:axId val="690711295"/>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690711711"/>
        <c:crosses val="autoZero"/>
        <c:auto val="1"/>
        <c:lblAlgn val="ctr"/>
        <c:lblOffset val="100"/>
        <c:noMultiLvlLbl val="0"/>
      </c:catAx>
      <c:valAx>
        <c:axId val="690711711"/>
        <c:scaling>
          <c:orientation val="minMax"/>
          <c:max val="0.65000000000000013"/>
          <c:min val="0"/>
        </c:scaling>
        <c:delete val="0"/>
        <c:axPos val="l"/>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690711295"/>
        <c:crosses val="autoZero"/>
        <c:crossBetween val="between"/>
        <c:majorUnit val="0.1"/>
      </c:valAx>
    </c:plotArea>
    <c:legend>
      <c:legendPos val="r"/>
      <c:legendEntry>
        <c:idx val="1"/>
        <c:txPr>
          <a:bodyPr/>
          <a:lstStyle/>
          <a:p>
            <a:pPr>
              <a:defRPr>
                <a:solidFill>
                  <a:sysClr val="windowText" lastClr="000000">
                    <a:alpha val="50000"/>
                  </a:sysClr>
                </a:solidFill>
              </a:defRPr>
            </a:pPr>
            <a:endParaRPr lang="ko-KR"/>
          </a:p>
        </c:txPr>
      </c:legendEntry>
      <c:layout>
        <c:manualLayout>
          <c:xMode val="edge"/>
          <c:yMode val="edge"/>
          <c:x val="0.13580500000000001"/>
          <c:y val="0.14566687847982115"/>
          <c:w val="0.25387666666666664"/>
          <c:h val="0.1271697210274029"/>
        </c:manualLayout>
      </c:layout>
      <c:overlay val="0"/>
    </c:legend>
    <c:plotVisOnly val="1"/>
    <c:dispBlanksAs val="gap"/>
    <c:showDLblsOverMax val="0"/>
    <c:extLst/>
  </c:chart>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t>
            </a:r>
            <a:r>
              <a:rPr lang="ko-KR" b="1">
                <a:solidFill>
                  <a:srgbClr val="00338D"/>
                </a:solidFill>
              </a:rPr>
              <a:t>오토핸즈</a:t>
            </a:r>
            <a:r>
              <a:rPr lang="en-US" b="1">
                <a:solidFill>
                  <a:srgbClr val="00338D"/>
                </a:solidFill>
              </a:rPr>
              <a:t>]</a:t>
            </a:r>
            <a:r>
              <a:rPr lang="ko-KR" b="1">
                <a:solidFill>
                  <a:srgbClr val="00338D"/>
                </a:solidFill>
              </a:rPr>
              <a:t> 경매장 </a:t>
            </a:r>
            <a:r>
              <a:rPr lang="en-US" b="1">
                <a:solidFill>
                  <a:srgbClr val="00338D"/>
                </a:solidFill>
              </a:rPr>
              <a:t>B2B</a:t>
            </a:r>
          </a:p>
        </c:rich>
      </c:tx>
      <c:layout>
        <c:manualLayout>
          <c:xMode val="edge"/>
          <c:yMode val="edge"/>
          <c:x val="1.9115040695878954E-3"/>
          <c:y val="0"/>
        </c:manualLayout>
      </c:layout>
      <c:overlay val="0"/>
      <c:spPr>
        <a:noFill/>
        <a:ln>
          <a:noFill/>
        </a:ln>
        <a:effectLst/>
      </c:spPr>
    </c:title>
    <c:autoTitleDeleted val="0"/>
    <c:plotArea>
      <c:layout>
        <c:manualLayout>
          <c:layoutTarget val="inner"/>
          <c:xMode val="edge"/>
          <c:yMode val="edge"/>
          <c:x val="0.1171731123388582"/>
          <c:y val="0.13978472222222221"/>
          <c:w val="0.84709433190096173"/>
          <c:h val="0.54501898148148153"/>
        </c:manualLayout>
      </c:layout>
      <c:lineChart>
        <c:grouping val="standard"/>
        <c:varyColors val="0"/>
        <c:ser>
          <c:idx val="2"/>
          <c:order val="0"/>
          <c:tx>
            <c:strRef>
              <c:f>연식별!$C$9</c:f>
              <c:strCache>
                <c:ptCount val="1"/>
                <c:pt idx="0">
                  <c:v>과거1년</c:v>
                </c:pt>
              </c:strCache>
            </c:strRef>
          </c:tx>
          <c:spPr>
            <a:ln w="12700"/>
          </c:spPr>
          <c:marker>
            <c:symbol val="diamond"/>
            <c:size val="4"/>
          </c:marker>
          <c:dLbls>
            <c:spPr>
              <a:noFill/>
              <a:ln>
                <a:noFill/>
              </a:ln>
              <a:effectLst/>
            </c:spPr>
            <c:txPr>
              <a:bodyPr wrap="square" lIns="38100" tIns="19050" rIns="38100" bIns="19050" anchor="ctr">
                <a:spAutoFit/>
              </a:bodyPr>
              <a:lstStyle/>
              <a:p>
                <a:pPr>
                  <a:defRPr sz="75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연식별!$D$6:$O$6</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연식별!$D$9:$O$9</c:f>
              <c:numCache>
                <c:formatCode>0.0%</c:formatCode>
                <c:ptCount val="12"/>
                <c:pt idx="0">
                  <c:v>0.13370795356015072</c:v>
                </c:pt>
                <c:pt idx="1">
                  <c:v>0.15538927620481549</c:v>
                </c:pt>
                <c:pt idx="2">
                  <c:v>0.17052339157450008</c:v>
                </c:pt>
                <c:pt idx="3">
                  <c:v>0.20001195432780552</c:v>
                </c:pt>
                <c:pt idx="4">
                  <c:v>0.23913894581779646</c:v>
                </c:pt>
                <c:pt idx="5">
                  <c:v>0.25857676230148841</c:v>
                </c:pt>
                <c:pt idx="6">
                  <c:v>0.27776530793514981</c:v>
                </c:pt>
                <c:pt idx="7">
                  <c:v>0.30342253560561189</c:v>
                </c:pt>
                <c:pt idx="8">
                  <c:v>0.32220941808500059</c:v>
                </c:pt>
                <c:pt idx="9">
                  <c:v>0.43140249843612438</c:v>
                </c:pt>
                <c:pt idx="10">
                  <c:v>0.38175093816597849</c:v>
                </c:pt>
                <c:pt idx="11">
                  <c:v>0.48216491385542676</c:v>
                </c:pt>
              </c:numCache>
            </c:numRef>
          </c:val>
          <c:smooth val="0"/>
          <c:extLst>
            <c:ext xmlns:c16="http://schemas.microsoft.com/office/drawing/2014/chart" uri="{C3380CC4-5D6E-409C-BE32-E72D297353CC}">
              <c16:uniqueId val="{00000000-3D9E-4CFD-A3DF-8A08ED546AAB}"/>
            </c:ext>
          </c:extLst>
        </c:ser>
        <c:ser>
          <c:idx val="3"/>
          <c:order val="1"/>
          <c:tx>
            <c:strRef>
              <c:f>연식별!$C$17</c:f>
              <c:strCache>
                <c:ptCount val="1"/>
                <c:pt idx="0">
                  <c:v>과거2년</c:v>
                </c:pt>
              </c:strCache>
            </c:strRef>
          </c:tx>
          <c:spPr>
            <a:ln w="12700" cap="rnd">
              <a:solidFill>
                <a:srgbClr val="005EB8">
                  <a:alpha val="70000"/>
                </a:srgbClr>
              </a:solidFill>
              <a:prstDash val="sysDot"/>
              <a:round/>
            </a:ln>
            <a:effectLst/>
          </c:spPr>
          <c:marker>
            <c:symbol val="diamond"/>
            <c:size val="4"/>
            <c:spPr>
              <a:solidFill>
                <a:srgbClr val="005EB8">
                  <a:alpha val="70000"/>
                </a:srgbClr>
              </a:solidFill>
              <a:ln>
                <a:solidFill>
                  <a:srgbClr val="005EB8">
                    <a:alpha val="70000"/>
                  </a:srgbClr>
                </a:solidFill>
              </a:ln>
            </c:spPr>
          </c:marker>
          <c:dLbls>
            <c:spPr>
              <a:noFill/>
              <a:ln>
                <a:noFill/>
              </a:ln>
              <a:effectLst/>
            </c:spPr>
            <c:txPr>
              <a:bodyPr wrap="square" lIns="38100" tIns="19050" rIns="38100" bIns="19050" anchor="ctr">
                <a:spAutoFit/>
              </a:bodyPr>
              <a:lstStyle/>
              <a:p>
                <a:pPr>
                  <a:defRPr sz="750">
                    <a:solidFill>
                      <a:sysClr val="windowText" lastClr="000000">
                        <a:alpha val="50000"/>
                      </a:sys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연식별!$D$6:$O$6</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연식별!$D$17:$O$17</c:f>
              <c:numCache>
                <c:formatCode>0.0%</c:formatCode>
                <c:ptCount val="12"/>
                <c:pt idx="1">
                  <c:v>0.18844870464723615</c:v>
                </c:pt>
                <c:pt idx="2">
                  <c:v>0.17395171862864248</c:v>
                </c:pt>
                <c:pt idx="3">
                  <c:v>0.14982311568566919</c:v>
                </c:pt>
                <c:pt idx="4">
                  <c:v>0.28127863920063428</c:v>
                </c:pt>
                <c:pt idx="5">
                  <c:v>0.36734260728312423</c:v>
                </c:pt>
                <c:pt idx="6">
                  <c:v>0.37120657922064371</c:v>
                </c:pt>
                <c:pt idx="7">
                  <c:v>0.39472581383031929</c:v>
                </c:pt>
                <c:pt idx="8">
                  <c:v>0.42299940767671484</c:v>
                </c:pt>
                <c:pt idx="9">
                  <c:v>0.50090534041667523</c:v>
                </c:pt>
                <c:pt idx="10">
                  <c:v>0.38358926404197302</c:v>
                </c:pt>
                <c:pt idx="11">
                  <c:v>0.60267321604628443</c:v>
                </c:pt>
              </c:numCache>
            </c:numRef>
          </c:val>
          <c:smooth val="0"/>
          <c:extLst>
            <c:ext xmlns:c16="http://schemas.microsoft.com/office/drawing/2014/chart" uri="{C3380CC4-5D6E-409C-BE32-E72D297353CC}">
              <c16:uniqueId val="{00000001-3D9E-4CFD-A3DF-8A08ED546AAB}"/>
            </c:ext>
          </c:extLst>
        </c:ser>
        <c:dLbls>
          <c:dLblPos val="t"/>
          <c:showLegendKey val="0"/>
          <c:showVal val="1"/>
          <c:showCatName val="0"/>
          <c:showSerName val="0"/>
          <c:showPercent val="0"/>
          <c:showBubbleSize val="0"/>
        </c:dLbls>
        <c:marker val="1"/>
        <c:smooth val="0"/>
        <c:axId val="690711295"/>
        <c:axId val="690711711"/>
      </c:lineChart>
      <c:catAx>
        <c:axId val="690711295"/>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690711711"/>
        <c:crosses val="autoZero"/>
        <c:auto val="1"/>
        <c:lblAlgn val="ctr"/>
        <c:lblOffset val="100"/>
        <c:noMultiLvlLbl val="0"/>
      </c:catAx>
      <c:valAx>
        <c:axId val="690711711"/>
        <c:scaling>
          <c:orientation val="minMax"/>
          <c:max val="0.65000000000000013"/>
          <c:min val="0"/>
        </c:scaling>
        <c:delete val="0"/>
        <c:axPos val="l"/>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690711295"/>
        <c:crosses val="autoZero"/>
        <c:crossBetween val="between"/>
        <c:majorUnit val="0.1"/>
      </c:valAx>
    </c:plotArea>
    <c:legend>
      <c:legendPos val="r"/>
      <c:legendEntry>
        <c:idx val="1"/>
        <c:txPr>
          <a:bodyPr/>
          <a:lstStyle/>
          <a:p>
            <a:pPr>
              <a:defRPr>
                <a:solidFill>
                  <a:sysClr val="windowText" lastClr="000000">
                    <a:alpha val="50000"/>
                  </a:sysClr>
                </a:solidFill>
              </a:defRPr>
            </a:pPr>
            <a:endParaRPr lang="ko-KR"/>
          </a:p>
        </c:txPr>
      </c:legendEntry>
      <c:layout>
        <c:manualLayout>
          <c:xMode val="edge"/>
          <c:yMode val="edge"/>
          <c:x val="0.14582949662369549"/>
          <c:y val="0.15871342592592594"/>
          <c:w val="0.24710027777777782"/>
          <c:h val="0.16085432098765431"/>
        </c:manualLayout>
      </c:layout>
      <c:overlay val="0"/>
    </c:legend>
    <c:plotVisOnly val="1"/>
    <c:dispBlanksAs val="gap"/>
    <c:showDLblsOverMax val="0"/>
    <c:extLst/>
  </c:chart>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t>
            </a:r>
            <a:r>
              <a:rPr lang="ko-KR" b="1">
                <a:solidFill>
                  <a:srgbClr val="00338D"/>
                </a:solidFill>
              </a:rPr>
              <a:t>미스터픽</a:t>
            </a:r>
            <a:r>
              <a:rPr lang="en-US" b="1">
                <a:solidFill>
                  <a:srgbClr val="00338D"/>
                </a:solidFill>
              </a:rPr>
              <a:t>]</a:t>
            </a:r>
            <a:r>
              <a:rPr lang="ko-KR" b="1">
                <a:solidFill>
                  <a:srgbClr val="00338D"/>
                </a:solidFill>
              </a:rPr>
              <a:t> 온라인 </a:t>
            </a:r>
            <a:r>
              <a:rPr lang="en-US" b="1">
                <a:solidFill>
                  <a:srgbClr val="00338D"/>
                </a:solidFill>
              </a:rPr>
              <a:t>C2B</a:t>
            </a:r>
          </a:p>
        </c:rich>
      </c:tx>
      <c:layout>
        <c:manualLayout>
          <c:xMode val="edge"/>
          <c:yMode val="edge"/>
          <c:x val="1.9115040695878954E-3"/>
          <c:y val="0"/>
        </c:manualLayout>
      </c:layout>
      <c:overlay val="0"/>
      <c:spPr>
        <a:noFill/>
        <a:ln>
          <a:noFill/>
        </a:ln>
        <a:effectLst/>
      </c:spPr>
    </c:title>
    <c:autoTitleDeleted val="0"/>
    <c:plotArea>
      <c:layout>
        <c:manualLayout>
          <c:layoutTarget val="inner"/>
          <c:xMode val="edge"/>
          <c:yMode val="edge"/>
          <c:x val="0.1448888888888889"/>
          <c:y val="0.1250465579769334"/>
          <c:w val="0.83747222222222217"/>
          <c:h val="0.56081343047886656"/>
        </c:manualLayout>
      </c:layout>
      <c:lineChart>
        <c:grouping val="standard"/>
        <c:varyColors val="0"/>
        <c:ser>
          <c:idx val="2"/>
          <c:order val="0"/>
          <c:tx>
            <c:strRef>
              <c:f>연식별!$C$7</c:f>
              <c:strCache>
                <c:ptCount val="1"/>
                <c:pt idx="0">
                  <c:v>과거1년</c:v>
                </c:pt>
              </c:strCache>
            </c:strRef>
          </c:tx>
          <c:spPr>
            <a:ln w="12700">
              <a:solidFill>
                <a:srgbClr val="00A3A1"/>
              </a:solidFill>
            </a:ln>
          </c:spPr>
          <c:marker>
            <c:symbol val="diamond"/>
            <c:size val="4"/>
            <c:spPr>
              <a:solidFill>
                <a:srgbClr val="00A3A1"/>
              </a:solidFill>
              <a:ln>
                <a:solidFill>
                  <a:srgbClr val="00A3A1"/>
                </a:solidFill>
              </a:ln>
            </c:spPr>
          </c:marker>
          <c:dLbls>
            <c:dLbl>
              <c:idx val="0"/>
              <c:layout>
                <c:manualLayout>
                  <c:x val="-5.4848333333333346E-2"/>
                  <c:y val="4.01972315701201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CB3-481E-968F-E9A6DE9F6E68}"/>
                </c:ext>
              </c:extLst>
            </c:dLbl>
            <c:dLbl>
              <c:idx val="1"/>
              <c:layout>
                <c:manualLayout>
                  <c:x val="-5.4848333333333332E-2"/>
                  <c:y val="4.71128608923883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CB3-481E-968F-E9A6DE9F6E68}"/>
                </c:ext>
              </c:extLst>
            </c:dLbl>
            <c:dLbl>
              <c:idx val="2"/>
              <c:layout>
                <c:manualLayout>
                  <c:x val="-5.8376111111111108E-2"/>
                  <c:y val="5.40284902146567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CB3-481E-968F-E9A6DE9F6E68}"/>
                </c:ext>
              </c:extLst>
            </c:dLbl>
            <c:dLbl>
              <c:idx val="3"/>
              <c:layout>
                <c:manualLayout>
                  <c:x val="-5.4848333333333332E-2"/>
                  <c:y val="2.63659729255834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CB3-481E-968F-E9A6DE9F6E68}"/>
                </c:ext>
              </c:extLst>
            </c:dLbl>
            <c:dLbl>
              <c:idx val="4"/>
              <c:layout>
                <c:manualLayout>
                  <c:x val="-5.1320555555555557E-2"/>
                  <c:y val="5.40284902146567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CB3-481E-968F-E9A6DE9F6E68}"/>
                </c:ext>
              </c:extLst>
            </c:dLbl>
            <c:dLbl>
              <c:idx val="5"/>
              <c:layout>
                <c:manualLayout>
                  <c:x val="-6.2203611111111112E-2"/>
                  <c:y val="4.71128608923884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CB3-481E-968F-E9A6DE9F6E68}"/>
                </c:ext>
              </c:extLst>
            </c:dLbl>
            <c:dLbl>
              <c:idx val="6"/>
              <c:layout>
                <c:manualLayout>
                  <c:x val="-6.9259166666666663E-2"/>
                  <c:y val="5.40284902146567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CB3-481E-968F-E9A6DE9F6E68}"/>
                </c:ext>
              </c:extLst>
            </c:dLbl>
            <c:dLbl>
              <c:idx val="7"/>
              <c:layout>
                <c:manualLayout>
                  <c:x val="-6.2203611111111112E-2"/>
                  <c:y val="5.40284902146567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CB3-481E-968F-E9A6DE9F6E68}"/>
                </c:ext>
              </c:extLst>
            </c:dLbl>
            <c:dLbl>
              <c:idx val="8"/>
              <c:layout>
                <c:manualLayout>
                  <c:x val="-6.2203611111111112E-2"/>
                  <c:y val="6.78597488591934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CB3-481E-968F-E9A6DE9F6E68}"/>
                </c:ext>
              </c:extLst>
            </c:dLbl>
            <c:dLbl>
              <c:idx val="9"/>
              <c:layout>
                <c:manualLayout>
                  <c:x val="-5.8675833333333337E-2"/>
                  <c:y val="6.09441195369250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CB3-481E-968F-E9A6DE9F6E68}"/>
                </c:ext>
              </c:extLst>
            </c:dLbl>
            <c:dLbl>
              <c:idx val="10"/>
              <c:layout>
                <c:manualLayout>
                  <c:x val="-5.8675833333333462E-2"/>
                  <c:y val="6.78597488591934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CB3-481E-968F-E9A6DE9F6E68}"/>
                </c:ext>
              </c:extLst>
            </c:dLbl>
            <c:dLbl>
              <c:idx val="11"/>
              <c:layout>
                <c:manualLayout>
                  <c:x val="-9.1361111111111113E-4"/>
                  <c:y val="6.78597488591933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CB3-481E-968F-E9A6DE9F6E68}"/>
                </c:ext>
              </c:extLst>
            </c:dLbl>
            <c:spPr>
              <a:noFill/>
              <a:ln>
                <a:noFill/>
              </a:ln>
              <a:effectLst/>
            </c:spPr>
            <c:txPr>
              <a:bodyPr wrap="square" lIns="38100" tIns="19050" rIns="38100" bIns="19050" anchor="ctr">
                <a:spAutoFit/>
              </a:bodyPr>
              <a:lstStyle/>
              <a:p>
                <a:pPr>
                  <a:defRPr sz="75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연식별!$D$6:$O$6</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연식별!$D$7:$O$7</c:f>
              <c:numCache>
                <c:formatCode>0.0%</c:formatCode>
                <c:ptCount val="12"/>
                <c:pt idx="0">
                  <c:v>7.0604930129673352E-2</c:v>
                </c:pt>
                <c:pt idx="1">
                  <c:v>8.4446734404921328E-2</c:v>
                </c:pt>
                <c:pt idx="2">
                  <c:v>9.6957337642383221E-2</c:v>
                </c:pt>
                <c:pt idx="3">
                  <c:v>5.0638448195202967E-2</c:v>
                </c:pt>
                <c:pt idx="4">
                  <c:v>9.3134164205162615E-2</c:v>
                </c:pt>
                <c:pt idx="5">
                  <c:v>0.10409894620498369</c:v>
                </c:pt>
                <c:pt idx="6">
                  <c:v>0.16253764540744162</c:v>
                </c:pt>
                <c:pt idx="7">
                  <c:v>0.16272843543361859</c:v>
                </c:pt>
                <c:pt idx="8">
                  <c:v>0.1914735233888156</c:v>
                </c:pt>
                <c:pt idx="9">
                  <c:v>0.22112237788788666</c:v>
                </c:pt>
                <c:pt idx="10">
                  <c:v>0.23180969291877626</c:v>
                </c:pt>
                <c:pt idx="11">
                  <c:v>0.38616865480489826</c:v>
                </c:pt>
              </c:numCache>
            </c:numRef>
          </c:val>
          <c:smooth val="0"/>
          <c:extLst>
            <c:ext xmlns:c16="http://schemas.microsoft.com/office/drawing/2014/chart" uri="{C3380CC4-5D6E-409C-BE32-E72D297353CC}">
              <c16:uniqueId val="{00000000-ACB3-481E-968F-E9A6DE9F6E68}"/>
            </c:ext>
          </c:extLst>
        </c:ser>
        <c:ser>
          <c:idx val="3"/>
          <c:order val="1"/>
          <c:tx>
            <c:strRef>
              <c:f>연식별!$C$15</c:f>
              <c:strCache>
                <c:ptCount val="1"/>
                <c:pt idx="0">
                  <c:v>과거2년</c:v>
                </c:pt>
              </c:strCache>
            </c:strRef>
          </c:tx>
          <c:spPr>
            <a:ln w="12700" cap="rnd">
              <a:solidFill>
                <a:srgbClr val="00A3A1">
                  <a:alpha val="70000"/>
                </a:srgbClr>
              </a:solidFill>
              <a:prstDash val="sysDot"/>
              <a:round/>
            </a:ln>
            <a:effectLst/>
          </c:spPr>
          <c:marker>
            <c:symbol val="diamond"/>
            <c:size val="4"/>
            <c:spPr>
              <a:solidFill>
                <a:srgbClr val="00A3A1">
                  <a:alpha val="70000"/>
                </a:srgbClr>
              </a:solidFill>
              <a:ln>
                <a:solidFill>
                  <a:srgbClr val="00A3A1">
                    <a:alpha val="70000"/>
                  </a:srgbClr>
                </a:solidFill>
              </a:ln>
            </c:spPr>
          </c:marker>
          <c:dLbls>
            <c:spPr>
              <a:noFill/>
              <a:ln>
                <a:noFill/>
              </a:ln>
              <a:effectLst/>
            </c:spPr>
            <c:txPr>
              <a:bodyPr wrap="square" lIns="38100" tIns="19050" rIns="38100" bIns="19050" anchor="ctr">
                <a:spAutoFit/>
              </a:bodyPr>
              <a:lstStyle/>
              <a:p>
                <a:pPr>
                  <a:defRPr sz="750">
                    <a:solidFill>
                      <a:sysClr val="windowText" lastClr="000000">
                        <a:alpha val="50000"/>
                      </a:sysClr>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연식별!$D$6:$O$6</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연식별!$D$15:$O$15</c:f>
              <c:numCache>
                <c:formatCode>0.0%</c:formatCode>
                <c:ptCount val="12"/>
                <c:pt idx="1">
                  <c:v>0.12882552023161642</c:v>
                </c:pt>
                <c:pt idx="2">
                  <c:v>0.12960154941489468</c:v>
                </c:pt>
                <c:pt idx="3">
                  <c:v>7.3050777873826647E-2</c:v>
                </c:pt>
                <c:pt idx="4">
                  <c:v>0.13323957667196371</c:v>
                </c:pt>
                <c:pt idx="5">
                  <c:v>0.14660613229312655</c:v>
                </c:pt>
                <c:pt idx="6">
                  <c:v>0.18964528036777836</c:v>
                </c:pt>
                <c:pt idx="7">
                  <c:v>0.20844565161248915</c:v>
                </c:pt>
                <c:pt idx="8">
                  <c:v>0.15583945609039629</c:v>
                </c:pt>
                <c:pt idx="9">
                  <c:v>0.23325545651601234</c:v>
                </c:pt>
                <c:pt idx="10">
                  <c:v>0.22396185871131208</c:v>
                </c:pt>
                <c:pt idx="11">
                  <c:v>0.35957931385939967</c:v>
                </c:pt>
              </c:numCache>
            </c:numRef>
          </c:val>
          <c:smooth val="0"/>
          <c:extLst>
            <c:ext xmlns:c16="http://schemas.microsoft.com/office/drawing/2014/chart" uri="{C3380CC4-5D6E-409C-BE32-E72D297353CC}">
              <c16:uniqueId val="{00000001-ACB3-481E-968F-E9A6DE9F6E68}"/>
            </c:ext>
          </c:extLst>
        </c:ser>
        <c:dLbls>
          <c:dLblPos val="t"/>
          <c:showLegendKey val="0"/>
          <c:showVal val="1"/>
          <c:showCatName val="0"/>
          <c:showSerName val="0"/>
          <c:showPercent val="0"/>
          <c:showBubbleSize val="0"/>
        </c:dLbls>
        <c:marker val="1"/>
        <c:smooth val="0"/>
        <c:axId val="690711295"/>
        <c:axId val="690711711"/>
      </c:lineChart>
      <c:catAx>
        <c:axId val="690711295"/>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690711711"/>
        <c:crosses val="autoZero"/>
        <c:auto val="1"/>
        <c:lblAlgn val="ctr"/>
        <c:lblOffset val="100"/>
        <c:noMultiLvlLbl val="0"/>
      </c:catAx>
      <c:valAx>
        <c:axId val="690711711"/>
        <c:scaling>
          <c:orientation val="minMax"/>
          <c:max val="0.65000000000000013"/>
          <c:min val="0"/>
        </c:scaling>
        <c:delete val="0"/>
        <c:axPos val="l"/>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690711295"/>
        <c:crosses val="autoZero"/>
        <c:crossBetween val="between"/>
        <c:majorUnit val="0.1"/>
      </c:valAx>
    </c:plotArea>
    <c:legend>
      <c:legendPos val="r"/>
      <c:legendEntry>
        <c:idx val="1"/>
        <c:txPr>
          <a:bodyPr/>
          <a:lstStyle/>
          <a:p>
            <a:pPr>
              <a:defRPr>
                <a:solidFill>
                  <a:sysClr val="windowText" lastClr="000000">
                    <a:alpha val="50000"/>
                  </a:sysClr>
                </a:solidFill>
              </a:defRPr>
            </a:pPr>
            <a:endParaRPr lang="ko-KR"/>
          </a:p>
        </c:txPr>
      </c:legendEntry>
      <c:layout>
        <c:manualLayout>
          <c:xMode val="edge"/>
          <c:yMode val="edge"/>
          <c:x val="0.17820416666666666"/>
          <c:y val="0.14007198788948061"/>
          <c:w val="0.22560138888888892"/>
          <c:h val="0.12234565077705535"/>
        </c:manualLayout>
      </c:layout>
      <c:overlay val="0"/>
    </c:legend>
    <c:plotVisOnly val="1"/>
    <c:dispBlanksAs val="gap"/>
    <c:showDLblsOverMax val="0"/>
    <c:extLst/>
  </c:chart>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r>
              <a:rPr lang="en-US" sz="960" b="1">
                <a:solidFill>
                  <a:srgbClr val="00338D"/>
                </a:solidFill>
              </a:rPr>
              <a:t>[</a:t>
            </a:r>
            <a:r>
              <a:rPr lang="ko-KR" sz="960" b="1">
                <a:solidFill>
                  <a:srgbClr val="00338D"/>
                </a:solidFill>
              </a:rPr>
              <a:t>오토핸즈</a:t>
            </a:r>
            <a:r>
              <a:rPr lang="en-US" sz="960" b="1">
                <a:solidFill>
                  <a:srgbClr val="00338D"/>
                </a:solidFill>
              </a:rPr>
              <a:t>] </a:t>
            </a:r>
            <a:r>
              <a:rPr lang="ko-KR" sz="960" b="1">
                <a:solidFill>
                  <a:srgbClr val="00338D"/>
                </a:solidFill>
              </a:rPr>
              <a:t>오프라인 강서</a:t>
            </a:r>
          </a:p>
        </c:rich>
      </c:tx>
      <c:layout>
        <c:manualLayout>
          <c:xMode val="edge"/>
          <c:yMode val="edge"/>
          <c:x val="3.5555555555555553E-5"/>
          <c:y val="1.5679012345679012E-2"/>
        </c:manualLayout>
      </c:layout>
      <c:overlay val="0"/>
      <c:spPr>
        <a:noFill/>
        <a:ln>
          <a:noFill/>
        </a:ln>
        <a:effectLst/>
      </c:spPr>
      <c:txPr>
        <a:bodyPr rot="0" spcFirstLastPara="1" vertOverflow="ellipsis" vert="horz" wrap="square" anchor="ctr" anchorCtr="1"/>
        <a:lstStyle/>
        <a:p>
          <a:pPr>
            <a:defRPr sz="84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8.5122972127754701E-2"/>
          <c:y val="0.16944444444444445"/>
          <c:w val="0.87369709452124689"/>
          <c:h val="0.65006197142023914"/>
        </c:manualLayout>
      </c:layout>
      <c:lineChart>
        <c:grouping val="standard"/>
        <c:varyColors val="0"/>
        <c:ser>
          <c:idx val="0"/>
          <c:order val="0"/>
          <c:tx>
            <c:strRef>
              <c:f>연식별!$C$10</c:f>
              <c:strCache>
                <c:ptCount val="1"/>
                <c:pt idx="0">
                  <c:v>과거1년</c:v>
                </c:pt>
              </c:strCache>
            </c:strRef>
          </c:tx>
          <c:spPr>
            <a:ln w="12700" cap="rnd">
              <a:solidFill>
                <a:srgbClr val="6D2077"/>
              </a:solidFill>
              <a:round/>
            </a:ln>
            <a:effectLst/>
          </c:spPr>
          <c:marker>
            <c:symbol val="diamond"/>
            <c:size val="4"/>
            <c:spPr>
              <a:solidFill>
                <a:srgbClr val="6D2077"/>
              </a:solidFill>
              <a:ln w="9525">
                <a:solidFill>
                  <a:srgbClr val="6D2077"/>
                </a:solidFill>
              </a:ln>
              <a:effectLst/>
            </c:spPr>
          </c:marker>
          <c:dLbls>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연식별!$D$6:$O$6</c:f>
              <c:strCache>
                <c:ptCount val="12"/>
                <c:pt idx="0">
                  <c:v>0년차</c:v>
                </c:pt>
                <c:pt idx="1">
                  <c:v>1년차</c:v>
                </c:pt>
                <c:pt idx="2">
                  <c:v>2년차</c:v>
                </c:pt>
                <c:pt idx="3">
                  <c:v>3년차</c:v>
                </c:pt>
                <c:pt idx="4">
                  <c:v>4년차</c:v>
                </c:pt>
                <c:pt idx="5">
                  <c:v>5년차</c:v>
                </c:pt>
                <c:pt idx="6">
                  <c:v>6년차</c:v>
                </c:pt>
                <c:pt idx="7">
                  <c:v>7년차</c:v>
                </c:pt>
                <c:pt idx="8">
                  <c:v>8년차</c:v>
                </c:pt>
                <c:pt idx="9">
                  <c:v>9년차</c:v>
                </c:pt>
                <c:pt idx="10">
                  <c:v>10년차</c:v>
                </c:pt>
                <c:pt idx="11">
                  <c:v>10년차 이상</c:v>
                </c:pt>
              </c:strCache>
            </c:strRef>
          </c:cat>
          <c:val>
            <c:numRef>
              <c:f>연식별!$D$10:$O$10</c:f>
              <c:numCache>
                <c:formatCode>0.0%</c:formatCode>
                <c:ptCount val="12"/>
                <c:pt idx="1">
                  <c:v>8.5327295809729267E-2</c:v>
                </c:pt>
                <c:pt idx="2">
                  <c:v>0.11592066072469162</c:v>
                </c:pt>
                <c:pt idx="3">
                  <c:v>0.13746586682504944</c:v>
                </c:pt>
                <c:pt idx="4">
                  <c:v>9.2529922381435079E-2</c:v>
                </c:pt>
                <c:pt idx="5">
                  <c:v>3.7343686967745517E-2</c:v>
                </c:pt>
                <c:pt idx="6">
                  <c:v>0.19871796100666017</c:v>
                </c:pt>
                <c:pt idx="7">
                  <c:v>0.24370809054958403</c:v>
                </c:pt>
                <c:pt idx="8">
                  <c:v>0.1827423981468442</c:v>
                </c:pt>
                <c:pt idx="9">
                  <c:v>0.25702666979472888</c:v>
                </c:pt>
                <c:pt idx="10">
                  <c:v>0.20546215266875001</c:v>
                </c:pt>
                <c:pt idx="11">
                  <c:v>0.44194538502637065</c:v>
                </c:pt>
              </c:numCache>
            </c:numRef>
          </c:val>
          <c:smooth val="0"/>
          <c:extLst>
            <c:ext xmlns:c16="http://schemas.microsoft.com/office/drawing/2014/chart" uri="{C3380CC4-5D6E-409C-BE32-E72D297353CC}">
              <c16:uniqueId val="{00000000-620B-42F1-AA97-9C925B24195E}"/>
            </c:ext>
          </c:extLst>
        </c:ser>
        <c:dLbls>
          <c:dLblPos val="t"/>
          <c:showLegendKey val="0"/>
          <c:showVal val="1"/>
          <c:showCatName val="0"/>
          <c:showSerName val="0"/>
          <c:showPercent val="0"/>
          <c:showBubbleSize val="0"/>
        </c:dLbls>
        <c:marker val="1"/>
        <c:smooth val="0"/>
        <c:axId val="690711295"/>
        <c:axId val="690711711"/>
      </c:lineChart>
      <c:catAx>
        <c:axId val="690711295"/>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690711711"/>
        <c:crosses val="autoZero"/>
        <c:auto val="1"/>
        <c:lblAlgn val="ctr"/>
        <c:lblOffset val="100"/>
        <c:noMultiLvlLbl val="0"/>
      </c:catAx>
      <c:valAx>
        <c:axId val="690711711"/>
        <c:scaling>
          <c:orientation val="minMax"/>
          <c:max val="0.65000000000000013"/>
          <c:min val="0"/>
        </c:scaling>
        <c:delete val="0"/>
        <c:axPos val="l"/>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690711295"/>
        <c:crosses val="autoZero"/>
        <c:crossBetween val="between"/>
        <c:majorUnit val="0.1"/>
      </c:valAx>
      <c:spPr>
        <a:noFill/>
        <a:ln>
          <a:noFill/>
        </a:ln>
        <a:effectLst/>
      </c:spPr>
    </c:plotArea>
    <c:legend>
      <c:legendPos val="r"/>
      <c:layout>
        <c:manualLayout>
          <c:xMode val="edge"/>
          <c:yMode val="edge"/>
          <c:x val="0.10218305768553963"/>
          <c:y val="0.19619058034412365"/>
          <c:w val="0.21554611111111108"/>
          <c:h val="6.8729585885097699E-2"/>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altLang="ko-KR" b="1">
                <a:solidFill>
                  <a:srgbClr val="00338D"/>
                </a:solidFill>
              </a:rPr>
              <a:t>[</a:t>
            </a:r>
            <a:r>
              <a:rPr lang="ko-KR" altLang="en-US" b="1">
                <a:solidFill>
                  <a:srgbClr val="00338D"/>
                </a:solidFill>
              </a:rPr>
              <a:t>오토핸즈</a:t>
            </a:r>
            <a:r>
              <a:rPr lang="en-US" altLang="ko-KR" b="1">
                <a:solidFill>
                  <a:srgbClr val="00338D"/>
                </a:solidFill>
              </a:rPr>
              <a:t>] </a:t>
            </a:r>
            <a:r>
              <a:rPr lang="ko-KR" altLang="en-US" b="1">
                <a:solidFill>
                  <a:srgbClr val="00338D"/>
                </a:solidFill>
              </a:rPr>
              <a:t>경매장 </a:t>
            </a:r>
            <a:r>
              <a:rPr lang="en-US" altLang="ko-KR" b="1">
                <a:solidFill>
                  <a:srgbClr val="00338D"/>
                </a:solidFill>
              </a:rPr>
              <a:t>C2B</a:t>
            </a:r>
            <a:endParaRPr lang="ko-KR" b="1">
              <a:solidFill>
                <a:srgbClr val="00338D"/>
              </a:solidFill>
            </a:endParaRPr>
          </a:p>
        </c:rich>
      </c:tx>
      <c:layout>
        <c:manualLayout>
          <c:xMode val="edge"/>
          <c:yMode val="edge"/>
          <c:x val="3.0914887450488025E-3"/>
          <c:y val="0"/>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3874635676494973"/>
          <c:y val="0.15954976421172568"/>
          <c:w val="0.78694291494546786"/>
          <c:h val="0.57513846626848675"/>
        </c:manualLayout>
      </c:layout>
      <c:lineChart>
        <c:grouping val="standard"/>
        <c:varyColors val="0"/>
        <c:ser>
          <c:idx val="0"/>
          <c:order val="0"/>
          <c:tx>
            <c:strRef>
              <c:f>브랜드별!$D$8</c:f>
              <c:strCache>
                <c:ptCount val="1"/>
                <c:pt idx="0">
                  <c:v>그랜저</c:v>
                </c:pt>
              </c:strCache>
            </c:strRef>
          </c:tx>
          <c:spPr>
            <a:ln w="12700" cap="rnd">
              <a:solidFill>
                <a:schemeClr val="tx1">
                  <a:lumMod val="65000"/>
                  <a:lumOff val="35000"/>
                  <a:alpha val="70000"/>
                </a:schemeClr>
              </a:solidFill>
              <a:prstDash val="sysDot"/>
              <a:round/>
            </a:ln>
            <a:effectLst/>
          </c:spPr>
          <c:marker>
            <c:symbol val="x"/>
            <c:size val="4"/>
            <c:spPr>
              <a:noFill/>
              <a:ln w="9525">
                <a:solidFill>
                  <a:schemeClr val="tx1">
                    <a:lumMod val="65000"/>
                    <a:lumOff val="35000"/>
                  </a:schemeClr>
                </a:solidFill>
              </a:ln>
              <a:effectLst/>
            </c:spPr>
          </c:marker>
          <c:dLbls>
            <c:dLbl>
              <c:idx val="0"/>
              <c:layout>
                <c:manualLayout>
                  <c:x val="-0.10968413511484171"/>
                  <c:y val="-1.20439655835025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46-4ABC-9ECA-5CC5D7A35EA7}"/>
                </c:ext>
              </c:extLst>
            </c:dLbl>
            <c:dLbl>
              <c:idx val="2"/>
              <c:layout>
                <c:manualLayout>
                  <c:x val="-1.1349617695043388E-3"/>
                  <c:y val="5.182368553123520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46-4ABC-9ECA-5CC5D7A35EA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65000"/>
                        <a:lumOff val="35000"/>
                      </a:schemeClr>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브랜드별!$N$7:$P$7</c:f>
              <c:strCache>
                <c:ptCount val="3"/>
                <c:pt idx="0">
                  <c:v>과거3년</c:v>
                </c:pt>
                <c:pt idx="1">
                  <c:v>과거2년</c:v>
                </c:pt>
                <c:pt idx="2">
                  <c:v>과거1년</c:v>
                </c:pt>
              </c:strCache>
            </c:strRef>
          </c:cat>
          <c:val>
            <c:numRef>
              <c:f>브랜드별!$N$8:$P$8</c:f>
              <c:numCache>
                <c:formatCode>0.0%</c:formatCode>
                <c:ptCount val="3"/>
                <c:pt idx="0">
                  <c:v>0.22310791233637797</c:v>
                </c:pt>
                <c:pt idx="1">
                  <c:v>0.23758007615666663</c:v>
                </c:pt>
                <c:pt idx="2">
                  <c:v>0.21476108991347259</c:v>
                </c:pt>
              </c:numCache>
            </c:numRef>
          </c:val>
          <c:smooth val="0"/>
          <c:extLst>
            <c:ext xmlns:c16="http://schemas.microsoft.com/office/drawing/2014/chart" uri="{C3380CC4-5D6E-409C-BE32-E72D297353CC}">
              <c16:uniqueId val="{00000002-7646-4ABC-9ECA-5CC5D7A35EA7}"/>
            </c:ext>
          </c:extLst>
        </c:ser>
        <c:ser>
          <c:idx val="1"/>
          <c:order val="1"/>
          <c:tx>
            <c:strRef>
              <c:f>브랜드별!$D$9</c:f>
              <c:strCache>
                <c:ptCount val="1"/>
                <c:pt idx="0">
                  <c:v>아반떼</c:v>
                </c:pt>
              </c:strCache>
            </c:strRef>
          </c:tx>
          <c:spPr>
            <a:ln w="12700" cap="rnd">
              <a:solidFill>
                <a:schemeClr val="accent2">
                  <a:alpha val="70000"/>
                </a:schemeClr>
              </a:solidFill>
              <a:prstDash val="sysDot"/>
              <a:round/>
            </a:ln>
            <a:effectLst/>
          </c:spPr>
          <c:marker>
            <c:symbol val="x"/>
            <c:size val="4"/>
            <c:spPr>
              <a:noFill/>
              <a:ln w="9525">
                <a:solidFill>
                  <a:schemeClr val="accent2"/>
                </a:solidFill>
              </a:ln>
              <a:effectLst/>
            </c:spPr>
          </c:marker>
          <c:dLbls>
            <c:dLbl>
              <c:idx val="0"/>
              <c:layout>
                <c:manualLayout>
                  <c:x val="-0.11297350400409435"/>
                  <c:y val="-6.3018542046271468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6D2077"/>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46-4ABC-9ECA-5CC5D7A35EA7}"/>
                </c:ext>
              </c:extLst>
            </c:dLbl>
            <c:dLbl>
              <c:idx val="1"/>
              <c:delete val="1"/>
              <c:extLst>
                <c:ext xmlns:c15="http://schemas.microsoft.com/office/drawing/2012/chart" uri="{CE6537A1-D6FC-4f65-9D91-7224C49458BB}"/>
                <c:ext xmlns:c16="http://schemas.microsoft.com/office/drawing/2014/chart" uri="{C3380CC4-5D6E-409C-BE32-E72D297353CC}">
                  <c16:uniqueId val="{00000004-7646-4ABC-9ECA-5CC5D7A35EA7}"/>
                </c:ext>
              </c:extLst>
            </c:dLbl>
            <c:dLbl>
              <c:idx val="2"/>
              <c:layout>
                <c:manualLayout>
                  <c:x val="-1.1349617695043388E-3"/>
                  <c:y val="1.6666591310874293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6D2077"/>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646-4ABC-9ECA-5CC5D7A35EA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브랜드별!$N$7:$P$7</c:f>
              <c:strCache>
                <c:ptCount val="3"/>
                <c:pt idx="0">
                  <c:v>과거3년</c:v>
                </c:pt>
                <c:pt idx="1">
                  <c:v>과거2년</c:v>
                </c:pt>
                <c:pt idx="2">
                  <c:v>과거1년</c:v>
                </c:pt>
              </c:strCache>
            </c:strRef>
          </c:cat>
          <c:val>
            <c:numRef>
              <c:f>브랜드별!$N$9:$P$9</c:f>
              <c:numCache>
                <c:formatCode>0.0%</c:formatCode>
                <c:ptCount val="3"/>
                <c:pt idx="0">
                  <c:v>0.35533814525842139</c:v>
                </c:pt>
                <c:pt idx="1">
                  <c:v>0.36245235462166225</c:v>
                </c:pt>
                <c:pt idx="2">
                  <c:v>0.27467104267357645</c:v>
                </c:pt>
              </c:numCache>
            </c:numRef>
          </c:val>
          <c:smooth val="0"/>
          <c:extLst>
            <c:ext xmlns:c16="http://schemas.microsoft.com/office/drawing/2014/chart" uri="{C3380CC4-5D6E-409C-BE32-E72D297353CC}">
              <c16:uniqueId val="{00000006-7646-4ABC-9ECA-5CC5D7A35EA7}"/>
            </c:ext>
          </c:extLst>
        </c:ser>
        <c:ser>
          <c:idx val="2"/>
          <c:order val="2"/>
          <c:tx>
            <c:strRef>
              <c:f>브랜드별!$D$10</c:f>
              <c:strCache>
                <c:ptCount val="1"/>
                <c:pt idx="0">
                  <c:v>쏘나타</c:v>
                </c:pt>
              </c:strCache>
            </c:strRef>
          </c:tx>
          <c:spPr>
            <a:ln w="12700" cap="rnd">
              <a:solidFill>
                <a:srgbClr val="C6007E">
                  <a:alpha val="70000"/>
                </a:srgbClr>
              </a:solidFill>
              <a:prstDash val="sysDot"/>
              <a:round/>
            </a:ln>
            <a:effectLst/>
          </c:spPr>
          <c:marker>
            <c:symbol val="x"/>
            <c:size val="4"/>
            <c:spPr>
              <a:noFill/>
              <a:ln w="9525">
                <a:solidFill>
                  <a:srgbClr val="C6007E"/>
                </a:solidFill>
              </a:ln>
              <a:effectLst/>
            </c:spPr>
          </c:marker>
          <c:dLbls>
            <c:dLbl>
              <c:idx val="0"/>
              <c:layout>
                <c:manualLayout>
                  <c:x val="-0.11183854223459005"/>
                  <c:y val="5.742111378875307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646-4ABC-9ECA-5CC5D7A35EA7}"/>
                </c:ext>
              </c:extLst>
            </c:dLbl>
            <c:dLbl>
              <c:idx val="2"/>
              <c:layout>
                <c:manualLayout>
                  <c:x val="0"/>
                  <c:y val="-2.29684455155014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646-4ABC-9ECA-5CC5D7A35EA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C6007E"/>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브랜드별!$N$7:$P$7</c:f>
              <c:strCache>
                <c:ptCount val="3"/>
                <c:pt idx="0">
                  <c:v>과거3년</c:v>
                </c:pt>
                <c:pt idx="1">
                  <c:v>과거2년</c:v>
                </c:pt>
                <c:pt idx="2">
                  <c:v>과거1년</c:v>
                </c:pt>
              </c:strCache>
            </c:strRef>
          </c:cat>
          <c:val>
            <c:numRef>
              <c:f>브랜드별!$N$10:$P$10</c:f>
              <c:numCache>
                <c:formatCode>0.0%</c:formatCode>
                <c:ptCount val="3"/>
                <c:pt idx="0">
                  <c:v>0.31861553859488217</c:v>
                </c:pt>
                <c:pt idx="1">
                  <c:v>0.34613121293549948</c:v>
                </c:pt>
                <c:pt idx="2">
                  <c:v>0.27700630961091016</c:v>
                </c:pt>
              </c:numCache>
            </c:numRef>
          </c:val>
          <c:smooth val="0"/>
          <c:extLst>
            <c:ext xmlns:c16="http://schemas.microsoft.com/office/drawing/2014/chart" uri="{C3380CC4-5D6E-409C-BE32-E72D297353CC}">
              <c16:uniqueId val="{00000009-7646-4ABC-9ECA-5CC5D7A35EA7}"/>
            </c:ext>
          </c:extLst>
        </c:ser>
        <c:ser>
          <c:idx val="3"/>
          <c:order val="3"/>
          <c:tx>
            <c:strRef>
              <c:f>브랜드별!$D$11</c:f>
              <c:strCache>
                <c:ptCount val="1"/>
                <c:pt idx="0">
                  <c:v>팰리세이드</c:v>
                </c:pt>
              </c:strCache>
            </c:strRef>
          </c:tx>
          <c:spPr>
            <a:ln w="12700" cap="rnd">
              <a:solidFill>
                <a:srgbClr val="9D9375">
                  <a:alpha val="70000"/>
                </a:srgbClr>
              </a:solidFill>
              <a:prstDash val="sysDot"/>
              <a:round/>
            </a:ln>
            <a:effectLst/>
          </c:spPr>
          <c:marker>
            <c:symbol val="x"/>
            <c:size val="4"/>
            <c:spPr>
              <a:noFill/>
              <a:ln w="9525">
                <a:solidFill>
                  <a:srgbClr val="9D9375"/>
                </a:solidFill>
              </a:ln>
              <a:effectLst/>
            </c:spPr>
          </c:marker>
          <c:dLbls>
            <c:dLbl>
              <c:idx val="0"/>
              <c:layout>
                <c:manualLayout>
                  <c:x val="-0.11183854223459005"/>
                  <c:y val="1.7226334136625974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9D9375"/>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646-4ABC-9ECA-5CC5D7A35EA7}"/>
                </c:ext>
              </c:extLst>
            </c:dLbl>
            <c:dLbl>
              <c:idx val="2"/>
              <c:layout>
                <c:manualLayout>
                  <c:x val="-3.2893688892527682E-3"/>
                  <c:y val="0"/>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9D9375"/>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646-4ABC-9ECA-5CC5D7A35EA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브랜드별!$N$7:$P$7</c:f>
              <c:strCache>
                <c:ptCount val="3"/>
                <c:pt idx="0">
                  <c:v>과거3년</c:v>
                </c:pt>
                <c:pt idx="1">
                  <c:v>과거2년</c:v>
                </c:pt>
                <c:pt idx="2">
                  <c:v>과거1년</c:v>
                </c:pt>
              </c:strCache>
            </c:strRef>
          </c:cat>
          <c:val>
            <c:numRef>
              <c:f>브랜드별!$N$11:$P$11</c:f>
              <c:numCache>
                <c:formatCode>0.0%</c:formatCode>
                <c:ptCount val="3"/>
                <c:pt idx="0">
                  <c:v>0.12201506301106446</c:v>
                </c:pt>
                <c:pt idx="1">
                  <c:v>9.6555279340445888E-2</c:v>
                </c:pt>
                <c:pt idx="2">
                  <c:v>0.10144320161063747</c:v>
                </c:pt>
              </c:numCache>
            </c:numRef>
          </c:val>
          <c:smooth val="0"/>
          <c:extLst>
            <c:ext xmlns:c16="http://schemas.microsoft.com/office/drawing/2014/chart" uri="{C3380CC4-5D6E-409C-BE32-E72D297353CC}">
              <c16:uniqueId val="{0000000C-7646-4ABC-9ECA-5CC5D7A35EA7}"/>
            </c:ext>
          </c:extLst>
        </c:ser>
        <c:ser>
          <c:idx val="4"/>
          <c:order val="4"/>
          <c:tx>
            <c:strRef>
              <c:f>브랜드별!$D$12</c:f>
              <c:strCache>
                <c:ptCount val="1"/>
                <c:pt idx="0">
                  <c:v>1시리즈</c:v>
                </c:pt>
              </c:strCache>
            </c:strRef>
          </c:tx>
          <c:spPr>
            <a:ln w="12700" cap="rnd">
              <a:solidFill>
                <a:schemeClr val="accent5">
                  <a:alpha val="70000"/>
                </a:schemeClr>
              </a:solidFill>
              <a:prstDash val="sysDot"/>
              <a:round/>
            </a:ln>
            <a:effectLst/>
          </c:spPr>
          <c:marker>
            <c:symbol val="x"/>
            <c:size val="4"/>
            <c:spPr>
              <a:noFill/>
              <a:ln w="9525">
                <a:solidFill>
                  <a:schemeClr val="accent5"/>
                </a:solidFill>
              </a:ln>
              <a:effectLst/>
            </c:spPr>
          </c:marker>
          <c:dLbls>
            <c:dLbl>
              <c:idx val="0"/>
              <c:layout>
                <c:manualLayout>
                  <c:x val="-0.11183854223459005"/>
                  <c:y val="1.14842227577506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646-4ABC-9ECA-5CC5D7A35EA7}"/>
                </c:ext>
              </c:extLst>
            </c:dLbl>
            <c:dLbl>
              <c:idx val="1"/>
              <c:delete val="1"/>
              <c:extLst>
                <c:ext xmlns:c15="http://schemas.microsoft.com/office/drawing/2012/chart" uri="{CE6537A1-D6FC-4f65-9D91-7224C49458BB}"/>
                <c:ext xmlns:c16="http://schemas.microsoft.com/office/drawing/2014/chart" uri="{C3380CC4-5D6E-409C-BE32-E72D297353CC}">
                  <c16:uniqueId val="{0000000E-7646-4ABC-9ECA-5CC5D7A35EA7}"/>
                </c:ext>
              </c:extLst>
            </c:dLbl>
            <c:dLbl>
              <c:idx val="2"/>
              <c:layout>
                <c:manualLayout>
                  <c:x val="-3.2893688892527682E-3"/>
                  <c:y val="1.72263341366260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646-4ABC-9ECA-5CC5D7A35EA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EAAA0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브랜드별!$N$7:$P$7</c:f>
              <c:strCache>
                <c:ptCount val="3"/>
                <c:pt idx="0">
                  <c:v>과거3년</c:v>
                </c:pt>
                <c:pt idx="1">
                  <c:v>과거2년</c:v>
                </c:pt>
                <c:pt idx="2">
                  <c:v>과거1년</c:v>
                </c:pt>
              </c:strCache>
            </c:strRef>
          </c:cat>
          <c:val>
            <c:numRef>
              <c:f>브랜드별!$N$12:$P$12</c:f>
              <c:numCache>
                <c:formatCode>0.0%</c:formatCode>
                <c:ptCount val="3"/>
                <c:pt idx="0">
                  <c:v>0.16122448979591836</c:v>
                </c:pt>
                <c:pt idx="1">
                  <c:v>0.32569035889870263</c:v>
                </c:pt>
                <c:pt idx="2">
                  <c:v>0.25603721483847747</c:v>
                </c:pt>
              </c:numCache>
            </c:numRef>
          </c:val>
          <c:smooth val="0"/>
          <c:extLst>
            <c:ext xmlns:c16="http://schemas.microsoft.com/office/drawing/2014/chart" uri="{C3380CC4-5D6E-409C-BE32-E72D297353CC}">
              <c16:uniqueId val="{00000010-7646-4ABC-9ECA-5CC5D7A35EA7}"/>
            </c:ext>
          </c:extLst>
        </c:ser>
        <c:ser>
          <c:idx val="5"/>
          <c:order val="5"/>
          <c:tx>
            <c:strRef>
              <c:f>브랜드별!$D$13</c:f>
              <c:strCache>
                <c:ptCount val="1"/>
                <c:pt idx="0">
                  <c:v>벨로스터</c:v>
                </c:pt>
              </c:strCache>
            </c:strRef>
          </c:tx>
          <c:spPr>
            <a:ln w="12700" cap="rnd">
              <a:solidFill>
                <a:schemeClr val="accent6">
                  <a:alpha val="70000"/>
                </a:schemeClr>
              </a:solidFill>
              <a:prstDash val="sysDot"/>
              <a:round/>
            </a:ln>
            <a:effectLst/>
          </c:spPr>
          <c:marker>
            <c:symbol val="x"/>
            <c:size val="4"/>
            <c:spPr>
              <a:noFill/>
              <a:ln w="9525">
                <a:solidFill>
                  <a:schemeClr val="accent6"/>
                </a:solidFill>
              </a:ln>
              <a:effectLst/>
            </c:spPr>
          </c:marker>
          <c:dLbls>
            <c:dLbl>
              <c:idx val="0"/>
              <c:layout>
                <c:manualLayout>
                  <c:x val="-0.11183854223459005"/>
                  <c:y val="-2.2968445515501493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43B02A"/>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646-4ABC-9ECA-5CC5D7A35EA7}"/>
                </c:ext>
              </c:extLst>
            </c:dLbl>
            <c:dLbl>
              <c:idx val="2"/>
              <c:layout>
                <c:manualLayout>
                  <c:x val="-3.2893688892527682E-3"/>
                  <c:y val="-1.0527082584848495E-16"/>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43B02A"/>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7646-4ABC-9ECA-5CC5D7A35EA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브랜드별!$N$7:$P$7</c:f>
              <c:strCache>
                <c:ptCount val="3"/>
                <c:pt idx="0">
                  <c:v>과거3년</c:v>
                </c:pt>
                <c:pt idx="1">
                  <c:v>과거2년</c:v>
                </c:pt>
                <c:pt idx="2">
                  <c:v>과거1년</c:v>
                </c:pt>
              </c:strCache>
            </c:strRef>
          </c:cat>
          <c:val>
            <c:numRef>
              <c:f>브랜드별!$N$13:$P$13</c:f>
              <c:numCache>
                <c:formatCode>0.0%</c:formatCode>
                <c:ptCount val="3"/>
                <c:pt idx="0">
                  <c:v>0.16453938229000006</c:v>
                </c:pt>
                <c:pt idx="1">
                  <c:v>0.15763497482157912</c:v>
                </c:pt>
                <c:pt idx="2">
                  <c:v>0.14469358904499796</c:v>
                </c:pt>
              </c:numCache>
            </c:numRef>
          </c:val>
          <c:smooth val="0"/>
          <c:extLst>
            <c:ext xmlns:c16="http://schemas.microsoft.com/office/drawing/2014/chart" uri="{C3380CC4-5D6E-409C-BE32-E72D297353CC}">
              <c16:uniqueId val="{00000013-7646-4ABC-9ECA-5CC5D7A35EA7}"/>
            </c:ext>
          </c:extLst>
        </c:ser>
        <c:ser>
          <c:idx val="6"/>
          <c:order val="6"/>
          <c:tx>
            <c:strRef>
              <c:f>브랜드별!$D$14</c:f>
              <c:strCache>
                <c:ptCount val="1"/>
                <c:pt idx="0">
                  <c:v>평균</c:v>
                </c:pt>
              </c:strCache>
            </c:strRef>
          </c:tx>
          <c:spPr>
            <a:ln w="25400" cap="rnd">
              <a:solidFill>
                <a:srgbClr val="0091DA"/>
              </a:solidFill>
              <a:prstDash val="solid"/>
              <a:round/>
            </a:ln>
            <a:effectLst/>
          </c:spPr>
          <c:marker>
            <c:symbol val="none"/>
          </c:marker>
          <c:dLbls>
            <c:dLbl>
              <c:idx val="0"/>
              <c:layout>
                <c:manualLayout>
                  <c:x val="-9.3583839926359574E-3"/>
                  <c:y val="5.742111378875307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7646-4ABC-9ECA-5CC5D7A35EA7}"/>
                </c:ext>
              </c:extLst>
            </c:dLbl>
            <c:dLbl>
              <c:idx val="2"/>
              <c:layout>
                <c:manualLayout>
                  <c:x val="-0.12448629511647863"/>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646-4ABC-9ECA-5CC5D7A35EA7}"/>
                </c:ext>
              </c:extLst>
            </c:dLbl>
            <c:spPr>
              <a:solidFill>
                <a:schemeClr val="bg1"/>
              </a:solidFill>
              <a:ln w="12700">
                <a:solidFill>
                  <a:srgbClr val="0091DA"/>
                </a:solid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브랜드별!$N$7:$P$7</c:f>
              <c:strCache>
                <c:ptCount val="3"/>
                <c:pt idx="0">
                  <c:v>과거3년</c:v>
                </c:pt>
                <c:pt idx="1">
                  <c:v>과거2년</c:v>
                </c:pt>
                <c:pt idx="2">
                  <c:v>과거1년</c:v>
                </c:pt>
              </c:strCache>
            </c:strRef>
          </c:cat>
          <c:val>
            <c:numRef>
              <c:f>브랜드별!$N$14:$P$14</c:f>
              <c:numCache>
                <c:formatCode>0.0%</c:formatCode>
                <c:ptCount val="3"/>
                <c:pt idx="0">
                  <c:v>0.27973367927799692</c:v>
                </c:pt>
                <c:pt idx="1">
                  <c:v>0.29119777201310115</c:v>
                </c:pt>
                <c:pt idx="2">
                  <c:v>0.23336860756432357</c:v>
                </c:pt>
              </c:numCache>
            </c:numRef>
          </c:val>
          <c:smooth val="0"/>
          <c:extLst>
            <c:ext xmlns:c16="http://schemas.microsoft.com/office/drawing/2014/chart" uri="{C3380CC4-5D6E-409C-BE32-E72D297353CC}">
              <c16:uniqueId val="{00000016-7646-4ABC-9ECA-5CC5D7A35EA7}"/>
            </c:ext>
          </c:extLst>
        </c:ser>
        <c:dLbls>
          <c:showLegendKey val="0"/>
          <c:showVal val="0"/>
          <c:showCatName val="0"/>
          <c:showSerName val="0"/>
          <c:showPercent val="0"/>
          <c:showBubbleSize val="0"/>
        </c:dLbls>
        <c:marker val="1"/>
        <c:smooth val="0"/>
        <c:axId val="1054333247"/>
        <c:axId val="1054327839"/>
      </c:lineChart>
      <c:catAx>
        <c:axId val="105433324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54327839"/>
        <c:crosses val="autoZero"/>
        <c:auto val="1"/>
        <c:lblAlgn val="ctr"/>
        <c:lblOffset val="100"/>
        <c:noMultiLvlLbl val="0"/>
      </c:catAx>
      <c:valAx>
        <c:axId val="1054327839"/>
        <c:scaling>
          <c:orientation val="minMax"/>
          <c:min val="0"/>
        </c:scaling>
        <c:delete val="0"/>
        <c:axPos val="l"/>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54333247"/>
        <c:crosses val="autoZero"/>
        <c:crossBetween val="between"/>
        <c:majorUnit val="0.1"/>
      </c:valAx>
      <c:spPr>
        <a:noFill/>
        <a:ln>
          <a:noFill/>
        </a:ln>
        <a:effectLst/>
      </c:spPr>
    </c:plotArea>
    <c:legend>
      <c:legendPos val="b"/>
      <c:layout>
        <c:manualLayout>
          <c:xMode val="edge"/>
          <c:yMode val="edge"/>
          <c:x val="0.1318415343915344"/>
          <c:y val="0.85220800007234154"/>
          <c:w val="0.81023201058201055"/>
          <c:h val="0.13180766548896153"/>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812986582739768E-2"/>
          <c:y val="0"/>
          <c:w val="0.89320206552347481"/>
          <c:h val="0.76841885167063939"/>
        </c:manualLayout>
      </c:layout>
      <c:lineChart>
        <c:grouping val="standard"/>
        <c:varyColors val="0"/>
        <c:ser>
          <c:idx val="0"/>
          <c:order val="0"/>
          <c:tx>
            <c:strRef>
              <c:f>매출!$BN$35</c:f>
              <c:strCache>
                <c:ptCount val="1"/>
                <c:pt idx="0">
                  <c:v>백만원 이하</c:v>
                </c:pt>
              </c:strCache>
            </c:strRef>
          </c:tx>
          <c:spPr>
            <a:ln w="28575" cap="rnd">
              <a:solidFill>
                <a:schemeClr val="accent1"/>
              </a:solidFill>
              <a:round/>
            </a:ln>
            <a:effectLst/>
          </c:spPr>
          <c:marker>
            <c:symbol val="none"/>
          </c:marker>
          <c:dLbls>
            <c:dLbl>
              <c:idx val="3"/>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E4D-4668-892B-80C85D2E005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매출!$BO$34:$BR$34</c:f>
              <c:strCache>
                <c:ptCount val="4"/>
                <c:pt idx="0">
                  <c:v>FY19</c:v>
                </c:pt>
                <c:pt idx="1">
                  <c:v>FY20</c:v>
                </c:pt>
                <c:pt idx="2">
                  <c:v>FY21</c:v>
                </c:pt>
                <c:pt idx="3">
                  <c:v>FY22.1H</c:v>
                </c:pt>
              </c:strCache>
            </c:strRef>
          </c:cat>
          <c:val>
            <c:numRef>
              <c:f>매출!$BO$35:$BR$35</c:f>
              <c:numCache>
                <c:formatCode>#,##0;[Red]\(#,##0\);\-</c:formatCode>
                <c:ptCount val="4"/>
                <c:pt idx="0">
                  <c:v>55105.960050180445</c:v>
                </c:pt>
                <c:pt idx="1">
                  <c:v>55594.008813566681</c:v>
                </c:pt>
                <c:pt idx="2">
                  <c:v>52962.336895560118</c:v>
                </c:pt>
                <c:pt idx="3">
                  <c:v>50924.600675559632</c:v>
                </c:pt>
              </c:numCache>
            </c:numRef>
          </c:val>
          <c:smooth val="0"/>
          <c:extLst>
            <c:ext xmlns:c16="http://schemas.microsoft.com/office/drawing/2014/chart" uri="{C3380CC4-5D6E-409C-BE32-E72D297353CC}">
              <c16:uniqueId val="{00000001-EE4D-4668-892B-80C85D2E0052}"/>
            </c:ext>
          </c:extLst>
        </c:ser>
        <c:ser>
          <c:idx val="1"/>
          <c:order val="1"/>
          <c:tx>
            <c:strRef>
              <c:f>매출!$BN$36</c:f>
              <c:strCache>
                <c:ptCount val="1"/>
                <c:pt idx="0">
                  <c:v>백만원~3천만원</c:v>
                </c:pt>
              </c:strCache>
            </c:strRef>
          </c:tx>
          <c:spPr>
            <a:ln w="28575" cap="rnd">
              <a:solidFill>
                <a:schemeClr val="accent2"/>
              </a:solidFill>
              <a:round/>
            </a:ln>
            <a:effectLst/>
          </c:spPr>
          <c:marker>
            <c:symbol val="none"/>
          </c:marker>
          <c:dLbls>
            <c:dLbl>
              <c:idx val="3"/>
              <c:layout>
                <c:manualLayout>
                  <c:x val="-1.6768380757349218E-16"/>
                  <c:y val="6.06962142528570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E4D-4668-892B-80C85D2E005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매출!$BO$34:$BR$34</c:f>
              <c:strCache>
                <c:ptCount val="4"/>
                <c:pt idx="0">
                  <c:v>FY19</c:v>
                </c:pt>
                <c:pt idx="1">
                  <c:v>FY20</c:v>
                </c:pt>
                <c:pt idx="2">
                  <c:v>FY21</c:v>
                </c:pt>
                <c:pt idx="3">
                  <c:v>FY22.1H</c:v>
                </c:pt>
              </c:strCache>
            </c:strRef>
          </c:cat>
          <c:val>
            <c:numRef>
              <c:f>매출!$BO$36:$BR$36</c:f>
              <c:numCache>
                <c:formatCode>#,##0;[Red]\(#,##0\);\-</c:formatCode>
                <c:ptCount val="4"/>
                <c:pt idx="0">
                  <c:v>193474.67404007987</c:v>
                </c:pt>
                <c:pt idx="1">
                  <c:v>207041.58886594902</c:v>
                </c:pt>
                <c:pt idx="2">
                  <c:v>205572.37488683965</c:v>
                </c:pt>
                <c:pt idx="3">
                  <c:v>203684.25697982864</c:v>
                </c:pt>
              </c:numCache>
            </c:numRef>
          </c:val>
          <c:smooth val="0"/>
          <c:extLst>
            <c:ext xmlns:c16="http://schemas.microsoft.com/office/drawing/2014/chart" uri="{C3380CC4-5D6E-409C-BE32-E72D297353CC}">
              <c16:uniqueId val="{00000003-EE4D-4668-892B-80C85D2E0052}"/>
            </c:ext>
          </c:extLst>
        </c:ser>
        <c:ser>
          <c:idx val="2"/>
          <c:order val="2"/>
          <c:tx>
            <c:strRef>
              <c:f>매출!$BN$37</c:f>
              <c:strCache>
                <c:ptCount val="1"/>
                <c:pt idx="0">
                  <c:v>3천만원 초과</c:v>
                </c:pt>
              </c:strCache>
            </c:strRef>
          </c:tx>
          <c:spPr>
            <a:ln w="28575" cap="rnd">
              <a:solidFill>
                <a:schemeClr val="accent3"/>
              </a:solidFill>
              <a:round/>
            </a:ln>
            <a:effectLst/>
          </c:spPr>
          <c:marker>
            <c:symbol val="none"/>
          </c:marker>
          <c:dLbls>
            <c:dLbl>
              <c:idx val="3"/>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E4D-4668-892B-80C85D2E005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매출!$BO$34:$BR$34</c:f>
              <c:strCache>
                <c:ptCount val="4"/>
                <c:pt idx="0">
                  <c:v>FY19</c:v>
                </c:pt>
                <c:pt idx="1">
                  <c:v>FY20</c:v>
                </c:pt>
                <c:pt idx="2">
                  <c:v>FY21</c:v>
                </c:pt>
                <c:pt idx="3">
                  <c:v>FY22.1H</c:v>
                </c:pt>
              </c:strCache>
            </c:strRef>
          </c:cat>
          <c:val>
            <c:numRef>
              <c:f>매출!$BO$37:$BR$37</c:f>
              <c:numCache>
                <c:formatCode>#,##0;[Red]\(#,##0\);\-</c:formatCode>
                <c:ptCount val="4"/>
                <c:pt idx="0">
                  <c:v>191755.17179157864</c:v>
                </c:pt>
                <c:pt idx="1">
                  <c:v>208394.74487153525</c:v>
                </c:pt>
                <c:pt idx="2">
                  <c:v>208822.99806262137</c:v>
                </c:pt>
                <c:pt idx="3">
                  <c:v>247336.36437438207</c:v>
                </c:pt>
              </c:numCache>
            </c:numRef>
          </c:val>
          <c:smooth val="0"/>
          <c:extLst>
            <c:ext xmlns:c16="http://schemas.microsoft.com/office/drawing/2014/chart" uri="{C3380CC4-5D6E-409C-BE32-E72D297353CC}">
              <c16:uniqueId val="{00000005-EE4D-4668-892B-80C85D2E0052}"/>
            </c:ext>
          </c:extLst>
        </c:ser>
        <c:dLbls>
          <c:showLegendKey val="0"/>
          <c:showVal val="0"/>
          <c:showCatName val="0"/>
          <c:showSerName val="0"/>
          <c:showPercent val="0"/>
          <c:showBubbleSize val="0"/>
        </c:dLbls>
        <c:smooth val="0"/>
        <c:axId val="1811477887"/>
        <c:axId val="1811475391"/>
      </c:lineChart>
      <c:catAx>
        <c:axId val="18114778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11475391"/>
        <c:crosses val="autoZero"/>
        <c:auto val="1"/>
        <c:lblAlgn val="ctr"/>
        <c:lblOffset val="100"/>
        <c:noMultiLvlLbl val="0"/>
      </c:catAx>
      <c:valAx>
        <c:axId val="1811475391"/>
        <c:scaling>
          <c:orientation val="minMax"/>
        </c:scaling>
        <c:delete val="1"/>
        <c:axPos val="l"/>
        <c:numFmt formatCode="#,##0;[Red]\(#,##0\);\-" sourceLinked="1"/>
        <c:majorTickMark val="none"/>
        <c:minorTickMark val="none"/>
        <c:tickLblPos val="nextTo"/>
        <c:crossAx val="1811477887"/>
        <c:crosses val="autoZero"/>
        <c:crossBetween val="between"/>
      </c:valAx>
      <c:spPr>
        <a:noFill/>
        <a:ln>
          <a:noFill/>
        </a:ln>
        <a:effectLst/>
      </c:spPr>
    </c:plotArea>
    <c:legend>
      <c:legendPos val="b"/>
      <c:layout>
        <c:manualLayout>
          <c:xMode val="edge"/>
          <c:yMode val="edge"/>
          <c:x val="0"/>
          <c:y val="3.0413358823974165E-2"/>
          <c:w val="1"/>
          <c:h val="0.16171717714811426"/>
        </c:manualLayout>
      </c:layout>
      <c:overlay val="1"/>
      <c:spPr>
        <a:noFill/>
        <a:ln>
          <a:noFill/>
        </a:ln>
        <a:effectLst/>
      </c:spPr>
      <c:txPr>
        <a:bodyPr rot="0" spcFirstLastPara="1" vertOverflow="ellipsis" vert="horz" wrap="square" anchor="ctr" anchorCtr="1"/>
        <a:lstStyle/>
        <a:p>
          <a:pPr>
            <a:defRPr sz="7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800"/>
      </a:pPr>
      <a:endParaRPr lang="ko-KR"/>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b="1">
                <a:solidFill>
                  <a:srgbClr val="00338D"/>
                </a:solidFill>
              </a:rPr>
              <a:t>[</a:t>
            </a:r>
            <a:r>
              <a:rPr lang="ko-KR" b="1">
                <a:solidFill>
                  <a:srgbClr val="00338D"/>
                </a:solidFill>
              </a:rPr>
              <a:t>오토핸즈</a:t>
            </a:r>
            <a:r>
              <a:rPr lang="en-US" b="1">
                <a:solidFill>
                  <a:srgbClr val="00338D"/>
                </a:solidFill>
              </a:rPr>
              <a:t>] </a:t>
            </a:r>
            <a:r>
              <a:rPr lang="ko-KR" b="1">
                <a:solidFill>
                  <a:srgbClr val="00338D"/>
                </a:solidFill>
              </a:rPr>
              <a:t>경매장 </a:t>
            </a:r>
            <a:r>
              <a:rPr lang="en-US" altLang="ko-KR" b="1">
                <a:solidFill>
                  <a:srgbClr val="00338D"/>
                </a:solidFill>
              </a:rPr>
              <a:t>B</a:t>
            </a:r>
            <a:r>
              <a:rPr lang="en-US" b="1">
                <a:solidFill>
                  <a:srgbClr val="00338D"/>
                </a:solidFill>
              </a:rPr>
              <a:t>2B</a:t>
            </a:r>
            <a:endParaRPr lang="ko-KR" b="1">
              <a:solidFill>
                <a:srgbClr val="00338D"/>
              </a:solidFill>
            </a:endParaRPr>
          </a:p>
        </c:rich>
      </c:tx>
      <c:layout>
        <c:manualLayout>
          <c:xMode val="edge"/>
          <c:yMode val="edge"/>
          <c:x val="3.0914887450488025E-3"/>
          <c:y val="0"/>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3909867724867725"/>
          <c:y val="0.14673827535719508"/>
          <c:w val="0.82256269841269847"/>
          <c:h val="0.64465500743641913"/>
        </c:manualLayout>
      </c:layout>
      <c:lineChart>
        <c:grouping val="standard"/>
        <c:varyColors val="0"/>
        <c:ser>
          <c:idx val="0"/>
          <c:order val="0"/>
          <c:tx>
            <c:strRef>
              <c:f>브랜드별!$D$8</c:f>
              <c:strCache>
                <c:ptCount val="1"/>
                <c:pt idx="0">
                  <c:v>그랜저</c:v>
                </c:pt>
              </c:strCache>
            </c:strRef>
          </c:tx>
          <c:spPr>
            <a:ln w="12700" cap="rnd">
              <a:solidFill>
                <a:schemeClr val="tx1">
                  <a:lumMod val="65000"/>
                  <a:lumOff val="35000"/>
                  <a:alpha val="70000"/>
                </a:schemeClr>
              </a:solidFill>
              <a:prstDash val="sysDot"/>
              <a:round/>
            </a:ln>
            <a:effectLst/>
          </c:spPr>
          <c:marker>
            <c:symbol val="x"/>
            <c:size val="4"/>
            <c:spPr>
              <a:noFill/>
              <a:ln w="9525">
                <a:solidFill>
                  <a:schemeClr val="tx1">
                    <a:lumMod val="65000"/>
                    <a:lumOff val="35000"/>
                  </a:schemeClr>
                </a:solidFill>
              </a:ln>
              <a:effectLst/>
            </c:spPr>
          </c:marker>
          <c:dLbls>
            <c:dLbl>
              <c:idx val="0"/>
              <c:layout>
                <c:manualLayout>
                  <c:x val="-0.11764311633836209"/>
                  <c:y val="5.8768979603924304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65000"/>
                          <a:lumOff val="35000"/>
                        </a:schemeClr>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C6-4E24-A20D-D8941C9D6179}"/>
                </c:ext>
              </c:extLst>
            </c:dLbl>
            <c:dLbl>
              <c:idx val="1"/>
              <c:delete val="1"/>
              <c:extLst>
                <c:ext xmlns:c15="http://schemas.microsoft.com/office/drawing/2012/chart" uri="{CE6537A1-D6FC-4f65-9D91-7224C49458BB}"/>
                <c:ext xmlns:c16="http://schemas.microsoft.com/office/drawing/2014/chart" uri="{C3380CC4-5D6E-409C-BE32-E72D297353CC}">
                  <c16:uniqueId val="{00000001-D9C6-4E24-A20D-D8941C9D6179}"/>
                </c:ext>
              </c:extLst>
            </c:dLbl>
            <c:dLbl>
              <c:idx val="2"/>
              <c:layout>
                <c:manualLayout>
                  <c:x val="-1.0380274971031949E-2"/>
                  <c:y val="-2.3179145016997266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65000"/>
                          <a:lumOff val="35000"/>
                        </a:schemeClr>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9C6-4E24-A20D-D8941C9D617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브랜드별!$T$7:$V$7</c:f>
              <c:strCache>
                <c:ptCount val="3"/>
                <c:pt idx="0">
                  <c:v>과거3년</c:v>
                </c:pt>
                <c:pt idx="1">
                  <c:v>과거2년</c:v>
                </c:pt>
                <c:pt idx="2">
                  <c:v>과거1년</c:v>
                </c:pt>
              </c:strCache>
            </c:strRef>
          </c:cat>
          <c:val>
            <c:numRef>
              <c:f>브랜드별!$T$8:$V$8</c:f>
              <c:numCache>
                <c:formatCode>0.0%</c:formatCode>
                <c:ptCount val="3"/>
                <c:pt idx="0">
                  <c:v>0.23891586608994053</c:v>
                </c:pt>
                <c:pt idx="1">
                  <c:v>0.26171709325121967</c:v>
                </c:pt>
                <c:pt idx="2">
                  <c:v>0.22100199540720997</c:v>
                </c:pt>
              </c:numCache>
            </c:numRef>
          </c:val>
          <c:smooth val="0"/>
          <c:extLst>
            <c:ext xmlns:c16="http://schemas.microsoft.com/office/drawing/2014/chart" uri="{C3380CC4-5D6E-409C-BE32-E72D297353CC}">
              <c16:uniqueId val="{00000003-D9C6-4E24-A20D-D8941C9D6179}"/>
            </c:ext>
          </c:extLst>
        </c:ser>
        <c:ser>
          <c:idx val="1"/>
          <c:order val="1"/>
          <c:tx>
            <c:strRef>
              <c:f>브랜드별!$D$9</c:f>
              <c:strCache>
                <c:ptCount val="1"/>
                <c:pt idx="0">
                  <c:v>아반떼</c:v>
                </c:pt>
              </c:strCache>
            </c:strRef>
          </c:tx>
          <c:spPr>
            <a:ln w="12700" cap="rnd">
              <a:solidFill>
                <a:schemeClr val="accent2">
                  <a:alpha val="70000"/>
                </a:schemeClr>
              </a:solidFill>
              <a:prstDash val="sysDot"/>
              <a:round/>
            </a:ln>
            <a:effectLst/>
          </c:spPr>
          <c:marker>
            <c:symbol val="x"/>
            <c:size val="4"/>
            <c:spPr>
              <a:noFill/>
              <a:ln w="9525">
                <a:solidFill>
                  <a:schemeClr val="accent2"/>
                </a:solidFill>
              </a:ln>
              <a:effectLst/>
            </c:spPr>
          </c:marker>
          <c:dLbls>
            <c:dLbl>
              <c:idx val="0"/>
              <c:layout>
                <c:manualLayout>
                  <c:x val="-0.11537689252710109"/>
                  <c:y val="-1.2326677784955511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6D2077"/>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9C6-4E24-A20D-D8941C9D6179}"/>
                </c:ext>
              </c:extLst>
            </c:dLbl>
            <c:dLbl>
              <c:idx val="1"/>
              <c:delete val="1"/>
              <c:extLst>
                <c:ext xmlns:c15="http://schemas.microsoft.com/office/drawing/2012/chart" uri="{CE6537A1-D6FC-4f65-9D91-7224C49458BB}"/>
                <c:ext xmlns:c16="http://schemas.microsoft.com/office/drawing/2014/chart" uri="{C3380CC4-5D6E-409C-BE32-E72D297353CC}">
                  <c16:uniqueId val="{00000005-D9C6-4E24-A20D-D8941C9D6179}"/>
                </c:ext>
              </c:extLst>
            </c:dLbl>
            <c:dLbl>
              <c:idx val="2"/>
              <c:layout>
                <c:manualLayout>
                  <c:x val="-8.1140511597709575E-3"/>
                  <c:y val="5.3040160962218334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6D2077"/>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9C6-4E24-A20D-D8941C9D617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브랜드별!$T$7:$V$7</c:f>
              <c:strCache>
                <c:ptCount val="3"/>
                <c:pt idx="0">
                  <c:v>과거3년</c:v>
                </c:pt>
                <c:pt idx="1">
                  <c:v>과거2년</c:v>
                </c:pt>
                <c:pt idx="2">
                  <c:v>과거1년</c:v>
                </c:pt>
              </c:strCache>
            </c:strRef>
          </c:cat>
          <c:val>
            <c:numRef>
              <c:f>브랜드별!$T$9:$V$9</c:f>
              <c:numCache>
                <c:formatCode>0.0%</c:formatCode>
                <c:ptCount val="3"/>
                <c:pt idx="0">
                  <c:v>0.37108076620462205</c:v>
                </c:pt>
                <c:pt idx="1">
                  <c:v>0.37590962854461007</c:v>
                </c:pt>
                <c:pt idx="2">
                  <c:v>0.21995911230082316</c:v>
                </c:pt>
              </c:numCache>
            </c:numRef>
          </c:val>
          <c:smooth val="0"/>
          <c:extLst>
            <c:ext xmlns:c16="http://schemas.microsoft.com/office/drawing/2014/chart" uri="{C3380CC4-5D6E-409C-BE32-E72D297353CC}">
              <c16:uniqueId val="{00000007-D9C6-4E24-A20D-D8941C9D6179}"/>
            </c:ext>
          </c:extLst>
        </c:ser>
        <c:ser>
          <c:idx val="2"/>
          <c:order val="2"/>
          <c:tx>
            <c:strRef>
              <c:f>브랜드별!$D$10</c:f>
              <c:strCache>
                <c:ptCount val="1"/>
                <c:pt idx="0">
                  <c:v>쏘나타</c:v>
                </c:pt>
              </c:strCache>
            </c:strRef>
          </c:tx>
          <c:spPr>
            <a:ln w="12700" cap="rnd">
              <a:solidFill>
                <a:srgbClr val="C6007E">
                  <a:alpha val="70000"/>
                </a:srgbClr>
              </a:solidFill>
              <a:prstDash val="sysDot"/>
              <a:round/>
            </a:ln>
            <a:effectLst/>
          </c:spPr>
          <c:marker>
            <c:symbol val="x"/>
            <c:size val="4"/>
            <c:spPr>
              <a:noFill/>
              <a:ln w="9525">
                <a:solidFill>
                  <a:srgbClr val="C6007E"/>
                </a:solidFill>
              </a:ln>
              <a:effectLst/>
            </c:spPr>
          </c:marker>
          <c:dLbls>
            <c:dLbl>
              <c:idx val="0"/>
              <c:layout>
                <c:manualLayout>
                  <c:x val="-0.11883698418411175"/>
                  <c:y val="5.3040160962219409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C6007E"/>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9C6-4E24-A20D-D8941C9D6179}"/>
                </c:ext>
              </c:extLst>
            </c:dLbl>
            <c:dLbl>
              <c:idx val="1"/>
              <c:delete val="1"/>
              <c:extLst>
                <c:ext xmlns:c15="http://schemas.microsoft.com/office/drawing/2012/chart" uri="{CE6537A1-D6FC-4f65-9D91-7224C49458BB}"/>
                <c:ext xmlns:c16="http://schemas.microsoft.com/office/drawing/2014/chart" uri="{C3380CC4-5D6E-409C-BE32-E72D297353CC}">
                  <c16:uniqueId val="{00000009-D9C6-4E24-A20D-D8941C9D6179}"/>
                </c:ext>
              </c:extLst>
            </c:dLbl>
            <c:dLbl>
              <c:idx val="2"/>
              <c:layout>
                <c:manualLayout>
                  <c:x val="-1.1574142816781608E-2"/>
                  <c:y val="-2.8972292937558517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C6007E"/>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9C6-4E24-A20D-D8941C9D617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브랜드별!$T$7:$V$7</c:f>
              <c:strCache>
                <c:ptCount val="3"/>
                <c:pt idx="0">
                  <c:v>과거3년</c:v>
                </c:pt>
                <c:pt idx="1">
                  <c:v>과거2년</c:v>
                </c:pt>
                <c:pt idx="2">
                  <c:v>과거1년</c:v>
                </c:pt>
              </c:strCache>
            </c:strRef>
          </c:cat>
          <c:val>
            <c:numRef>
              <c:f>브랜드별!$T$10:$V$10</c:f>
              <c:numCache>
                <c:formatCode>0.0%</c:formatCode>
                <c:ptCount val="3"/>
                <c:pt idx="0">
                  <c:v>0.28790858553600435</c:v>
                </c:pt>
                <c:pt idx="1">
                  <c:v>0.33043690930046221</c:v>
                </c:pt>
                <c:pt idx="2">
                  <c:v>0.27249957918179279</c:v>
                </c:pt>
              </c:numCache>
            </c:numRef>
          </c:val>
          <c:smooth val="0"/>
          <c:extLst>
            <c:ext xmlns:c16="http://schemas.microsoft.com/office/drawing/2014/chart" uri="{C3380CC4-5D6E-409C-BE32-E72D297353CC}">
              <c16:uniqueId val="{0000000B-D9C6-4E24-A20D-D8941C9D6179}"/>
            </c:ext>
          </c:extLst>
        </c:ser>
        <c:ser>
          <c:idx val="3"/>
          <c:order val="3"/>
          <c:tx>
            <c:strRef>
              <c:f>브랜드별!$D$11</c:f>
              <c:strCache>
                <c:ptCount val="1"/>
                <c:pt idx="0">
                  <c:v>팰리세이드</c:v>
                </c:pt>
              </c:strCache>
            </c:strRef>
          </c:tx>
          <c:spPr>
            <a:ln w="12700" cap="rnd">
              <a:solidFill>
                <a:srgbClr val="9D9375">
                  <a:alpha val="70000"/>
                </a:srgbClr>
              </a:solidFill>
              <a:prstDash val="sysDot"/>
              <a:round/>
            </a:ln>
            <a:effectLst/>
          </c:spPr>
          <c:marker>
            <c:symbol val="x"/>
            <c:size val="4"/>
            <c:spPr>
              <a:noFill/>
              <a:ln w="9525">
                <a:solidFill>
                  <a:srgbClr val="9D9375"/>
                </a:solidFill>
              </a:ln>
              <a:effectLst/>
            </c:spPr>
          </c:marker>
          <c:dLbls>
            <c:dLbl>
              <c:idx val="0"/>
              <c:layout>
                <c:manualLayout>
                  <c:x val="-0.10380274971031953"/>
                  <c:y val="-1.0774188463041698E-16"/>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9D9375"/>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9C6-4E24-A20D-D8941C9D6179}"/>
                </c:ext>
              </c:extLst>
            </c:dLbl>
            <c:dLbl>
              <c:idx val="2"/>
              <c:layout>
                <c:manualLayout>
                  <c:x val="-1.1574142816781608E-2"/>
                  <c:y val="1.7057812017006908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9D9375"/>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9C6-4E24-A20D-D8941C9D617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브랜드별!$T$7:$V$7</c:f>
              <c:strCache>
                <c:ptCount val="3"/>
                <c:pt idx="0">
                  <c:v>과거3년</c:v>
                </c:pt>
                <c:pt idx="1">
                  <c:v>과거2년</c:v>
                </c:pt>
                <c:pt idx="2">
                  <c:v>과거1년</c:v>
                </c:pt>
              </c:strCache>
            </c:strRef>
          </c:cat>
          <c:val>
            <c:numRef>
              <c:f>브랜드별!$T$11:$V$11</c:f>
              <c:numCache>
                <c:formatCode>0.0%</c:formatCode>
                <c:ptCount val="3"/>
                <c:pt idx="0">
                  <c:v>8.3361885436608191E-2</c:v>
                </c:pt>
                <c:pt idx="1">
                  <c:v>0.11807108104295143</c:v>
                </c:pt>
                <c:pt idx="2">
                  <c:v>0.14553411544649147</c:v>
                </c:pt>
              </c:numCache>
            </c:numRef>
          </c:val>
          <c:smooth val="0"/>
          <c:extLst>
            <c:ext xmlns:c16="http://schemas.microsoft.com/office/drawing/2014/chart" uri="{C3380CC4-5D6E-409C-BE32-E72D297353CC}">
              <c16:uniqueId val="{0000000E-D9C6-4E24-A20D-D8941C9D6179}"/>
            </c:ext>
          </c:extLst>
        </c:ser>
        <c:ser>
          <c:idx val="4"/>
          <c:order val="4"/>
          <c:tx>
            <c:strRef>
              <c:f>브랜드별!$D$12</c:f>
              <c:strCache>
                <c:ptCount val="1"/>
                <c:pt idx="0">
                  <c:v>1시리즈</c:v>
                </c:pt>
              </c:strCache>
            </c:strRef>
          </c:tx>
          <c:spPr>
            <a:ln w="12700" cap="rnd">
              <a:solidFill>
                <a:schemeClr val="accent5">
                  <a:alpha val="70000"/>
                </a:schemeClr>
              </a:solidFill>
              <a:prstDash val="sysDot"/>
              <a:round/>
            </a:ln>
            <a:effectLst/>
          </c:spPr>
          <c:marker>
            <c:symbol val="x"/>
            <c:size val="4"/>
            <c:spPr>
              <a:noFill/>
              <a:ln w="9525">
                <a:solidFill>
                  <a:schemeClr val="accent5"/>
                </a:solidFill>
              </a:ln>
              <a:effectLst/>
            </c:spPr>
          </c:marker>
          <c:dLbls>
            <c:dLbl>
              <c:idx val="0"/>
              <c:layout>
                <c:manualLayout>
                  <c:x val="-0.11883698418411175"/>
                  <c:y val="-2.4080473705740481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EAAA00"/>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9C6-4E24-A20D-D8941C9D6179}"/>
                </c:ext>
              </c:extLst>
            </c:dLbl>
            <c:dLbl>
              <c:idx val="1"/>
              <c:delete val="1"/>
              <c:extLst>
                <c:ext xmlns:c15="http://schemas.microsoft.com/office/drawing/2012/chart" uri="{CE6537A1-D6FC-4f65-9D91-7224C49458BB}"/>
                <c:ext xmlns:c16="http://schemas.microsoft.com/office/drawing/2014/chart" uri="{C3380CC4-5D6E-409C-BE32-E72D297353CC}">
                  <c16:uniqueId val="{00000010-D9C6-4E24-A20D-D8941C9D6179}"/>
                </c:ext>
              </c:extLst>
            </c:dLbl>
            <c:dLbl>
              <c:idx val="2"/>
              <c:layout>
                <c:manualLayout>
                  <c:x val="-4.6539595027604358E-3"/>
                  <c:y val="-1.8203575745347995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EAAA00"/>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9C6-4E24-A20D-D8941C9D617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브랜드별!$T$7:$V$7</c:f>
              <c:strCache>
                <c:ptCount val="3"/>
                <c:pt idx="0">
                  <c:v>과거3년</c:v>
                </c:pt>
                <c:pt idx="1">
                  <c:v>과거2년</c:v>
                </c:pt>
                <c:pt idx="2">
                  <c:v>과거1년</c:v>
                </c:pt>
              </c:strCache>
            </c:strRef>
          </c:cat>
          <c:val>
            <c:numRef>
              <c:f>브랜드별!$T$12:$V$12</c:f>
              <c:numCache>
                <c:formatCode>0.0%</c:formatCode>
                <c:ptCount val="3"/>
                <c:pt idx="0">
                  <c:v>0.29468296901913343</c:v>
                </c:pt>
                <c:pt idx="1">
                  <c:v>0.34048540584581688</c:v>
                </c:pt>
                <c:pt idx="2">
                  <c:v>0.60070686070686075</c:v>
                </c:pt>
              </c:numCache>
            </c:numRef>
          </c:val>
          <c:smooth val="0"/>
          <c:extLst>
            <c:ext xmlns:c16="http://schemas.microsoft.com/office/drawing/2014/chart" uri="{C3380CC4-5D6E-409C-BE32-E72D297353CC}">
              <c16:uniqueId val="{00000012-D9C6-4E24-A20D-D8941C9D6179}"/>
            </c:ext>
          </c:extLst>
        </c:ser>
        <c:ser>
          <c:idx val="5"/>
          <c:order val="5"/>
          <c:tx>
            <c:strRef>
              <c:f>브랜드별!$D$13</c:f>
              <c:strCache>
                <c:ptCount val="1"/>
                <c:pt idx="0">
                  <c:v>벨로스터</c:v>
                </c:pt>
              </c:strCache>
            </c:strRef>
          </c:tx>
          <c:spPr>
            <a:ln w="12700" cap="rnd">
              <a:solidFill>
                <a:schemeClr val="accent6">
                  <a:alpha val="70000"/>
                </a:schemeClr>
              </a:solidFill>
              <a:prstDash val="sysDot"/>
              <a:round/>
            </a:ln>
            <a:effectLst/>
          </c:spPr>
          <c:marker>
            <c:symbol val="x"/>
            <c:size val="4"/>
            <c:spPr>
              <a:noFill/>
              <a:ln w="9525">
                <a:solidFill>
                  <a:schemeClr val="accent6"/>
                </a:solidFill>
              </a:ln>
              <a:effectLst/>
            </c:spPr>
          </c:marker>
          <c:dLbls>
            <c:dLbl>
              <c:idx val="0"/>
              <c:layout>
                <c:manualLayout>
                  <c:x val="-0.11764311633836209"/>
                  <c:y val="2.9384489801962312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43B02A"/>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9C6-4E24-A20D-D8941C9D6179}"/>
                </c:ext>
              </c:extLst>
            </c:dLbl>
            <c:dLbl>
              <c:idx val="2"/>
              <c:layout>
                <c:manualLayout>
                  <c:x val="-1.0380274971031949E-2"/>
                  <c:y val="6.533674747510934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43B02A"/>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D9C6-4E24-A20D-D8941C9D617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브랜드별!$T$7:$V$7</c:f>
              <c:strCache>
                <c:ptCount val="3"/>
                <c:pt idx="0">
                  <c:v>과거3년</c:v>
                </c:pt>
                <c:pt idx="1">
                  <c:v>과거2년</c:v>
                </c:pt>
                <c:pt idx="2">
                  <c:v>과거1년</c:v>
                </c:pt>
              </c:strCache>
            </c:strRef>
          </c:cat>
          <c:val>
            <c:numRef>
              <c:f>브랜드별!$T$13:$V$13</c:f>
              <c:numCache>
                <c:formatCode>0.0%</c:formatCode>
                <c:ptCount val="3"/>
                <c:pt idx="0">
                  <c:v>0.22630817961809563</c:v>
                </c:pt>
                <c:pt idx="1">
                  <c:v>0.24753836246536723</c:v>
                </c:pt>
                <c:pt idx="2">
                  <c:v>0.18956986944251605</c:v>
                </c:pt>
              </c:numCache>
            </c:numRef>
          </c:val>
          <c:smooth val="0"/>
          <c:extLst>
            <c:ext xmlns:c16="http://schemas.microsoft.com/office/drawing/2014/chart" uri="{C3380CC4-5D6E-409C-BE32-E72D297353CC}">
              <c16:uniqueId val="{00000015-D9C6-4E24-A20D-D8941C9D6179}"/>
            </c:ext>
          </c:extLst>
        </c:ser>
        <c:ser>
          <c:idx val="6"/>
          <c:order val="6"/>
          <c:tx>
            <c:strRef>
              <c:f>브랜드별!$D$14</c:f>
              <c:strCache>
                <c:ptCount val="1"/>
                <c:pt idx="0">
                  <c:v>평균</c:v>
                </c:pt>
              </c:strCache>
            </c:strRef>
          </c:tx>
          <c:spPr>
            <a:ln w="25400" cap="rnd">
              <a:solidFill>
                <a:srgbClr val="005EB8"/>
              </a:solidFill>
              <a:round/>
            </a:ln>
            <a:effectLst/>
          </c:spPr>
          <c:marker>
            <c:symbol val="none"/>
          </c:marker>
          <c:dLbls>
            <c:dLbl>
              <c:idx val="0"/>
              <c:layout>
                <c:manualLayout>
                  <c:x val="-6.0670838434116522E-3"/>
                  <c:y val="6.525215075199190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D9C6-4E24-A20D-D8941C9D6179}"/>
                </c:ext>
              </c:extLst>
            </c:dLbl>
            <c:dLbl>
              <c:idx val="2"/>
              <c:layout>
                <c:manualLayout>
                  <c:x val="-0.1277350036974205"/>
                  <c:y val="-6.525215075199310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9C6-4E24-A20D-D8941C9D6179}"/>
                </c:ext>
              </c:extLst>
            </c:dLbl>
            <c:spPr>
              <a:solidFill>
                <a:schemeClr val="bg1"/>
              </a:solidFill>
              <a:ln w="12700">
                <a:solidFill>
                  <a:srgbClr val="005EB8"/>
                </a:solid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브랜드별!$T$7:$V$7</c:f>
              <c:strCache>
                <c:ptCount val="3"/>
                <c:pt idx="0">
                  <c:v>과거3년</c:v>
                </c:pt>
                <c:pt idx="1">
                  <c:v>과거2년</c:v>
                </c:pt>
                <c:pt idx="2">
                  <c:v>과거1년</c:v>
                </c:pt>
              </c:strCache>
            </c:strRef>
          </c:cat>
          <c:val>
            <c:numRef>
              <c:f>브랜드별!$T$14:$V$14</c:f>
              <c:numCache>
                <c:formatCode>0.0%</c:formatCode>
                <c:ptCount val="3"/>
                <c:pt idx="0">
                  <c:v>0.29853982712430133</c:v>
                </c:pt>
                <c:pt idx="1">
                  <c:v>0.31351650051798974</c:v>
                </c:pt>
                <c:pt idx="2">
                  <c:v>0.22652172701246404</c:v>
                </c:pt>
              </c:numCache>
            </c:numRef>
          </c:val>
          <c:smooth val="0"/>
          <c:extLst>
            <c:ext xmlns:c16="http://schemas.microsoft.com/office/drawing/2014/chart" uri="{C3380CC4-5D6E-409C-BE32-E72D297353CC}">
              <c16:uniqueId val="{00000018-D9C6-4E24-A20D-D8941C9D6179}"/>
            </c:ext>
          </c:extLst>
        </c:ser>
        <c:dLbls>
          <c:showLegendKey val="0"/>
          <c:showVal val="0"/>
          <c:showCatName val="0"/>
          <c:showSerName val="0"/>
          <c:showPercent val="0"/>
          <c:showBubbleSize val="0"/>
        </c:dLbls>
        <c:marker val="1"/>
        <c:smooth val="0"/>
        <c:axId val="1054333247"/>
        <c:axId val="1054327839"/>
      </c:lineChart>
      <c:catAx>
        <c:axId val="105433324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54327839"/>
        <c:crosses val="autoZero"/>
        <c:auto val="1"/>
        <c:lblAlgn val="ctr"/>
        <c:lblOffset val="100"/>
        <c:noMultiLvlLbl val="0"/>
      </c:catAx>
      <c:valAx>
        <c:axId val="1054327839"/>
        <c:scaling>
          <c:orientation val="minMax"/>
          <c:max val="0.65000000000000013"/>
          <c:min val="0"/>
        </c:scaling>
        <c:delete val="0"/>
        <c:axPos val="l"/>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54333247"/>
        <c:crosses val="autoZero"/>
        <c:crossBetween val="between"/>
        <c:majorUnit val="0.1"/>
      </c:valAx>
      <c:spPr>
        <a:noFill/>
        <a:ln>
          <a:noFill/>
        </a:ln>
        <a:effectLst/>
      </c:spPr>
    </c:plotArea>
    <c:legend>
      <c:legendPos val="b"/>
      <c:layout>
        <c:manualLayout>
          <c:xMode val="edge"/>
          <c:yMode val="edge"/>
          <c:x val="2.023581478211094E-2"/>
          <c:y val="0.89863957139443162"/>
          <c:w val="0.94359287744219111"/>
          <c:h val="0.10136042860556832"/>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r>
              <a:rPr lang="en-US" altLang="ko-KR" b="1">
                <a:solidFill>
                  <a:srgbClr val="00338D"/>
                </a:solidFill>
              </a:rPr>
              <a:t>[</a:t>
            </a:r>
            <a:r>
              <a:rPr lang="ko-KR" altLang="en-US" b="1">
                <a:solidFill>
                  <a:srgbClr val="00338D"/>
                </a:solidFill>
              </a:rPr>
              <a:t>미스터픽</a:t>
            </a:r>
            <a:r>
              <a:rPr lang="en-US" altLang="ko-KR" b="1">
                <a:solidFill>
                  <a:srgbClr val="00338D"/>
                </a:solidFill>
              </a:rPr>
              <a:t>]</a:t>
            </a:r>
            <a:r>
              <a:rPr lang="ko-KR" altLang="en-US" b="1" baseline="0">
                <a:solidFill>
                  <a:srgbClr val="00338D"/>
                </a:solidFill>
              </a:rPr>
              <a:t> 온라인 </a:t>
            </a:r>
            <a:r>
              <a:rPr lang="en-US" altLang="ko-KR" b="1" baseline="0">
                <a:solidFill>
                  <a:srgbClr val="00338D"/>
                </a:solidFill>
              </a:rPr>
              <a:t>C2B</a:t>
            </a:r>
            <a:endParaRPr lang="ko-KR" altLang="en-US" b="1">
              <a:solidFill>
                <a:srgbClr val="00338D"/>
              </a:solidFill>
            </a:endParaRPr>
          </a:p>
        </c:rich>
      </c:tx>
      <c:layout>
        <c:manualLayout>
          <c:xMode val="edge"/>
          <c:yMode val="edge"/>
          <c:x val="0"/>
          <c:y val="0"/>
        </c:manualLayout>
      </c:layout>
      <c:overlay val="0"/>
      <c:spPr>
        <a:noFill/>
        <a:ln>
          <a:noFill/>
        </a:ln>
        <a:effectLst/>
      </c:spPr>
      <c:txPr>
        <a:bodyPr rot="0" spcFirstLastPara="1" vertOverflow="ellipsis" vert="horz" wrap="square" anchor="ctr" anchorCtr="1"/>
        <a:lstStyle/>
        <a:p>
          <a:pPr>
            <a:defRPr sz="960" b="1" i="0" u="none" strike="noStrike" kern="1200" spc="0" baseline="0">
              <a:solidFill>
                <a:srgbClr val="00338D"/>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3909841269841269"/>
          <c:y val="0.17103392705682782"/>
          <c:w val="0.78896481481481484"/>
          <c:h val="0.5464277120831037"/>
        </c:manualLayout>
      </c:layout>
      <c:lineChart>
        <c:grouping val="standard"/>
        <c:varyColors val="0"/>
        <c:ser>
          <c:idx val="0"/>
          <c:order val="0"/>
          <c:tx>
            <c:strRef>
              <c:f>브랜드별!$D$8</c:f>
              <c:strCache>
                <c:ptCount val="1"/>
                <c:pt idx="0">
                  <c:v>그랜저</c:v>
                </c:pt>
              </c:strCache>
            </c:strRef>
          </c:tx>
          <c:spPr>
            <a:ln w="12700" cap="rnd">
              <a:solidFill>
                <a:schemeClr val="tx1">
                  <a:lumMod val="65000"/>
                  <a:lumOff val="35000"/>
                </a:schemeClr>
              </a:solidFill>
              <a:prstDash val="sysDot"/>
              <a:round/>
            </a:ln>
            <a:effectLst/>
          </c:spPr>
          <c:marker>
            <c:symbol val="x"/>
            <c:size val="4"/>
            <c:spPr>
              <a:noFill/>
              <a:ln w="9525">
                <a:solidFill>
                  <a:schemeClr val="tx1">
                    <a:lumMod val="65000"/>
                    <a:lumOff val="35000"/>
                  </a:schemeClr>
                </a:solidFill>
              </a:ln>
              <a:effectLst/>
            </c:spPr>
          </c:marker>
          <c:dLbls>
            <c:dLbl>
              <c:idx val="0"/>
              <c:layout>
                <c:manualLayout>
                  <c:x val="-0.11626375661375661"/>
                  <c:y val="1.668363019508008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C73-42D3-8755-C69BB1476818}"/>
                </c:ext>
              </c:extLst>
            </c:dLbl>
            <c:dLbl>
              <c:idx val="2"/>
              <c:layout>
                <c:manualLayout>
                  <c:x val="-3.9296174730641077E-3"/>
                  <c:y val="3.917186132983377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C73-42D3-8755-C69BB147681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65000"/>
                        <a:lumOff val="35000"/>
                      </a:schemeClr>
                    </a:solidFill>
                    <a:latin typeface="Arial" panose="020B0604020202020204" pitchFamily="34" charset="0"/>
                    <a:ea typeface="+mj-ea"/>
                    <a:cs typeface="Arial" panose="020B0604020202020204" pitchFamily="34" charset="0"/>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브랜드별!$E$7:$G$7</c:f>
              <c:strCache>
                <c:ptCount val="3"/>
                <c:pt idx="0">
                  <c:v>과거3년</c:v>
                </c:pt>
                <c:pt idx="1">
                  <c:v>과거2년</c:v>
                </c:pt>
                <c:pt idx="2">
                  <c:v>과거1년</c:v>
                </c:pt>
              </c:strCache>
            </c:strRef>
          </c:cat>
          <c:val>
            <c:numRef>
              <c:f>브랜드별!$E$8:$G$8</c:f>
              <c:numCache>
                <c:formatCode>0.0%</c:formatCode>
                <c:ptCount val="3"/>
                <c:pt idx="0">
                  <c:v>0.18441111767195867</c:v>
                </c:pt>
                <c:pt idx="1">
                  <c:v>0.13651748521451876</c:v>
                </c:pt>
                <c:pt idx="2">
                  <c:v>0.17535063368197637</c:v>
                </c:pt>
              </c:numCache>
            </c:numRef>
          </c:val>
          <c:smooth val="0"/>
          <c:extLst>
            <c:ext xmlns:c16="http://schemas.microsoft.com/office/drawing/2014/chart" uri="{C3380CC4-5D6E-409C-BE32-E72D297353CC}">
              <c16:uniqueId val="{00000000-7C73-42D3-8755-C69BB1476818}"/>
            </c:ext>
          </c:extLst>
        </c:ser>
        <c:ser>
          <c:idx val="1"/>
          <c:order val="1"/>
          <c:tx>
            <c:strRef>
              <c:f>브랜드별!$D$9</c:f>
              <c:strCache>
                <c:ptCount val="1"/>
                <c:pt idx="0">
                  <c:v>아반떼</c:v>
                </c:pt>
              </c:strCache>
            </c:strRef>
          </c:tx>
          <c:spPr>
            <a:ln w="12700" cap="rnd">
              <a:solidFill>
                <a:schemeClr val="accent2"/>
              </a:solidFill>
              <a:prstDash val="sysDot"/>
              <a:round/>
            </a:ln>
            <a:effectLst/>
          </c:spPr>
          <c:marker>
            <c:symbol val="x"/>
            <c:size val="4"/>
            <c:spPr>
              <a:noFill/>
              <a:ln w="9525">
                <a:solidFill>
                  <a:schemeClr val="accent2"/>
                </a:solidFill>
              </a:ln>
              <a:effectLst/>
            </c:spPr>
          </c:marker>
          <c:dLbls>
            <c:dLbl>
              <c:idx val="0"/>
              <c:layout>
                <c:manualLayout>
                  <c:x val="-0.11538730158730159"/>
                  <c:y val="-1.658100084817642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6D2077"/>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C73-42D3-8755-C69BB1476818}"/>
                </c:ext>
              </c:extLst>
            </c:dLbl>
            <c:dLbl>
              <c:idx val="1"/>
              <c:delete val="1"/>
              <c:extLst>
                <c:ext xmlns:c15="http://schemas.microsoft.com/office/drawing/2012/chart" uri="{CE6537A1-D6FC-4f65-9D91-7224C49458BB}"/>
                <c:ext xmlns:c16="http://schemas.microsoft.com/office/drawing/2014/chart" uri="{C3380CC4-5D6E-409C-BE32-E72D297353CC}">
                  <c16:uniqueId val="{0000000C-7C73-42D3-8755-C69BB1476818}"/>
                </c:ext>
              </c:extLst>
            </c:dLbl>
            <c:dLbl>
              <c:idx val="2"/>
              <c:layout>
                <c:manualLayout>
                  <c:x val="1.4753968253968255E-3"/>
                  <c:y val="9.3032230703986429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6D2077"/>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7C73-42D3-8755-C69BB147681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브랜드별!$E$7:$G$7</c:f>
              <c:strCache>
                <c:ptCount val="3"/>
                <c:pt idx="0">
                  <c:v>과거3년</c:v>
                </c:pt>
                <c:pt idx="1">
                  <c:v>과거2년</c:v>
                </c:pt>
                <c:pt idx="2">
                  <c:v>과거1년</c:v>
                </c:pt>
              </c:strCache>
            </c:strRef>
          </c:cat>
          <c:val>
            <c:numRef>
              <c:f>브랜드별!$E$9:$G$9</c:f>
              <c:numCache>
                <c:formatCode>0.0%</c:formatCode>
                <c:ptCount val="3"/>
                <c:pt idx="0">
                  <c:v>0.3277675415548178</c:v>
                </c:pt>
                <c:pt idx="1">
                  <c:v>0.2713696887895809</c:v>
                </c:pt>
                <c:pt idx="2">
                  <c:v>0.21487291284695165</c:v>
                </c:pt>
              </c:numCache>
            </c:numRef>
          </c:val>
          <c:smooth val="0"/>
          <c:extLst>
            <c:ext xmlns:c16="http://schemas.microsoft.com/office/drawing/2014/chart" uri="{C3380CC4-5D6E-409C-BE32-E72D297353CC}">
              <c16:uniqueId val="{00000001-7C73-42D3-8755-C69BB1476818}"/>
            </c:ext>
          </c:extLst>
        </c:ser>
        <c:ser>
          <c:idx val="2"/>
          <c:order val="2"/>
          <c:tx>
            <c:strRef>
              <c:f>브랜드별!$D$10</c:f>
              <c:strCache>
                <c:ptCount val="1"/>
                <c:pt idx="0">
                  <c:v>쏘나타</c:v>
                </c:pt>
              </c:strCache>
            </c:strRef>
          </c:tx>
          <c:spPr>
            <a:ln w="12700" cap="rnd">
              <a:solidFill>
                <a:srgbClr val="C6007E"/>
              </a:solidFill>
              <a:prstDash val="sysDot"/>
              <a:round/>
            </a:ln>
            <a:effectLst/>
          </c:spPr>
          <c:marker>
            <c:symbol val="x"/>
            <c:size val="4"/>
            <c:spPr>
              <a:noFill/>
              <a:ln w="9525">
                <a:solidFill>
                  <a:srgbClr val="C6007E"/>
                </a:solidFill>
              </a:ln>
              <a:effectLst/>
            </c:spPr>
          </c:marker>
          <c:dLbls>
            <c:dLbl>
              <c:idx val="0"/>
              <c:layout>
                <c:manualLayout>
                  <c:x val="-0.11787058073314215"/>
                  <c:y val="-4.763369422572178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7C73-42D3-8755-C69BB1476818}"/>
                </c:ext>
              </c:extLst>
            </c:dLbl>
            <c:dLbl>
              <c:idx val="1"/>
              <c:delete val="1"/>
              <c:extLst>
                <c:ext xmlns:c15="http://schemas.microsoft.com/office/drawing/2012/chart" uri="{CE6537A1-D6FC-4f65-9D91-7224C49458BB}"/>
                <c:ext xmlns:c16="http://schemas.microsoft.com/office/drawing/2014/chart" uri="{C3380CC4-5D6E-409C-BE32-E72D297353CC}">
                  <c16:uniqueId val="{0000000F-7C73-42D3-8755-C69BB1476818}"/>
                </c:ext>
              </c:extLst>
            </c:dLbl>
            <c:dLbl>
              <c:idx val="2"/>
              <c:layout>
                <c:manualLayout>
                  <c:x val="-1.008054312549287E-3"/>
                  <c:y val="-4.2309164479440071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C73-42D3-8755-C69BB147681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C6007E"/>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브랜드별!$E$7:$G$7</c:f>
              <c:strCache>
                <c:ptCount val="3"/>
                <c:pt idx="0">
                  <c:v>과거3년</c:v>
                </c:pt>
                <c:pt idx="1">
                  <c:v>과거2년</c:v>
                </c:pt>
                <c:pt idx="2">
                  <c:v>과거1년</c:v>
                </c:pt>
              </c:strCache>
            </c:strRef>
          </c:cat>
          <c:val>
            <c:numRef>
              <c:f>브랜드별!$E$10:$G$10</c:f>
              <c:numCache>
                <c:formatCode>0.0%</c:formatCode>
                <c:ptCount val="3"/>
                <c:pt idx="0">
                  <c:v>0.2497711062905679</c:v>
                </c:pt>
                <c:pt idx="1">
                  <c:v>0.23663333401058342</c:v>
                </c:pt>
                <c:pt idx="2">
                  <c:v>0.25040265156516289</c:v>
                </c:pt>
              </c:numCache>
            </c:numRef>
          </c:val>
          <c:smooth val="0"/>
          <c:extLst>
            <c:ext xmlns:c16="http://schemas.microsoft.com/office/drawing/2014/chart" uri="{C3380CC4-5D6E-409C-BE32-E72D297353CC}">
              <c16:uniqueId val="{00000002-7C73-42D3-8755-C69BB1476818}"/>
            </c:ext>
          </c:extLst>
        </c:ser>
        <c:ser>
          <c:idx val="3"/>
          <c:order val="3"/>
          <c:tx>
            <c:strRef>
              <c:f>브랜드별!$D$11</c:f>
              <c:strCache>
                <c:ptCount val="1"/>
                <c:pt idx="0">
                  <c:v>팰리세이드</c:v>
                </c:pt>
              </c:strCache>
            </c:strRef>
          </c:tx>
          <c:spPr>
            <a:ln w="12700" cap="rnd">
              <a:solidFill>
                <a:srgbClr val="9D9375"/>
              </a:solidFill>
              <a:prstDash val="sysDot"/>
              <a:round/>
            </a:ln>
            <a:effectLst/>
          </c:spPr>
          <c:marker>
            <c:symbol val="x"/>
            <c:size val="4"/>
            <c:spPr>
              <a:noFill/>
              <a:ln w="9525">
                <a:solidFill>
                  <a:srgbClr val="9D9375"/>
                </a:solidFill>
              </a:ln>
              <a:effectLst/>
            </c:spPr>
          </c:marker>
          <c:dLbls>
            <c:dLbl>
              <c:idx val="0"/>
              <c:layout>
                <c:manualLayout>
                  <c:x val="-0.10727989417989418"/>
                  <c:y val="-4.763358778625954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7C73-42D3-8755-C69BB1476818}"/>
                </c:ext>
              </c:extLst>
            </c:dLbl>
            <c:dLbl>
              <c:idx val="1"/>
              <c:delete val="1"/>
              <c:extLst>
                <c:ext xmlns:c15="http://schemas.microsoft.com/office/drawing/2012/chart" uri="{CE6537A1-D6FC-4f65-9D91-7224C49458BB}"/>
                <c:ext xmlns:c16="http://schemas.microsoft.com/office/drawing/2014/chart" uri="{C3380CC4-5D6E-409C-BE32-E72D297353CC}">
                  <c16:uniqueId val="{00000014-7C73-42D3-8755-C69BB1476818}"/>
                </c:ext>
              </c:extLst>
            </c:dLbl>
            <c:dLbl>
              <c:idx val="2"/>
              <c:layout>
                <c:manualLayout>
                  <c:x val="6.3690476190476188E-3"/>
                  <c:y val="-9.103477523324850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C73-42D3-8755-C69BB147681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9D9375"/>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브랜드별!$E$7:$G$7</c:f>
              <c:strCache>
                <c:ptCount val="3"/>
                <c:pt idx="0">
                  <c:v>과거3년</c:v>
                </c:pt>
                <c:pt idx="1">
                  <c:v>과거2년</c:v>
                </c:pt>
                <c:pt idx="2">
                  <c:v>과거1년</c:v>
                </c:pt>
              </c:strCache>
            </c:strRef>
          </c:cat>
          <c:val>
            <c:numRef>
              <c:f>브랜드별!$E$11:$G$11</c:f>
              <c:numCache>
                <c:formatCode>0.0%</c:formatCode>
                <c:ptCount val="3"/>
                <c:pt idx="0">
                  <c:v>8.5748756644439941E-2</c:v>
                </c:pt>
                <c:pt idx="1">
                  <c:v>7.0280605831081783E-2</c:v>
                </c:pt>
                <c:pt idx="2">
                  <c:v>8.0809764513350896E-2</c:v>
                </c:pt>
              </c:numCache>
            </c:numRef>
          </c:val>
          <c:smooth val="0"/>
          <c:extLst>
            <c:ext xmlns:c16="http://schemas.microsoft.com/office/drawing/2014/chart" uri="{C3380CC4-5D6E-409C-BE32-E72D297353CC}">
              <c16:uniqueId val="{00000003-7C73-42D3-8755-C69BB1476818}"/>
            </c:ext>
          </c:extLst>
        </c:ser>
        <c:ser>
          <c:idx val="4"/>
          <c:order val="4"/>
          <c:tx>
            <c:strRef>
              <c:f>브랜드별!$D$12</c:f>
              <c:strCache>
                <c:ptCount val="1"/>
                <c:pt idx="0">
                  <c:v>1시리즈</c:v>
                </c:pt>
              </c:strCache>
            </c:strRef>
          </c:tx>
          <c:spPr>
            <a:ln w="12700" cap="rnd">
              <a:solidFill>
                <a:schemeClr val="accent5"/>
              </a:solidFill>
              <a:prstDash val="sysDot"/>
              <a:round/>
            </a:ln>
            <a:effectLst/>
          </c:spPr>
          <c:marker>
            <c:symbol val="x"/>
            <c:size val="4"/>
            <c:spPr>
              <a:noFill/>
              <a:ln w="9525">
                <a:solidFill>
                  <a:schemeClr val="accent5"/>
                </a:solidFill>
              </a:ln>
              <a:effectLst/>
            </c:spPr>
          </c:marker>
          <c:dLbls>
            <c:dLbl>
              <c:idx val="0"/>
              <c:layout>
                <c:manualLayout>
                  <c:x val="-0.11918518518518521"/>
                  <c:y val="-7.012298558100084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7C73-42D3-8755-C69BB1476818}"/>
                </c:ext>
              </c:extLst>
            </c:dLbl>
            <c:dLbl>
              <c:idx val="1"/>
              <c:delete val="1"/>
              <c:extLst>
                <c:ext xmlns:c15="http://schemas.microsoft.com/office/drawing/2012/chart" uri="{CE6537A1-D6FC-4f65-9D91-7224C49458BB}"/>
                <c:ext xmlns:c16="http://schemas.microsoft.com/office/drawing/2014/chart" uri="{C3380CC4-5D6E-409C-BE32-E72D297353CC}">
                  <c16:uniqueId val="{00000015-7C73-42D3-8755-C69BB1476818}"/>
                </c:ext>
              </c:extLst>
            </c:dLbl>
            <c:dLbl>
              <c:idx val="2"/>
              <c:layout>
                <c:manualLayout>
                  <c:x val="-3.9296174730641077E-3"/>
                  <c:y val="-1.77842027559055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C73-42D3-8755-C69BB147681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EAAA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브랜드별!$E$7:$G$7</c:f>
              <c:strCache>
                <c:ptCount val="3"/>
                <c:pt idx="0">
                  <c:v>과거3년</c:v>
                </c:pt>
                <c:pt idx="1">
                  <c:v>과거2년</c:v>
                </c:pt>
                <c:pt idx="2">
                  <c:v>과거1년</c:v>
                </c:pt>
              </c:strCache>
            </c:strRef>
          </c:cat>
          <c:val>
            <c:numRef>
              <c:f>브랜드별!$E$12:$G$12</c:f>
              <c:numCache>
                <c:formatCode>0.0%</c:formatCode>
                <c:ptCount val="3"/>
                <c:pt idx="0">
                  <c:v>0.27680176108625587</c:v>
                </c:pt>
                <c:pt idx="1">
                  <c:v>0.3336394492801224</c:v>
                </c:pt>
                <c:pt idx="2">
                  <c:v>0.27173477985061079</c:v>
                </c:pt>
              </c:numCache>
            </c:numRef>
          </c:val>
          <c:smooth val="0"/>
          <c:extLst>
            <c:ext xmlns:c16="http://schemas.microsoft.com/office/drawing/2014/chart" uri="{C3380CC4-5D6E-409C-BE32-E72D297353CC}">
              <c16:uniqueId val="{00000004-7C73-42D3-8755-C69BB1476818}"/>
            </c:ext>
          </c:extLst>
        </c:ser>
        <c:ser>
          <c:idx val="5"/>
          <c:order val="5"/>
          <c:tx>
            <c:strRef>
              <c:f>브랜드별!$D$13</c:f>
              <c:strCache>
                <c:ptCount val="1"/>
                <c:pt idx="0">
                  <c:v>벨로스터</c:v>
                </c:pt>
              </c:strCache>
            </c:strRef>
          </c:tx>
          <c:spPr>
            <a:ln w="12700" cap="rnd">
              <a:solidFill>
                <a:schemeClr val="accent6"/>
              </a:solidFill>
              <a:prstDash val="sysDot"/>
              <a:round/>
            </a:ln>
            <a:effectLst/>
          </c:spPr>
          <c:marker>
            <c:symbol val="x"/>
            <c:size val="5"/>
            <c:spPr>
              <a:noFill/>
              <a:ln w="9525">
                <a:solidFill>
                  <a:schemeClr val="accent6"/>
                </a:solidFill>
              </a:ln>
              <a:effectLst/>
            </c:spPr>
          </c:marker>
          <c:dLbls>
            <c:dLbl>
              <c:idx val="0"/>
              <c:layout>
                <c:manualLayout>
                  <c:x val="-0.11392645502645503"/>
                  <c:y val="-1.12739609838845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C73-42D3-8755-C69BB1476818}"/>
                </c:ext>
              </c:extLst>
            </c:dLbl>
            <c:dLbl>
              <c:idx val="1"/>
              <c:delete val="1"/>
              <c:extLst>
                <c:ext xmlns:c15="http://schemas.microsoft.com/office/drawing/2012/chart" uri="{CE6537A1-D6FC-4f65-9D91-7224C49458BB}"/>
                <c:ext xmlns:c16="http://schemas.microsoft.com/office/drawing/2014/chart" uri="{C3380CC4-5D6E-409C-BE32-E72D297353CC}">
                  <c16:uniqueId val="{00000018-7C73-42D3-8755-C69BB1476818}"/>
                </c:ext>
              </c:extLst>
            </c:dLbl>
            <c:dLbl>
              <c:idx val="2"/>
              <c:layout>
                <c:manualLayout>
                  <c:x val="-8.3119622138363384E-3"/>
                  <c:y val="1.91081583552055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7C73-42D3-8755-C69BB147681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43B02A"/>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브랜드별!$E$7:$G$7</c:f>
              <c:strCache>
                <c:ptCount val="3"/>
                <c:pt idx="0">
                  <c:v>과거3년</c:v>
                </c:pt>
                <c:pt idx="1">
                  <c:v>과거2년</c:v>
                </c:pt>
                <c:pt idx="2">
                  <c:v>과거1년</c:v>
                </c:pt>
              </c:strCache>
            </c:strRef>
          </c:cat>
          <c:val>
            <c:numRef>
              <c:f>브랜드별!$E$13:$G$13</c:f>
              <c:numCache>
                <c:formatCode>0.0%</c:formatCode>
                <c:ptCount val="3"/>
                <c:pt idx="0">
                  <c:v>0.20654597644251557</c:v>
                </c:pt>
                <c:pt idx="1">
                  <c:v>0.14767086949096564</c:v>
                </c:pt>
                <c:pt idx="2">
                  <c:v>0.15471309428272709</c:v>
                </c:pt>
              </c:numCache>
            </c:numRef>
          </c:val>
          <c:smooth val="0"/>
          <c:extLst>
            <c:ext xmlns:c16="http://schemas.microsoft.com/office/drawing/2014/chart" uri="{C3380CC4-5D6E-409C-BE32-E72D297353CC}">
              <c16:uniqueId val="{00000005-7C73-42D3-8755-C69BB1476818}"/>
            </c:ext>
          </c:extLst>
        </c:ser>
        <c:ser>
          <c:idx val="6"/>
          <c:order val="6"/>
          <c:tx>
            <c:strRef>
              <c:f>브랜드별!$D$14</c:f>
              <c:strCache>
                <c:ptCount val="1"/>
                <c:pt idx="0">
                  <c:v>평균</c:v>
                </c:pt>
              </c:strCache>
            </c:strRef>
          </c:tx>
          <c:spPr>
            <a:ln w="25400" cap="rnd">
              <a:solidFill>
                <a:srgbClr val="00A3A1"/>
              </a:solidFill>
              <a:prstDash val="solid"/>
              <a:round/>
            </a:ln>
            <a:effectLst/>
          </c:spPr>
          <c:marker>
            <c:symbol val="none"/>
          </c:marker>
          <c:dLbls>
            <c:dLbl>
              <c:idx val="0"/>
              <c:layout>
                <c:manualLayout>
                  <c:x val="-5.3903990533215717E-3"/>
                  <c:y val="8.68055555555551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C73-42D3-8755-C69BB1476818}"/>
                </c:ext>
              </c:extLst>
            </c:dLbl>
            <c:dLbl>
              <c:idx val="2"/>
              <c:layout>
                <c:manualLayout>
                  <c:x val="-9.8880420189795898E-2"/>
                  <c:y val="8.680555555555555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C73-42D3-8755-C69BB1476818}"/>
                </c:ext>
              </c:extLst>
            </c:dLbl>
            <c:spPr>
              <a:solidFill>
                <a:schemeClr val="bg1"/>
              </a:solidFill>
              <a:ln w="12700">
                <a:solidFill>
                  <a:srgbClr val="00A3A1"/>
                </a:solid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브랜드별!$E$7:$G$7</c:f>
              <c:strCache>
                <c:ptCount val="3"/>
                <c:pt idx="0">
                  <c:v>과거3년</c:v>
                </c:pt>
                <c:pt idx="1">
                  <c:v>과거2년</c:v>
                </c:pt>
                <c:pt idx="2">
                  <c:v>과거1년</c:v>
                </c:pt>
              </c:strCache>
            </c:strRef>
          </c:cat>
          <c:val>
            <c:numRef>
              <c:f>브랜드별!$E$14:$G$14</c:f>
              <c:numCache>
                <c:formatCode>0.0%</c:formatCode>
                <c:ptCount val="3"/>
                <c:pt idx="0">
                  <c:v>0.26076539720343034</c:v>
                </c:pt>
                <c:pt idx="1">
                  <c:v>0.21476534475149062</c:v>
                </c:pt>
                <c:pt idx="2">
                  <c:v>0.20598240411645677</c:v>
                </c:pt>
              </c:numCache>
            </c:numRef>
          </c:val>
          <c:smooth val="0"/>
          <c:extLst>
            <c:ext xmlns:c16="http://schemas.microsoft.com/office/drawing/2014/chart" uri="{C3380CC4-5D6E-409C-BE32-E72D297353CC}">
              <c16:uniqueId val="{00000006-7C73-42D3-8755-C69BB1476818}"/>
            </c:ext>
          </c:extLst>
        </c:ser>
        <c:dLbls>
          <c:showLegendKey val="0"/>
          <c:showVal val="0"/>
          <c:showCatName val="0"/>
          <c:showSerName val="0"/>
          <c:showPercent val="0"/>
          <c:showBubbleSize val="0"/>
        </c:dLbls>
        <c:marker val="1"/>
        <c:smooth val="0"/>
        <c:axId val="1054333247"/>
        <c:axId val="1054327839"/>
      </c:lineChart>
      <c:catAx>
        <c:axId val="1054333247"/>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54327839"/>
        <c:crosses val="autoZero"/>
        <c:auto val="1"/>
        <c:lblAlgn val="ctr"/>
        <c:lblOffset val="100"/>
        <c:noMultiLvlLbl val="0"/>
      </c:catAx>
      <c:valAx>
        <c:axId val="1054327839"/>
        <c:scaling>
          <c:orientation val="minMax"/>
          <c:max val="0.4"/>
        </c:scaling>
        <c:delete val="0"/>
        <c:axPos val="l"/>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54333247"/>
        <c:crosses val="autoZero"/>
        <c:crossBetween val="between"/>
        <c:majorUnit val="0.1"/>
      </c:valAx>
      <c:spPr>
        <a:noFill/>
        <a:ln>
          <a:noFill/>
        </a:ln>
        <a:effectLst/>
      </c:spPr>
    </c:plotArea>
    <c:legend>
      <c:legendPos val="b"/>
      <c:layout>
        <c:manualLayout>
          <c:xMode val="edge"/>
          <c:yMode val="edge"/>
          <c:x val="0.11707063492063492"/>
          <c:y val="0.82263316369804906"/>
          <c:w val="0.80862830687830689"/>
          <c:h val="0.14099618320610688"/>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28153078711619"/>
          <c:y val="8.0927147507478869E-2"/>
          <c:w val="0.76808150775926909"/>
          <c:h val="0.66831178019027926"/>
        </c:manualLayout>
      </c:layout>
      <c:lineChart>
        <c:grouping val="standard"/>
        <c:varyColors val="0"/>
        <c:ser>
          <c:idx val="0"/>
          <c:order val="0"/>
          <c:tx>
            <c:strRef>
              <c:f>낙찰유찰!$D$7</c:f>
              <c:strCache>
                <c:ptCount val="1"/>
                <c:pt idx="0">
                  <c:v>낙찰 전체물량</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낙찰유찰!$E$6:$G$6</c:f>
              <c:strCache>
                <c:ptCount val="3"/>
                <c:pt idx="0">
                  <c:v>과거3년</c:v>
                </c:pt>
                <c:pt idx="1">
                  <c:v>과거2년</c:v>
                </c:pt>
                <c:pt idx="2">
                  <c:v>과거1년</c:v>
                </c:pt>
              </c:strCache>
            </c:strRef>
          </c:cat>
          <c:val>
            <c:numRef>
              <c:f>낙찰유찰!$E$7:$G$7</c:f>
              <c:numCache>
                <c:formatCode>0.0%</c:formatCode>
                <c:ptCount val="3"/>
                <c:pt idx="0">
                  <c:v>0.25642340464540492</c:v>
                </c:pt>
                <c:pt idx="1">
                  <c:v>0.26099043525893684</c:v>
                </c:pt>
                <c:pt idx="2">
                  <c:v>0.20306926956099136</c:v>
                </c:pt>
              </c:numCache>
            </c:numRef>
          </c:val>
          <c:smooth val="0"/>
          <c:extLst>
            <c:ext xmlns:c16="http://schemas.microsoft.com/office/drawing/2014/chart" uri="{C3380CC4-5D6E-409C-BE32-E72D297353CC}">
              <c16:uniqueId val="{00000000-F823-4432-9976-CC596C3ED682}"/>
            </c:ext>
          </c:extLst>
        </c:ser>
        <c:ser>
          <c:idx val="1"/>
          <c:order val="1"/>
          <c:tx>
            <c:strRef>
              <c:f>낙찰유찰!$D$8</c:f>
              <c:strCache>
                <c:ptCount val="1"/>
                <c:pt idx="0">
                  <c:v>최초 출품 시 낙찰물량</c:v>
                </c:pt>
              </c:strCache>
            </c:strRef>
          </c:tx>
          <c:spPr>
            <a:ln w="19050" cap="rnd">
              <a:solidFill>
                <a:srgbClr val="00A3A1">
                  <a:alpha val="50000"/>
                </a:srgbClr>
              </a:solidFill>
              <a:prstDash val="sysDot"/>
              <a:round/>
            </a:ln>
            <a:effectLst/>
          </c:spPr>
          <c:marker>
            <c:symbol val="none"/>
          </c:marker>
          <c:dLbls>
            <c:delete val="1"/>
          </c:dLbls>
          <c:cat>
            <c:strRef>
              <c:f>낙찰유찰!$E$6:$G$6</c:f>
              <c:strCache>
                <c:ptCount val="3"/>
                <c:pt idx="0">
                  <c:v>과거3년</c:v>
                </c:pt>
                <c:pt idx="1">
                  <c:v>과거2년</c:v>
                </c:pt>
                <c:pt idx="2">
                  <c:v>과거1년</c:v>
                </c:pt>
              </c:strCache>
            </c:strRef>
          </c:cat>
          <c:val>
            <c:numRef>
              <c:f>낙찰유찰!$E$8:$G$8</c:f>
              <c:numCache>
                <c:formatCode>0.0%</c:formatCode>
                <c:ptCount val="3"/>
                <c:pt idx="0">
                  <c:v>0.25506803205357814</c:v>
                </c:pt>
                <c:pt idx="1">
                  <c:v>0.25851206476826893</c:v>
                </c:pt>
                <c:pt idx="2">
                  <c:v>0.20130980241179075</c:v>
                </c:pt>
              </c:numCache>
            </c:numRef>
          </c:val>
          <c:smooth val="0"/>
          <c:extLst>
            <c:ext xmlns:c16="http://schemas.microsoft.com/office/drawing/2014/chart" uri="{C3380CC4-5D6E-409C-BE32-E72D297353CC}">
              <c16:uniqueId val="{00000001-F823-4432-9976-CC596C3ED682}"/>
            </c:ext>
          </c:extLst>
        </c:ser>
        <c:ser>
          <c:idx val="2"/>
          <c:order val="2"/>
          <c:tx>
            <c:strRef>
              <c:f>낙찰유찰!$D$9</c:f>
              <c:strCache>
                <c:ptCount val="1"/>
                <c:pt idx="0">
                  <c:v>유찰 후 낙찰물량</c:v>
                </c:pt>
              </c:strCache>
            </c:strRef>
          </c:tx>
          <c:spPr>
            <a:ln w="19050" cap="rnd">
              <a:solidFill>
                <a:schemeClr val="accent3">
                  <a:alpha val="50000"/>
                </a:schemeClr>
              </a:solidFill>
              <a:prstDash val="sysDot"/>
              <a:round/>
            </a:ln>
            <a:effectLst/>
          </c:spPr>
          <c:marker>
            <c:symbol val="none"/>
          </c:marker>
          <c:dLbls>
            <c:delete val="1"/>
          </c:dLbls>
          <c:cat>
            <c:strRef>
              <c:f>낙찰유찰!$E$6:$G$6</c:f>
              <c:strCache>
                <c:ptCount val="3"/>
                <c:pt idx="0">
                  <c:v>과거3년</c:v>
                </c:pt>
                <c:pt idx="1">
                  <c:v>과거2년</c:v>
                </c:pt>
                <c:pt idx="2">
                  <c:v>과거1년</c:v>
                </c:pt>
              </c:strCache>
            </c:strRef>
          </c:cat>
          <c:val>
            <c:numRef>
              <c:f>낙찰유찰!$E$9:$G$9</c:f>
              <c:numCache>
                <c:formatCode>0.0%</c:formatCode>
                <c:ptCount val="3"/>
                <c:pt idx="0">
                  <c:v>0.27054551261830945</c:v>
                </c:pt>
                <c:pt idx="1">
                  <c:v>0.28194393122549283</c:v>
                </c:pt>
                <c:pt idx="2">
                  <c:v>0.2093530808081365</c:v>
                </c:pt>
              </c:numCache>
            </c:numRef>
          </c:val>
          <c:smooth val="0"/>
          <c:extLst>
            <c:ext xmlns:c16="http://schemas.microsoft.com/office/drawing/2014/chart" uri="{C3380CC4-5D6E-409C-BE32-E72D297353CC}">
              <c16:uniqueId val="{00000002-F823-4432-9976-CC596C3ED682}"/>
            </c:ext>
          </c:extLst>
        </c:ser>
        <c:ser>
          <c:idx val="3"/>
          <c:order val="3"/>
          <c:tx>
            <c:strRef>
              <c:f>낙찰유찰!$D$10</c:f>
              <c:strCache>
                <c:ptCount val="1"/>
                <c:pt idx="0">
                  <c:v>유찰 전체물량</c:v>
                </c:pt>
              </c:strCache>
            </c:strRef>
          </c:tx>
          <c:spPr>
            <a:ln w="22225" cap="rnd">
              <a:solidFill>
                <a:srgbClr val="6D2077"/>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낙찰유찰!$E$6:$G$6</c:f>
              <c:strCache>
                <c:ptCount val="3"/>
                <c:pt idx="0">
                  <c:v>과거3년</c:v>
                </c:pt>
                <c:pt idx="1">
                  <c:v>과거2년</c:v>
                </c:pt>
                <c:pt idx="2">
                  <c:v>과거1년</c:v>
                </c:pt>
              </c:strCache>
            </c:strRef>
          </c:cat>
          <c:val>
            <c:numRef>
              <c:f>낙찰유찰!$E$10:$G$10</c:f>
              <c:numCache>
                <c:formatCode>0.0%</c:formatCode>
                <c:ptCount val="3"/>
                <c:pt idx="0">
                  <c:v>0.30920452649205959</c:v>
                </c:pt>
                <c:pt idx="1">
                  <c:v>0.32035380934426666</c:v>
                </c:pt>
                <c:pt idx="2">
                  <c:v>0.25563808567277979</c:v>
                </c:pt>
              </c:numCache>
            </c:numRef>
          </c:val>
          <c:smooth val="0"/>
          <c:extLst>
            <c:ext xmlns:c16="http://schemas.microsoft.com/office/drawing/2014/chart" uri="{C3380CC4-5D6E-409C-BE32-E72D297353CC}">
              <c16:uniqueId val="{00000003-F823-4432-9976-CC596C3ED682}"/>
            </c:ext>
          </c:extLst>
        </c:ser>
        <c:dLbls>
          <c:dLblPos val="t"/>
          <c:showLegendKey val="0"/>
          <c:showVal val="1"/>
          <c:showCatName val="0"/>
          <c:showSerName val="0"/>
          <c:showPercent val="0"/>
          <c:showBubbleSize val="0"/>
        </c:dLbls>
        <c:smooth val="0"/>
        <c:axId val="1758056751"/>
        <c:axId val="1758057167"/>
      </c:lineChart>
      <c:catAx>
        <c:axId val="1758056751"/>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758057167"/>
        <c:crosses val="autoZero"/>
        <c:auto val="1"/>
        <c:lblAlgn val="ctr"/>
        <c:lblOffset val="100"/>
        <c:noMultiLvlLbl val="0"/>
      </c:catAx>
      <c:valAx>
        <c:axId val="1758057167"/>
        <c:scaling>
          <c:orientation val="minMax"/>
          <c:max val="0.4"/>
          <c:min val="0.15000000000000002"/>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r>
                  <a:rPr lang="ko-KR" altLang="en-US">
                    <a:latin typeface="+mj-ea"/>
                    <a:ea typeface="+mj-ea"/>
                  </a:rPr>
                  <a:t>마진율</a:t>
                </a:r>
                <a:endParaRPr lang="en-US" altLang="ko-KR">
                  <a:latin typeface="+mj-ea"/>
                  <a:ea typeface="+mj-ea"/>
                </a:endParaRPr>
              </a:p>
              <a:p>
                <a:pPr>
                  <a:defRPr/>
                </a:pPr>
                <a:endParaRPr lang="ko-KR" altLang="en-US"/>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title>
        <c:numFmt formatCode="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758056751"/>
        <c:crosses val="autoZero"/>
        <c:crossBetween val="between"/>
        <c:majorUnit val="5.000000000000001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141942243797943"/>
          <c:y val="0.1315761804173774"/>
          <c:w val="0.47425406869500392"/>
          <c:h val="0.63505615245202607"/>
        </c:manualLayout>
      </c:layout>
      <c:lineChart>
        <c:grouping val="standard"/>
        <c:varyColors val="0"/>
        <c:ser>
          <c:idx val="0"/>
          <c:order val="0"/>
          <c:tx>
            <c:strRef>
              <c:f>낙찰유찰!$D$7</c:f>
              <c:strCache>
                <c:ptCount val="1"/>
                <c:pt idx="0">
                  <c:v>낙찰 전체물량</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낙찰유찰!$P$6:$R$6</c:f>
              <c:strCache>
                <c:ptCount val="3"/>
                <c:pt idx="0">
                  <c:v>과거3년</c:v>
                </c:pt>
                <c:pt idx="1">
                  <c:v>과거2년</c:v>
                </c:pt>
                <c:pt idx="2">
                  <c:v>과거1년</c:v>
                </c:pt>
              </c:strCache>
            </c:strRef>
          </c:cat>
          <c:val>
            <c:numRef>
              <c:f>낙찰유찰!$P$7:$R$7</c:f>
              <c:numCache>
                <c:formatCode>0.0%</c:formatCode>
                <c:ptCount val="3"/>
                <c:pt idx="0">
                  <c:v>0.28583468610945861</c:v>
                </c:pt>
                <c:pt idx="1">
                  <c:v>0.29757555239305639</c:v>
                </c:pt>
                <c:pt idx="2">
                  <c:v>0.21117835412435432</c:v>
                </c:pt>
              </c:numCache>
            </c:numRef>
          </c:val>
          <c:smooth val="0"/>
          <c:extLst>
            <c:ext xmlns:c16="http://schemas.microsoft.com/office/drawing/2014/chart" uri="{C3380CC4-5D6E-409C-BE32-E72D297353CC}">
              <c16:uniqueId val="{00000000-F6BE-4180-9A6D-17A1E7FCBA70}"/>
            </c:ext>
          </c:extLst>
        </c:ser>
        <c:ser>
          <c:idx val="1"/>
          <c:order val="1"/>
          <c:tx>
            <c:strRef>
              <c:f>낙찰유찰!$D$8</c:f>
              <c:strCache>
                <c:ptCount val="1"/>
                <c:pt idx="0">
                  <c:v>최초 출품 시 낙찰물량</c:v>
                </c:pt>
              </c:strCache>
            </c:strRef>
          </c:tx>
          <c:spPr>
            <a:ln w="19050" cap="rnd">
              <a:solidFill>
                <a:srgbClr val="00A3A1">
                  <a:alpha val="50000"/>
                </a:srgbClr>
              </a:solidFill>
              <a:prstDash val="sysDot"/>
              <a:round/>
            </a:ln>
            <a:effectLst/>
          </c:spPr>
          <c:marker>
            <c:symbol val="none"/>
          </c:marker>
          <c:dLbls>
            <c:delete val="1"/>
          </c:dLbls>
          <c:cat>
            <c:strRef>
              <c:f>낙찰유찰!$P$6:$R$6</c:f>
              <c:strCache>
                <c:ptCount val="3"/>
                <c:pt idx="0">
                  <c:v>과거3년</c:v>
                </c:pt>
                <c:pt idx="1">
                  <c:v>과거2년</c:v>
                </c:pt>
                <c:pt idx="2">
                  <c:v>과거1년</c:v>
                </c:pt>
              </c:strCache>
            </c:strRef>
          </c:cat>
          <c:val>
            <c:numRef>
              <c:f>낙찰유찰!$P$8:$R$8</c:f>
              <c:numCache>
                <c:formatCode>0.0%</c:formatCode>
                <c:ptCount val="3"/>
                <c:pt idx="0">
                  <c:v>0.28808972913398767</c:v>
                </c:pt>
                <c:pt idx="1">
                  <c:v>0.28815481693674938</c:v>
                </c:pt>
                <c:pt idx="2">
                  <c:v>0.20702826216911957</c:v>
                </c:pt>
              </c:numCache>
            </c:numRef>
          </c:val>
          <c:smooth val="0"/>
          <c:extLst>
            <c:ext xmlns:c16="http://schemas.microsoft.com/office/drawing/2014/chart" uri="{C3380CC4-5D6E-409C-BE32-E72D297353CC}">
              <c16:uniqueId val="{00000001-F6BE-4180-9A6D-17A1E7FCBA70}"/>
            </c:ext>
          </c:extLst>
        </c:ser>
        <c:ser>
          <c:idx val="2"/>
          <c:order val="2"/>
          <c:tx>
            <c:strRef>
              <c:f>낙찰유찰!$D$9</c:f>
              <c:strCache>
                <c:ptCount val="1"/>
                <c:pt idx="0">
                  <c:v>유찰 후 낙찰물량</c:v>
                </c:pt>
              </c:strCache>
            </c:strRef>
          </c:tx>
          <c:spPr>
            <a:ln w="19050" cap="rnd">
              <a:solidFill>
                <a:schemeClr val="accent3">
                  <a:alpha val="50000"/>
                </a:schemeClr>
              </a:solidFill>
              <a:prstDash val="sysDot"/>
              <a:round/>
            </a:ln>
            <a:effectLst/>
          </c:spPr>
          <c:marker>
            <c:symbol val="none"/>
          </c:marker>
          <c:dLbls>
            <c:delete val="1"/>
          </c:dLbls>
          <c:cat>
            <c:strRef>
              <c:f>낙찰유찰!$P$6:$R$6</c:f>
              <c:strCache>
                <c:ptCount val="3"/>
                <c:pt idx="0">
                  <c:v>과거3년</c:v>
                </c:pt>
                <c:pt idx="1">
                  <c:v>과거2년</c:v>
                </c:pt>
                <c:pt idx="2">
                  <c:v>과거1년</c:v>
                </c:pt>
              </c:strCache>
            </c:strRef>
          </c:cat>
          <c:val>
            <c:numRef>
              <c:f>낙찰유찰!$P$9:$R$9</c:f>
              <c:numCache>
                <c:formatCode>0.0%</c:formatCode>
                <c:ptCount val="3"/>
                <c:pt idx="0">
                  <c:v>0.28033102471275068</c:v>
                </c:pt>
                <c:pt idx="1">
                  <c:v>0.32993486531776733</c:v>
                </c:pt>
                <c:pt idx="2">
                  <c:v>0.21987801212677133</c:v>
                </c:pt>
              </c:numCache>
            </c:numRef>
          </c:val>
          <c:smooth val="0"/>
          <c:extLst>
            <c:ext xmlns:c16="http://schemas.microsoft.com/office/drawing/2014/chart" uri="{C3380CC4-5D6E-409C-BE32-E72D297353CC}">
              <c16:uniqueId val="{00000002-F6BE-4180-9A6D-17A1E7FCBA70}"/>
            </c:ext>
          </c:extLst>
        </c:ser>
        <c:ser>
          <c:idx val="3"/>
          <c:order val="3"/>
          <c:tx>
            <c:strRef>
              <c:f>낙찰유찰!$D$10</c:f>
              <c:strCache>
                <c:ptCount val="1"/>
                <c:pt idx="0">
                  <c:v>유찰 전체물량</c:v>
                </c:pt>
              </c:strCache>
            </c:strRef>
          </c:tx>
          <c:spPr>
            <a:ln w="22225" cap="rnd">
              <a:solidFill>
                <a:srgbClr val="6D2077"/>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낙찰유찰!$P$6:$R$6</c:f>
              <c:strCache>
                <c:ptCount val="3"/>
                <c:pt idx="0">
                  <c:v>과거3년</c:v>
                </c:pt>
                <c:pt idx="1">
                  <c:v>과거2년</c:v>
                </c:pt>
                <c:pt idx="2">
                  <c:v>과거1년</c:v>
                </c:pt>
              </c:strCache>
            </c:strRef>
          </c:cat>
          <c:val>
            <c:numRef>
              <c:f>낙찰유찰!$P$10:$R$10</c:f>
              <c:numCache>
                <c:formatCode>0.0%</c:formatCode>
                <c:ptCount val="3"/>
                <c:pt idx="0">
                  <c:v>0.32435631259673459</c:v>
                </c:pt>
                <c:pt idx="1">
                  <c:v>0.34640497725512698</c:v>
                </c:pt>
                <c:pt idx="2">
                  <c:v>0.25747577893656026</c:v>
                </c:pt>
              </c:numCache>
            </c:numRef>
          </c:val>
          <c:smooth val="0"/>
          <c:extLst>
            <c:ext xmlns:c16="http://schemas.microsoft.com/office/drawing/2014/chart" uri="{C3380CC4-5D6E-409C-BE32-E72D297353CC}">
              <c16:uniqueId val="{00000003-F6BE-4180-9A6D-17A1E7FCBA70}"/>
            </c:ext>
          </c:extLst>
        </c:ser>
        <c:dLbls>
          <c:dLblPos val="t"/>
          <c:showLegendKey val="0"/>
          <c:showVal val="1"/>
          <c:showCatName val="0"/>
          <c:showSerName val="0"/>
          <c:showPercent val="0"/>
          <c:showBubbleSize val="0"/>
        </c:dLbls>
        <c:smooth val="0"/>
        <c:axId val="1758056751"/>
        <c:axId val="1758057167"/>
      </c:lineChart>
      <c:catAx>
        <c:axId val="1758056751"/>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758057167"/>
        <c:crosses val="autoZero"/>
        <c:auto val="1"/>
        <c:lblAlgn val="ctr"/>
        <c:lblOffset val="100"/>
        <c:noMultiLvlLbl val="0"/>
      </c:catAx>
      <c:valAx>
        <c:axId val="1758057167"/>
        <c:scaling>
          <c:orientation val="minMax"/>
          <c:max val="0.4"/>
          <c:min val="0.15000000000000002"/>
        </c:scaling>
        <c:delete val="0"/>
        <c:axPos val="l"/>
        <c:numFmt formatCode="0.0%" sourceLinked="1"/>
        <c:majorTickMark val="out"/>
        <c:minorTickMark val="none"/>
        <c:tickLblPos val="nextTo"/>
        <c:spPr>
          <a:noFill/>
          <a:ln w="6350">
            <a:noFill/>
          </a:ln>
          <a:effectLst/>
        </c:spPr>
        <c:txPr>
          <a:bodyPr rot="-60000000" spcFirstLastPara="1" vertOverflow="ellipsis" vert="horz" wrap="square" anchor="ctr" anchorCtr="1"/>
          <a:lstStyle/>
          <a:p>
            <a:pPr>
              <a:defRPr sz="800" b="0" i="0" u="none" strike="noStrike" kern="1200" baseline="0">
                <a:solidFill>
                  <a:srgbClr val="000000">
                    <a:alpha val="0"/>
                  </a:srgbClr>
                </a:solidFill>
                <a:latin typeface="Arial" panose="020B0604020202020204" pitchFamily="34" charset="0"/>
                <a:ea typeface="+mj-ea"/>
                <a:cs typeface="Arial" panose="020B0604020202020204" pitchFamily="34" charset="0"/>
              </a:defRPr>
            </a:pPr>
            <a:endParaRPr lang="ko-KR"/>
          </a:p>
        </c:txPr>
        <c:crossAx val="1758056751"/>
        <c:crosses val="autoZero"/>
        <c:crossBetween val="between"/>
        <c:majorUnit val="5.000000000000001E-2"/>
      </c:valAx>
      <c:spPr>
        <a:noFill/>
        <a:ln>
          <a:noFill/>
        </a:ln>
        <a:effectLst/>
      </c:spPr>
    </c:plotArea>
    <c:legend>
      <c:legendPos val="b"/>
      <c:layout>
        <c:manualLayout>
          <c:xMode val="edge"/>
          <c:yMode val="edge"/>
          <c:x val="0.11256963876015716"/>
          <c:y val="0.89791102015229451"/>
          <c:w val="0.74227477441753509"/>
          <c:h val="0.10208897984770546"/>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ysClr val="windowText" lastClr="000000"/>
                </a:solidFill>
                <a:latin typeface="Arial" panose="020B0604020202020204" pitchFamily="34" charset="0"/>
                <a:ea typeface="+mj-ea"/>
                <a:cs typeface="Arial" panose="020B0604020202020204" pitchFamily="34" charset="0"/>
              </a:defRPr>
            </a:pPr>
            <a:r>
              <a:rPr lang="en-US" altLang="ko-KR" b="1">
                <a:solidFill>
                  <a:srgbClr val="00338D"/>
                </a:solidFill>
              </a:rPr>
              <a:t>Target</a:t>
            </a:r>
            <a:r>
              <a:rPr lang="en-US" altLang="ko-KR" b="1" baseline="0">
                <a:solidFill>
                  <a:srgbClr val="00338D"/>
                </a:solidFill>
              </a:rPr>
              <a:t> </a:t>
            </a:r>
            <a:r>
              <a:rPr lang="ko-KR" altLang="en-US" b="1" baseline="0">
                <a:solidFill>
                  <a:srgbClr val="00338D"/>
                </a:solidFill>
              </a:rPr>
              <a:t>마진율</a:t>
            </a:r>
            <a:endParaRPr lang="en-US" altLang="ko-KR" b="1">
              <a:solidFill>
                <a:srgbClr val="00338D"/>
              </a:solidFill>
            </a:endParaRPr>
          </a:p>
        </c:rich>
      </c:tx>
      <c:layout>
        <c:manualLayout>
          <c:xMode val="edge"/>
          <c:yMode val="edge"/>
          <c:x val="2.6361127252215394E-3"/>
          <c:y val="0"/>
        </c:manualLayout>
      </c:layout>
      <c:overlay val="0"/>
      <c:spPr>
        <a:noFill/>
        <a:ln>
          <a:no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8261943790563143"/>
          <c:y val="0.14878828375190351"/>
          <c:w val="0.76165669166769912"/>
          <c:h val="0.77701598430492491"/>
        </c:manualLayout>
      </c:layout>
      <c:lineChart>
        <c:grouping val="standard"/>
        <c:varyColors val="0"/>
        <c:ser>
          <c:idx val="0"/>
          <c:order val="0"/>
          <c:tx>
            <c:strRef>
              <c:f>Target!$E$6</c:f>
              <c:strCache>
                <c:ptCount val="1"/>
                <c:pt idx="0">
                  <c:v>미스터픽 C2B</c:v>
                </c:pt>
              </c:strCache>
            </c:strRef>
          </c:tx>
          <c:spPr>
            <a:ln w="19050" cap="rnd">
              <a:solidFill>
                <a:schemeClr val="accent1"/>
              </a:solidFill>
              <a:round/>
              <a:tailEnd type="arrow"/>
            </a:ln>
            <a:effectLst/>
          </c:spPr>
          <c:marker>
            <c:symbol val="none"/>
          </c:marker>
          <c:dLbls>
            <c:delete val="1"/>
          </c:dLbls>
          <c:cat>
            <c:numRef>
              <c:f>Target!$D$7</c:f>
              <c:numCache>
                <c:formatCode>General</c:formatCode>
                <c:ptCount val="1"/>
              </c:numCache>
            </c:numRef>
          </c:cat>
          <c:val>
            <c:numRef>
              <c:f>Target!$E$7</c:f>
              <c:numCache>
                <c:formatCode>0%</c:formatCode>
                <c:ptCount val="1"/>
                <c:pt idx="0">
                  <c:v>0.12029416383930505</c:v>
                </c:pt>
              </c:numCache>
            </c:numRef>
          </c:val>
          <c:smooth val="0"/>
          <c:extLst>
            <c:ext xmlns:c16="http://schemas.microsoft.com/office/drawing/2014/chart" uri="{C3380CC4-5D6E-409C-BE32-E72D297353CC}">
              <c16:uniqueId val="{00000000-E55F-4842-9147-68BCA8265DBA}"/>
            </c:ext>
          </c:extLst>
        </c:ser>
        <c:dLbls>
          <c:dLblPos val="t"/>
          <c:showLegendKey val="0"/>
          <c:showVal val="1"/>
          <c:showCatName val="0"/>
          <c:showSerName val="0"/>
          <c:showPercent val="0"/>
          <c:showBubbleSize val="0"/>
        </c:dLbls>
        <c:smooth val="0"/>
        <c:axId val="809826463"/>
        <c:axId val="809818143"/>
      </c:lineChart>
      <c:catAx>
        <c:axId val="809826463"/>
        <c:scaling>
          <c:orientation val="minMax"/>
        </c:scaling>
        <c:delete val="1"/>
        <c:axPos val="t"/>
        <c:numFmt formatCode="General" sourceLinked="1"/>
        <c:majorTickMark val="out"/>
        <c:minorTickMark val="none"/>
        <c:tickLblPos val="nextTo"/>
        <c:crossAx val="809818143"/>
        <c:crosses val="autoZero"/>
        <c:auto val="1"/>
        <c:lblAlgn val="ctr"/>
        <c:lblOffset val="100"/>
        <c:noMultiLvlLbl val="0"/>
      </c:catAx>
      <c:valAx>
        <c:axId val="809818143"/>
        <c:scaling>
          <c:orientation val="maxMin"/>
          <c:max val="1"/>
        </c:scaling>
        <c:delete val="0"/>
        <c:axPos val="l"/>
        <c:numFmt formatCode="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809826463"/>
        <c:crosses val="autoZero"/>
        <c:crossBetween val="between"/>
      </c:valAx>
      <c:spPr>
        <a:solidFill>
          <a:schemeClr val="bg1">
            <a:lumMod val="95000"/>
            <a:alpha val="20000"/>
          </a:schemeClr>
        </a:solidFill>
        <a:ln w="6350">
          <a:solidFill>
            <a:schemeClr val="tx1">
              <a:lumMod val="65000"/>
              <a:lumOff val="35000"/>
            </a:schemeClr>
          </a:solidFill>
        </a:ln>
        <a:effectLst/>
      </c:spPr>
    </c:plotArea>
    <c:plotVisOnly val="1"/>
    <c:dispBlanksAs val="gap"/>
    <c:showDLblsOverMax val="0"/>
  </c:chart>
  <c:spPr>
    <a:noFill/>
    <a:ln w="9525" cap="flat" cmpd="sng" algn="ctr">
      <a:noFill/>
      <a:round/>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userShapes r:id="rId4"/>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ko-KR" altLang="en-US" b="1">
                <a:solidFill>
                  <a:srgbClr val="00338D"/>
                </a:solidFill>
              </a:rPr>
              <a:t>내차사기 월거래량 추정치</a:t>
            </a:r>
            <a:r>
              <a:rPr lang="en-US" altLang="ko-KR" b="1">
                <a:solidFill>
                  <a:srgbClr val="00338D"/>
                </a:solidFill>
              </a:rPr>
              <a:t>(</a:t>
            </a:r>
            <a:r>
              <a:rPr lang="ko-KR" altLang="en-US" b="1">
                <a:solidFill>
                  <a:srgbClr val="00338D"/>
                </a:solidFill>
              </a:rPr>
              <a:t>연평균</a:t>
            </a:r>
            <a:r>
              <a:rPr lang="en-US" altLang="ko-KR" b="1">
                <a:solidFill>
                  <a:srgbClr val="00338D"/>
                </a:solidFill>
              </a:rPr>
              <a:t>)</a:t>
            </a:r>
            <a:endParaRPr lang="ko-KR" b="1">
              <a:solidFill>
                <a:srgbClr val="00338D"/>
              </a:solidFill>
            </a:endParaRPr>
          </a:p>
        </c:rich>
      </c:tx>
      <c:layout>
        <c:manualLayout>
          <c:xMode val="edge"/>
          <c:yMode val="edge"/>
          <c:x val="3.0974468403713686E-2"/>
          <c:y val="2.0299000188643654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barChart>
        <c:barDir val="col"/>
        <c:grouping val="clustered"/>
        <c:varyColors val="0"/>
        <c:ser>
          <c:idx val="1"/>
          <c:order val="0"/>
          <c:tx>
            <c:strRef>
              <c:f>연평균!$AB$9</c:f>
              <c:strCache>
                <c:ptCount val="1"/>
                <c:pt idx="0">
                  <c:v>Case 2: 중립적</c:v>
                </c:pt>
              </c:strCache>
            </c:strRef>
          </c:tx>
          <c:spPr>
            <a:solidFill>
              <a:srgbClr val="005EB8">
                <a:alpha val="49804"/>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연평균!$AC$7:$AF$7</c:f>
              <c:strCache>
                <c:ptCount val="4"/>
                <c:pt idx="0">
                  <c:v>FY19</c:v>
                </c:pt>
                <c:pt idx="1">
                  <c:v>FY20</c:v>
                </c:pt>
                <c:pt idx="2">
                  <c:v>FY21</c:v>
                </c:pt>
                <c:pt idx="3">
                  <c:v>FY22.1H</c:v>
                </c:pt>
              </c:strCache>
            </c:strRef>
          </c:cat>
          <c:val>
            <c:numRef>
              <c:f>연평균!$AC$9:$AF$9</c:f>
              <c:numCache>
                <c:formatCode>#,##0;\(#,##0\);\-</c:formatCode>
                <c:ptCount val="4"/>
                <c:pt idx="0">
                  <c:v>6068.9541666666664</c:v>
                </c:pt>
                <c:pt idx="1">
                  <c:v>7222.5083333333341</c:v>
                </c:pt>
                <c:pt idx="2">
                  <c:v>10798.079166666665</c:v>
                </c:pt>
                <c:pt idx="3">
                  <c:v>10064.033333333333</c:v>
                </c:pt>
              </c:numCache>
            </c:numRef>
          </c:val>
          <c:extLst>
            <c:ext xmlns:c16="http://schemas.microsoft.com/office/drawing/2014/chart" uri="{C3380CC4-5D6E-409C-BE32-E72D297353CC}">
              <c16:uniqueId val="{00000000-A083-4358-95DE-B977A897862A}"/>
            </c:ext>
          </c:extLst>
        </c:ser>
        <c:ser>
          <c:idx val="0"/>
          <c:order val="1"/>
          <c:tx>
            <c:strRef>
              <c:f>연평균!$AB$8</c:f>
              <c:strCache>
                <c:ptCount val="1"/>
                <c:pt idx="0">
                  <c:v>Case 1: 보수적</c:v>
                </c:pt>
              </c:strCache>
            </c:strRef>
          </c:tx>
          <c:spPr>
            <a:solidFill>
              <a:srgbClr val="005EB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연평균!$AC$7:$AF$7</c:f>
              <c:strCache>
                <c:ptCount val="4"/>
                <c:pt idx="0">
                  <c:v>FY19</c:v>
                </c:pt>
                <c:pt idx="1">
                  <c:v>FY20</c:v>
                </c:pt>
                <c:pt idx="2">
                  <c:v>FY21</c:v>
                </c:pt>
                <c:pt idx="3">
                  <c:v>FY22.1H</c:v>
                </c:pt>
              </c:strCache>
            </c:strRef>
          </c:cat>
          <c:val>
            <c:numRef>
              <c:f>연평균!$AC$8:$AF$8</c:f>
              <c:numCache>
                <c:formatCode>#,##0;\(#,##0\);\-</c:formatCode>
                <c:ptCount val="4"/>
                <c:pt idx="0">
                  <c:v>4262.729166666667</c:v>
                </c:pt>
                <c:pt idx="1">
                  <c:v>4485.0583333333334</c:v>
                </c:pt>
                <c:pt idx="2">
                  <c:v>5789.3833333333323</c:v>
                </c:pt>
                <c:pt idx="3">
                  <c:v>5349.333333333333</c:v>
                </c:pt>
              </c:numCache>
            </c:numRef>
          </c:val>
          <c:extLst>
            <c:ext xmlns:c16="http://schemas.microsoft.com/office/drawing/2014/chart" uri="{C3380CC4-5D6E-409C-BE32-E72D297353CC}">
              <c16:uniqueId val="{00000001-A083-4358-95DE-B977A897862A}"/>
            </c:ext>
          </c:extLst>
        </c:ser>
        <c:dLbls>
          <c:showLegendKey val="0"/>
          <c:showVal val="0"/>
          <c:showCatName val="0"/>
          <c:showSerName val="0"/>
          <c:showPercent val="0"/>
          <c:showBubbleSize val="0"/>
        </c:dLbls>
        <c:gapWidth val="100"/>
        <c:overlap val="40"/>
        <c:axId val="1073452848"/>
        <c:axId val="1073451184"/>
      </c:barChart>
      <c:catAx>
        <c:axId val="1073452848"/>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073451184"/>
        <c:crosses val="autoZero"/>
        <c:auto val="1"/>
        <c:lblAlgn val="ctr"/>
        <c:lblOffset val="100"/>
        <c:noMultiLvlLbl val="0"/>
      </c:catAx>
      <c:valAx>
        <c:axId val="1073451184"/>
        <c:scaling>
          <c:orientation val="minMax"/>
        </c:scaling>
        <c:delete val="1"/>
        <c:axPos val="l"/>
        <c:numFmt formatCode="#,##0;\(#,##0\);\-" sourceLinked="1"/>
        <c:majorTickMark val="none"/>
        <c:minorTickMark val="none"/>
        <c:tickLblPos val="nextTo"/>
        <c:crossAx val="1073452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a:solidFill>
                  <a:srgbClr val="00338D"/>
                </a:solidFill>
              </a:rPr>
              <a:t>MAU(</a:t>
            </a:r>
            <a:r>
              <a:rPr lang="ko-KR" altLang="en-US" b="1">
                <a:solidFill>
                  <a:srgbClr val="00338D"/>
                </a:solidFill>
              </a:rPr>
              <a:t>연평균</a:t>
            </a:r>
            <a:r>
              <a:rPr lang="en-US" altLang="ko-KR" b="1">
                <a:solidFill>
                  <a:srgbClr val="00338D"/>
                </a:solidFill>
              </a:rPr>
              <a:t>)</a:t>
            </a:r>
            <a:endParaRPr lang="en-US" b="1">
              <a:solidFill>
                <a:srgbClr val="00338D"/>
              </a:solidFill>
            </a:endParaRPr>
          </a:p>
        </c:rich>
      </c:tx>
      <c:layout>
        <c:manualLayout>
          <c:xMode val="edge"/>
          <c:yMode val="edge"/>
          <c:x val="4.4187402799377919E-2"/>
          <c:y val="1.8798105387803434E-2"/>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manualLayout>
          <c:layoutTarget val="inner"/>
          <c:xMode val="edge"/>
          <c:yMode val="edge"/>
          <c:x val="3.8612108890016573E-2"/>
          <c:y val="0.22933688573120189"/>
          <c:w val="0.94061949196474859"/>
          <c:h val="0.54971235445036515"/>
        </c:manualLayout>
      </c:layout>
      <c:barChart>
        <c:barDir val="col"/>
        <c:grouping val="clustered"/>
        <c:varyColors val="0"/>
        <c:ser>
          <c:idx val="0"/>
          <c:order val="0"/>
          <c:tx>
            <c:strRef>
              <c:f>연평균!$AH$8</c:f>
              <c:strCache>
                <c:ptCount val="1"/>
                <c:pt idx="0">
                  <c:v>MAU</c:v>
                </c:pt>
              </c:strCache>
            </c:strRef>
          </c:tx>
          <c:spPr>
            <a:solidFill>
              <a:srgbClr val="6D207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연평균!$AI$7:$AL$7</c:f>
              <c:strCache>
                <c:ptCount val="4"/>
                <c:pt idx="0">
                  <c:v>FY19</c:v>
                </c:pt>
                <c:pt idx="1">
                  <c:v>FY20</c:v>
                </c:pt>
                <c:pt idx="2">
                  <c:v>FY21</c:v>
                </c:pt>
                <c:pt idx="3">
                  <c:v>FY22.1H</c:v>
                </c:pt>
              </c:strCache>
            </c:strRef>
          </c:cat>
          <c:val>
            <c:numRef>
              <c:f>연평균!$AI$8:$AL$8</c:f>
              <c:numCache>
                <c:formatCode>#,##0;\(#,##0\);\-</c:formatCode>
                <c:ptCount val="4"/>
                <c:pt idx="0">
                  <c:v>187167.11527596702</c:v>
                </c:pt>
                <c:pt idx="1">
                  <c:v>191400.75</c:v>
                </c:pt>
                <c:pt idx="2">
                  <c:v>221909.16666666666</c:v>
                </c:pt>
                <c:pt idx="3">
                  <c:v>210494.05000000002</c:v>
                </c:pt>
              </c:numCache>
            </c:numRef>
          </c:val>
          <c:extLst>
            <c:ext xmlns:c16="http://schemas.microsoft.com/office/drawing/2014/chart" uri="{C3380CC4-5D6E-409C-BE32-E72D297353CC}">
              <c16:uniqueId val="{00000000-0C26-454F-B695-053799DCC808}"/>
            </c:ext>
          </c:extLst>
        </c:ser>
        <c:dLbls>
          <c:dLblPos val="outEnd"/>
          <c:showLegendKey val="0"/>
          <c:showVal val="1"/>
          <c:showCatName val="0"/>
          <c:showSerName val="0"/>
          <c:showPercent val="0"/>
          <c:showBubbleSize val="0"/>
        </c:dLbls>
        <c:gapWidth val="100"/>
        <c:overlap val="10"/>
        <c:axId val="1459488176"/>
        <c:axId val="1459480272"/>
      </c:barChart>
      <c:catAx>
        <c:axId val="1459488176"/>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459480272"/>
        <c:crosses val="autoZero"/>
        <c:auto val="1"/>
        <c:lblAlgn val="ctr"/>
        <c:lblOffset val="100"/>
        <c:noMultiLvlLbl val="0"/>
      </c:catAx>
      <c:valAx>
        <c:axId val="1459480272"/>
        <c:scaling>
          <c:orientation val="minMax"/>
        </c:scaling>
        <c:delete val="1"/>
        <c:axPos val="l"/>
        <c:numFmt formatCode="#,##0;\(#,##0\);\-" sourceLinked="1"/>
        <c:majorTickMark val="none"/>
        <c:minorTickMark val="none"/>
        <c:tickLblPos val="nextTo"/>
        <c:crossAx val="1459488176"/>
        <c:crosses val="autoZero"/>
        <c:crossBetween val="between"/>
      </c:valAx>
      <c:spPr>
        <a:noFill/>
        <a:ln>
          <a:noFill/>
        </a:ln>
        <a:effectLst/>
      </c:spPr>
    </c:plotArea>
    <c:legend>
      <c:legendPos val="r"/>
      <c:layout>
        <c:manualLayout>
          <c:xMode val="edge"/>
          <c:yMode val="edge"/>
          <c:x val="0.40847114221531011"/>
          <c:y val="0.90338957963291888"/>
          <c:w val="0.17455978918265078"/>
          <c:h val="9.3022991908427083E-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ko-KR" altLang="en-US" b="1">
                <a:solidFill>
                  <a:srgbClr val="00338D"/>
                </a:solidFill>
              </a:rPr>
              <a:t>거래 전환율</a:t>
            </a:r>
            <a:r>
              <a:rPr lang="en-US" altLang="ko-KR" b="1" baseline="30000">
                <a:solidFill>
                  <a:srgbClr val="00338D"/>
                </a:solidFill>
              </a:rPr>
              <a:t>1</a:t>
            </a:r>
            <a:endParaRPr lang="ko-KR" b="1" baseline="30000">
              <a:solidFill>
                <a:srgbClr val="00338D"/>
              </a:solidFill>
            </a:endParaRPr>
          </a:p>
        </c:rich>
      </c:tx>
      <c:layout>
        <c:manualLayout>
          <c:xMode val="edge"/>
          <c:yMode val="edge"/>
          <c:x val="1.9941521942076552E-2"/>
          <c:y val="6.0424332611832623E-2"/>
        </c:manualLayout>
      </c:layout>
      <c:overlay val="0"/>
      <c:spPr>
        <a:noFill/>
        <a:ln>
          <a:noFill/>
        </a:ln>
        <a:effectLst/>
      </c:spPr>
      <c:txPr>
        <a:bodyPr rot="0" spcFirstLastPara="1" vertOverflow="ellipsis" vert="horz" wrap="square" anchor="ctr" anchorCtr="1"/>
        <a:lstStyle/>
        <a:p>
          <a:pPr>
            <a:defRPr sz="96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ko-KR"/>
        </a:p>
      </c:txPr>
    </c:title>
    <c:autoTitleDeleted val="0"/>
    <c:plotArea>
      <c:layout/>
      <c:areaChart>
        <c:grouping val="stacked"/>
        <c:varyColors val="0"/>
        <c:ser>
          <c:idx val="3"/>
          <c:order val="0"/>
          <c:tx>
            <c:strRef>
              <c:f>연평균!$AN$11</c:f>
              <c:strCache>
                <c:ptCount val="1"/>
              </c:strCache>
            </c:strRef>
          </c:tx>
          <c:spPr>
            <a:noFill/>
            <a:ln>
              <a:noFill/>
            </a:ln>
            <a:effectLst/>
          </c:spPr>
          <c:cat>
            <c:strRef>
              <c:f>연평균!$AO$7:$AR$7</c:f>
              <c:strCache>
                <c:ptCount val="4"/>
                <c:pt idx="0">
                  <c:v>FY19</c:v>
                </c:pt>
                <c:pt idx="1">
                  <c:v>FY20</c:v>
                </c:pt>
                <c:pt idx="2">
                  <c:v>FY21</c:v>
                </c:pt>
                <c:pt idx="3">
                  <c:v>FY22.1H</c:v>
                </c:pt>
              </c:strCache>
            </c:strRef>
          </c:cat>
          <c:val>
            <c:numRef>
              <c:f>연평균!$AO$11:$AR$11</c:f>
              <c:numCache>
                <c:formatCode>0.00%</c:formatCode>
                <c:ptCount val="4"/>
                <c:pt idx="0">
                  <c:v>2.2774989935499732E-2</c:v>
                </c:pt>
                <c:pt idx="1">
                  <c:v>2.3432814831359509E-2</c:v>
                </c:pt>
                <c:pt idx="2">
                  <c:v>2.6088977847542723E-2</c:v>
                </c:pt>
                <c:pt idx="3">
                  <c:v>2.5413228228224657E-2</c:v>
                </c:pt>
              </c:numCache>
            </c:numRef>
          </c:val>
          <c:extLst>
            <c:ext xmlns:c16="http://schemas.microsoft.com/office/drawing/2014/chart" uri="{C3380CC4-5D6E-409C-BE32-E72D297353CC}">
              <c16:uniqueId val="{00000000-4CE1-474D-A87C-6D92A6D287B6}"/>
            </c:ext>
          </c:extLst>
        </c:ser>
        <c:ser>
          <c:idx val="2"/>
          <c:order val="1"/>
          <c:tx>
            <c:strRef>
              <c:f>연평균!$AN$10</c:f>
              <c:strCache>
                <c:ptCount val="1"/>
              </c:strCache>
            </c:strRef>
          </c:tx>
          <c:spPr>
            <a:solidFill>
              <a:srgbClr val="005EB8">
                <a:alpha val="10000"/>
              </a:srgbClr>
            </a:solidFill>
            <a:ln>
              <a:noFill/>
            </a:ln>
            <a:effectLst/>
          </c:spPr>
          <c:cat>
            <c:strRef>
              <c:f>연평균!$AO$7:$AR$7</c:f>
              <c:strCache>
                <c:ptCount val="4"/>
                <c:pt idx="0">
                  <c:v>FY19</c:v>
                </c:pt>
                <c:pt idx="1">
                  <c:v>FY20</c:v>
                </c:pt>
                <c:pt idx="2">
                  <c:v>FY21</c:v>
                </c:pt>
                <c:pt idx="3">
                  <c:v>FY22.1H</c:v>
                </c:pt>
              </c:strCache>
            </c:strRef>
          </c:cat>
          <c:val>
            <c:numRef>
              <c:f>연평균!$AO$10:$AR$10</c:f>
              <c:numCache>
                <c:formatCode>0.00%</c:formatCode>
                <c:ptCount val="4"/>
                <c:pt idx="0">
                  <c:v>9.6503330584372486E-3</c:v>
                </c:pt>
                <c:pt idx="1">
                  <c:v>1.4302190560904284E-2</c:v>
                </c:pt>
                <c:pt idx="2">
                  <c:v>2.2570928044883226E-2</c:v>
                </c:pt>
                <c:pt idx="3">
                  <c:v>2.2398257812988064E-2</c:v>
                </c:pt>
              </c:numCache>
            </c:numRef>
          </c:val>
          <c:extLst>
            <c:ext xmlns:c16="http://schemas.microsoft.com/office/drawing/2014/chart" uri="{C3380CC4-5D6E-409C-BE32-E72D297353CC}">
              <c16:uniqueId val="{00000001-4CE1-474D-A87C-6D92A6D287B6}"/>
            </c:ext>
          </c:extLst>
        </c:ser>
        <c:dLbls>
          <c:showLegendKey val="0"/>
          <c:showVal val="0"/>
          <c:showCatName val="0"/>
          <c:showSerName val="0"/>
          <c:showPercent val="0"/>
          <c:showBubbleSize val="0"/>
        </c:dLbls>
        <c:axId val="1038006592"/>
        <c:axId val="1038002432"/>
      </c:areaChart>
      <c:lineChart>
        <c:grouping val="standard"/>
        <c:varyColors val="0"/>
        <c:ser>
          <c:idx val="1"/>
          <c:order val="2"/>
          <c:tx>
            <c:strRef>
              <c:f>연평균!$AN$9</c:f>
              <c:strCache>
                <c:ptCount val="1"/>
                <c:pt idx="0">
                  <c:v>Case 2: 중립적</c:v>
                </c:pt>
              </c:strCache>
            </c:strRef>
          </c:tx>
          <c:spPr>
            <a:ln w="22225" cap="rnd">
              <a:solidFill>
                <a:srgbClr val="005EB8">
                  <a:alpha val="50000"/>
                </a:srgbClr>
              </a:solidFill>
              <a:prstDash val="sysDash"/>
              <a:round/>
            </a:ln>
            <a:effectLst/>
          </c:spPr>
          <c:marker>
            <c:symbol val="diamond"/>
            <c:size val="4"/>
            <c:spPr>
              <a:solidFill>
                <a:srgbClr val="005EB8">
                  <a:alpha val="50000"/>
                </a:srgbClr>
              </a:solidFill>
              <a:ln w="9525">
                <a:solidFill>
                  <a:srgbClr val="005EB8">
                    <a:alpha val="50000"/>
                  </a:srgb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연평균!$AO$7:$AR$7</c:f>
              <c:strCache>
                <c:ptCount val="4"/>
                <c:pt idx="0">
                  <c:v>FY19</c:v>
                </c:pt>
                <c:pt idx="1">
                  <c:v>FY20</c:v>
                </c:pt>
                <c:pt idx="2">
                  <c:v>FY21</c:v>
                </c:pt>
                <c:pt idx="3">
                  <c:v>FY22.1H</c:v>
                </c:pt>
              </c:strCache>
            </c:strRef>
          </c:cat>
          <c:val>
            <c:numRef>
              <c:f>연평균!$AO$9:$AR$9</c:f>
              <c:numCache>
                <c:formatCode>0.00%</c:formatCode>
                <c:ptCount val="4"/>
                <c:pt idx="0">
                  <c:v>3.2425322993936981E-2</c:v>
                </c:pt>
                <c:pt idx="1">
                  <c:v>3.7735005392263793E-2</c:v>
                </c:pt>
                <c:pt idx="2">
                  <c:v>4.8659905892425949E-2</c:v>
                </c:pt>
                <c:pt idx="3">
                  <c:v>4.7811486041212721E-2</c:v>
                </c:pt>
              </c:numCache>
            </c:numRef>
          </c:val>
          <c:smooth val="0"/>
          <c:extLst>
            <c:ext xmlns:c16="http://schemas.microsoft.com/office/drawing/2014/chart" uri="{C3380CC4-5D6E-409C-BE32-E72D297353CC}">
              <c16:uniqueId val="{00000002-4CE1-474D-A87C-6D92A6D287B6}"/>
            </c:ext>
          </c:extLst>
        </c:ser>
        <c:ser>
          <c:idx val="0"/>
          <c:order val="3"/>
          <c:tx>
            <c:strRef>
              <c:f>연평균!$AN$8</c:f>
              <c:strCache>
                <c:ptCount val="1"/>
                <c:pt idx="0">
                  <c:v>Case 1: 보수적</c:v>
                </c:pt>
              </c:strCache>
            </c:strRef>
          </c:tx>
          <c:spPr>
            <a:ln w="22225" cap="rnd">
              <a:solidFill>
                <a:srgbClr val="005EB8"/>
              </a:solidFill>
              <a:round/>
            </a:ln>
            <a:effectLst/>
          </c:spPr>
          <c:marker>
            <c:symbol val="diamond"/>
            <c:size val="4"/>
            <c:spPr>
              <a:solidFill>
                <a:srgbClr val="005EB8"/>
              </a:solidFill>
              <a:ln w="9525">
                <a:solidFill>
                  <a:srgbClr val="005EB8"/>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연평균!$AO$7:$AR$7</c:f>
              <c:strCache>
                <c:ptCount val="4"/>
                <c:pt idx="0">
                  <c:v>FY19</c:v>
                </c:pt>
                <c:pt idx="1">
                  <c:v>FY20</c:v>
                </c:pt>
                <c:pt idx="2">
                  <c:v>FY21</c:v>
                </c:pt>
                <c:pt idx="3">
                  <c:v>FY22.1H</c:v>
                </c:pt>
              </c:strCache>
            </c:strRef>
          </c:cat>
          <c:val>
            <c:numRef>
              <c:f>연평균!$AO$8:$AR$8</c:f>
              <c:numCache>
                <c:formatCode>0.00%</c:formatCode>
                <c:ptCount val="4"/>
                <c:pt idx="0">
                  <c:v>2.2774989935499732E-2</c:v>
                </c:pt>
                <c:pt idx="1">
                  <c:v>2.3432814831359509E-2</c:v>
                </c:pt>
                <c:pt idx="2">
                  <c:v>2.6088977847542723E-2</c:v>
                </c:pt>
                <c:pt idx="3">
                  <c:v>2.5413228228224657E-2</c:v>
                </c:pt>
              </c:numCache>
            </c:numRef>
          </c:val>
          <c:smooth val="0"/>
          <c:extLst>
            <c:ext xmlns:c16="http://schemas.microsoft.com/office/drawing/2014/chart" uri="{C3380CC4-5D6E-409C-BE32-E72D297353CC}">
              <c16:uniqueId val="{00000003-4CE1-474D-A87C-6D92A6D287B6}"/>
            </c:ext>
          </c:extLst>
        </c:ser>
        <c:dLbls>
          <c:showLegendKey val="0"/>
          <c:showVal val="0"/>
          <c:showCatName val="0"/>
          <c:showSerName val="0"/>
          <c:showPercent val="0"/>
          <c:showBubbleSize val="0"/>
        </c:dLbls>
        <c:marker val="1"/>
        <c:smooth val="0"/>
        <c:axId val="1038006592"/>
        <c:axId val="1038002432"/>
      </c:lineChart>
      <c:catAx>
        <c:axId val="1038006592"/>
        <c:scaling>
          <c:orientation val="minMax"/>
        </c:scaling>
        <c:delete val="0"/>
        <c:axPos val="b"/>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038002432"/>
        <c:crosses val="autoZero"/>
        <c:auto val="1"/>
        <c:lblAlgn val="ctr"/>
        <c:lblOffset val="100"/>
        <c:noMultiLvlLbl val="0"/>
      </c:catAx>
      <c:valAx>
        <c:axId val="1038002432"/>
        <c:scaling>
          <c:orientation val="minMax"/>
        </c:scaling>
        <c:delete val="1"/>
        <c:axPos val="l"/>
        <c:numFmt formatCode="0.00%" sourceLinked="1"/>
        <c:majorTickMark val="none"/>
        <c:minorTickMark val="none"/>
        <c:tickLblPos val="nextTo"/>
        <c:crossAx val="1038006592"/>
        <c:crosses val="autoZero"/>
        <c:crossBetween val="between"/>
      </c:valAx>
      <c:spPr>
        <a:noFill/>
        <a:ln>
          <a:noFill/>
        </a:ln>
        <a:effectLst/>
      </c:spPr>
    </c:plotArea>
    <c:legend>
      <c:legendPos val="b"/>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r>
              <a:rPr lang="ko-KR" altLang="en-US" b="1">
                <a:solidFill>
                  <a:srgbClr val="00338D"/>
                </a:solidFill>
              </a:rPr>
              <a:t>월평균 </a:t>
            </a:r>
            <a:r>
              <a:rPr lang="en-US" altLang="ko-KR" b="1">
                <a:solidFill>
                  <a:srgbClr val="00338D"/>
                </a:solidFill>
              </a:rPr>
              <a:t>Push </a:t>
            </a:r>
            <a:r>
              <a:rPr lang="ko-KR" altLang="en-US" b="1">
                <a:solidFill>
                  <a:srgbClr val="00338D"/>
                </a:solidFill>
              </a:rPr>
              <a:t>알람 횟수에 따른 </a:t>
            </a:r>
            <a:r>
              <a:rPr lang="en-US" altLang="ko-KR" b="1">
                <a:solidFill>
                  <a:srgbClr val="00338D"/>
                </a:solidFill>
              </a:rPr>
              <a:t>T/O Days</a:t>
            </a:r>
            <a:endParaRPr lang="ko-KR" b="1">
              <a:solidFill>
                <a:srgbClr val="00338D"/>
              </a:solidFill>
            </a:endParaRPr>
          </a:p>
        </c:rich>
      </c:tx>
      <c:layout>
        <c:manualLayout>
          <c:xMode val="edge"/>
          <c:yMode val="edge"/>
          <c:x val="1.4920866376390117E-2"/>
          <c:y val="2.6792933126674836E-3"/>
        </c:manualLayout>
      </c:layout>
      <c:overlay val="0"/>
      <c:spPr>
        <a:noFill/>
        <a:ln>
          <a:noFill/>
        </a:ln>
        <a:effectLst/>
      </c:spPr>
      <c:txPr>
        <a:bodyPr rot="0" spcFirstLastPara="1" vertOverflow="ellipsis" vert="horz" wrap="square" anchor="ctr" anchorCtr="1"/>
        <a:lstStyle/>
        <a:p>
          <a:pPr>
            <a:defRPr sz="960" b="0" i="0" u="none" strike="noStrike" kern="1200" spc="0" baseline="0">
              <a:solidFill>
                <a:sysClr val="windowText" lastClr="000000"/>
              </a:solidFill>
              <a:latin typeface="Arial" panose="020B0604020202020204" pitchFamily="34" charset="0"/>
              <a:ea typeface="+mj-ea"/>
              <a:cs typeface="Arial" panose="020B0604020202020204" pitchFamily="34" charset="0"/>
            </a:defRPr>
          </a:pPr>
          <a:endParaRPr lang="ko-KR"/>
        </a:p>
      </c:txPr>
    </c:title>
    <c:autoTitleDeleted val="0"/>
    <c:plotArea>
      <c:layout>
        <c:manualLayout>
          <c:layoutTarget val="inner"/>
          <c:xMode val="edge"/>
          <c:yMode val="edge"/>
          <c:x val="0.16457784312846976"/>
          <c:y val="0.15983699163597975"/>
          <c:w val="0.80831510619261171"/>
          <c:h val="0.57325490666826717"/>
        </c:manualLayout>
      </c:layout>
      <c:lineChart>
        <c:grouping val="standard"/>
        <c:varyColors val="0"/>
        <c:ser>
          <c:idx val="0"/>
          <c:order val="0"/>
          <c:tx>
            <c:strRef>
              <c:f>회전율!$C$81</c:f>
              <c:strCache>
                <c:ptCount val="1"/>
                <c:pt idx="0">
                  <c:v>6개차종 평균</c:v>
                </c:pt>
              </c:strCache>
            </c:strRef>
          </c:tx>
          <c:spPr>
            <a:ln w="25400" cap="rnd">
              <a:solidFill>
                <a:schemeClr val="accent1"/>
              </a:solidFill>
              <a:round/>
            </a:ln>
            <a:effectLst/>
          </c:spPr>
          <c:marker>
            <c:symbol val="diamond"/>
            <c:size val="5"/>
            <c:spPr>
              <a:solidFill>
                <a:schemeClr val="accent1"/>
              </a:solidFill>
              <a:ln w="9525">
                <a:solidFill>
                  <a:schemeClr val="accent1"/>
                </a:solidFill>
              </a:ln>
              <a:effectLst/>
            </c:spPr>
          </c:marker>
          <c:dLbls>
            <c:dLbl>
              <c:idx val="0"/>
              <c:layout>
                <c:manualLayout>
                  <c:x val="-6.6514332574378304E-2"/>
                  <c:y val="5.26996825979656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D36-4013-AE16-23DADD206CDE}"/>
                </c:ext>
              </c:extLst>
            </c:dLbl>
            <c:dLbl>
              <c:idx val="2"/>
              <c:layout>
                <c:manualLayout>
                  <c:x val="-6.3065771126851453E-2"/>
                  <c:y val="4.14899889491838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D36-4013-AE16-23DADD206CDE}"/>
                </c:ext>
              </c:extLst>
            </c:dLbl>
            <c:dLbl>
              <c:idx val="3"/>
              <c:layout>
                <c:manualLayout>
                  <c:x val="-5.9617209679324518E-2"/>
                  <c:y val="4.14899889491838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D36-4013-AE16-23DADD206CDE}"/>
                </c:ext>
              </c:extLst>
            </c:dLbl>
            <c:dLbl>
              <c:idx val="4"/>
              <c:layout>
                <c:manualLayout>
                  <c:x val="-5.2720086784270759E-2"/>
                  <c:y val="4.709483577357467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D36-4013-AE16-23DADD206CDE}"/>
                </c:ext>
              </c:extLst>
            </c:dLbl>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회전율!$B$82:$B$86</c:f>
              <c:strCache>
                <c:ptCount val="5"/>
                <c:pt idx="0">
                  <c:v>0~100회</c:v>
                </c:pt>
                <c:pt idx="1">
                  <c:v>101~200회</c:v>
                </c:pt>
                <c:pt idx="2">
                  <c:v>201~350회</c:v>
                </c:pt>
                <c:pt idx="3">
                  <c:v>351~600회</c:v>
                </c:pt>
                <c:pt idx="4">
                  <c:v>601~1800회</c:v>
                </c:pt>
              </c:strCache>
            </c:strRef>
          </c:cat>
          <c:val>
            <c:numRef>
              <c:f>회전율!$C$82:$C$86</c:f>
              <c:numCache>
                <c:formatCode>#,##0.0;\(#,##0.0\);\-</c:formatCode>
                <c:ptCount val="5"/>
                <c:pt idx="0">
                  <c:v>24.50390625</c:v>
                </c:pt>
                <c:pt idx="1">
                  <c:v>23.771855010660982</c:v>
                </c:pt>
                <c:pt idx="2">
                  <c:v>19.739506172839505</c:v>
                </c:pt>
                <c:pt idx="3">
                  <c:v>19.066666666666666</c:v>
                </c:pt>
                <c:pt idx="4">
                  <c:v>18.474337748344372</c:v>
                </c:pt>
              </c:numCache>
            </c:numRef>
          </c:val>
          <c:smooth val="0"/>
          <c:extLst>
            <c:ext xmlns:c16="http://schemas.microsoft.com/office/drawing/2014/chart" uri="{C3380CC4-5D6E-409C-BE32-E72D297353CC}">
              <c16:uniqueId val="{00000000-AD36-4013-AE16-23DADD206CDE}"/>
            </c:ext>
          </c:extLst>
        </c:ser>
        <c:ser>
          <c:idx val="1"/>
          <c:order val="1"/>
          <c:tx>
            <c:strRef>
              <c:f>회전율!$D$81</c:f>
              <c:strCache>
                <c:ptCount val="1"/>
                <c:pt idx="0">
                  <c:v>전체차종 평균</c:v>
                </c:pt>
              </c:strCache>
            </c:strRef>
          </c:tx>
          <c:spPr>
            <a:ln w="25400" cap="rnd">
              <a:solidFill>
                <a:schemeClr val="accent2"/>
              </a:solidFill>
              <a:round/>
            </a:ln>
            <a:effectLst/>
          </c:spPr>
          <c:marker>
            <c:symbol val="diamond"/>
            <c:size val="5"/>
            <c:spPr>
              <a:solidFill>
                <a:schemeClr val="accent2"/>
              </a:solidFill>
              <a:ln w="9525">
                <a:solidFill>
                  <a:schemeClr val="accent2"/>
                </a:solidFill>
              </a:ln>
              <a:effectLst/>
            </c:spPr>
          </c:marker>
          <c:dLbls>
            <c:dLbl>
              <c:idx val="0"/>
              <c:layout>
                <c:manualLayout>
                  <c:x val="-6.3065771126851397E-2"/>
                  <c:y val="-5.26992412714440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D36-4013-AE16-23DADD206CDE}"/>
                </c:ext>
              </c:extLst>
            </c:dLbl>
            <c:dLbl>
              <c:idx val="2"/>
              <c:layout>
                <c:manualLayout>
                  <c:x val="-5.6168648231797638E-2"/>
                  <c:y val="-5.26992412714441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D36-4013-AE16-23DADD206CDE}"/>
                </c:ext>
              </c:extLst>
            </c:dLbl>
            <c:dLbl>
              <c:idx val="3"/>
              <c:layout>
                <c:manualLayout>
                  <c:x val="-5.9617209679324518E-2"/>
                  <c:y val="-5.26992412714441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D36-4013-AE16-23DADD206CDE}"/>
                </c:ext>
              </c:extLst>
            </c:dLbl>
            <c:dLbl>
              <c:idx val="4"/>
              <c:layout>
                <c:manualLayout>
                  <c:x val="-5.6168648231797638E-2"/>
                  <c:y val="-5.83040880958349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D36-4013-AE16-23DADD206CDE}"/>
                </c:ext>
              </c:extLst>
            </c:dLbl>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회전율!$B$82:$B$86</c:f>
              <c:strCache>
                <c:ptCount val="5"/>
                <c:pt idx="0">
                  <c:v>0~100회</c:v>
                </c:pt>
                <c:pt idx="1">
                  <c:v>101~200회</c:v>
                </c:pt>
                <c:pt idx="2">
                  <c:v>201~350회</c:v>
                </c:pt>
                <c:pt idx="3">
                  <c:v>351~600회</c:v>
                </c:pt>
                <c:pt idx="4">
                  <c:v>601~1800회</c:v>
                </c:pt>
              </c:strCache>
            </c:strRef>
          </c:cat>
          <c:val>
            <c:numRef>
              <c:f>회전율!$D$82:$D$86</c:f>
              <c:numCache>
                <c:formatCode>#,##0.0;\(#,##0.0\);\-</c:formatCode>
                <c:ptCount val="5"/>
                <c:pt idx="0">
                  <c:v>26.012286484866646</c:v>
                </c:pt>
                <c:pt idx="1">
                  <c:v>22.417572463768117</c:v>
                </c:pt>
                <c:pt idx="2">
                  <c:v>20.206852791878173</c:v>
                </c:pt>
                <c:pt idx="3">
                  <c:v>19.536726272352134</c:v>
                </c:pt>
                <c:pt idx="4">
                  <c:v>18.608708708708708</c:v>
                </c:pt>
              </c:numCache>
            </c:numRef>
          </c:val>
          <c:smooth val="0"/>
          <c:extLst>
            <c:ext xmlns:c16="http://schemas.microsoft.com/office/drawing/2014/chart" uri="{C3380CC4-5D6E-409C-BE32-E72D297353CC}">
              <c16:uniqueId val="{00000001-AD36-4013-AE16-23DADD206CDE}"/>
            </c:ext>
          </c:extLst>
        </c:ser>
        <c:dLbls>
          <c:showLegendKey val="0"/>
          <c:showVal val="0"/>
          <c:showCatName val="0"/>
          <c:showSerName val="0"/>
          <c:showPercent val="0"/>
          <c:showBubbleSize val="0"/>
        </c:dLbls>
        <c:marker val="1"/>
        <c:smooth val="0"/>
        <c:axId val="1060047664"/>
        <c:axId val="1060046832"/>
      </c:lineChart>
      <c:catAx>
        <c:axId val="1060047664"/>
        <c:scaling>
          <c:orientation val="minMax"/>
        </c:scaling>
        <c:delete val="0"/>
        <c:axPos val="b"/>
        <c:title>
          <c:tx>
            <c:rich>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t>Push Marketing</a:t>
                </a:r>
                <a:r>
                  <a:rPr lang="ko-KR"/>
                  <a:t> </a:t>
                </a:r>
                <a:r>
                  <a:rPr lang="en-US"/>
                  <a:t>(</a:t>
                </a:r>
                <a:r>
                  <a:rPr lang="ko-KR"/>
                  <a:t>단위</a:t>
                </a:r>
                <a:r>
                  <a:rPr lang="en-US"/>
                  <a:t>: </a:t>
                </a:r>
                <a:r>
                  <a:rPr lang="ko-KR" altLang="en-US"/>
                  <a:t>월평균 </a:t>
                </a:r>
                <a:r>
                  <a:rPr lang="ko-KR"/>
                  <a:t>횟수</a:t>
                </a:r>
                <a:r>
                  <a:rPr lang="en-US"/>
                  <a:t>)</a:t>
                </a:r>
                <a:endParaRPr lang="ko-KR"/>
              </a:p>
            </c:rich>
          </c:tx>
          <c:layout>
            <c:manualLayout>
              <c:xMode val="edge"/>
              <c:yMode val="edge"/>
              <c:x val="0.40354046369203855"/>
              <c:y val="0.8213728492271799"/>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60046832"/>
        <c:crosses val="autoZero"/>
        <c:auto val="1"/>
        <c:lblAlgn val="ctr"/>
        <c:lblOffset val="100"/>
        <c:noMultiLvlLbl val="0"/>
      </c:catAx>
      <c:valAx>
        <c:axId val="1060046832"/>
        <c:scaling>
          <c:orientation val="minMax"/>
          <c:min val="15"/>
        </c:scaling>
        <c:delete val="0"/>
        <c:axPos val="l"/>
        <c:title>
          <c:tx>
            <c:rich>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r>
                  <a:rPr lang="en-US"/>
                  <a:t>T/O Days (</a:t>
                </a:r>
                <a:r>
                  <a:rPr lang="ko-KR"/>
                  <a:t>단위</a:t>
                </a:r>
                <a:r>
                  <a:rPr lang="en-US"/>
                  <a:t>: </a:t>
                </a:r>
                <a:r>
                  <a:rPr lang="ko-KR"/>
                  <a:t>일수</a:t>
                </a:r>
                <a:r>
                  <a:rPr lang="en-US"/>
                  <a:t>)</a:t>
                </a:r>
                <a:endParaRPr lang="ko-KR"/>
              </a:p>
            </c:rich>
          </c:tx>
          <c:layout>
            <c:manualLayout>
              <c:xMode val="edge"/>
              <c:yMode val="edge"/>
              <c:x val="6.8485171864626311E-3"/>
              <c:y val="0.21713000067081634"/>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title>
        <c:numFmt formatCode="#,##0.0;\(#,##0.0\);\-" sourceLinked="1"/>
        <c:majorTickMark val="out"/>
        <c:minorTickMark val="none"/>
        <c:tickLblPos val="nextTo"/>
        <c:spPr>
          <a:noFill/>
          <a:ln w="6350">
            <a:solidFill>
              <a:schemeClr val="tx1"/>
            </a:solid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60047664"/>
        <c:crosses val="autoZero"/>
        <c:crossBetween val="between"/>
      </c:valAx>
      <c:spPr>
        <a:noFill/>
        <a:ln>
          <a:noFill/>
        </a:ln>
        <a:effectLst/>
      </c:spPr>
    </c:plotArea>
    <c:legend>
      <c:legendPos val="b"/>
      <c:layout>
        <c:manualLayout>
          <c:xMode val="edge"/>
          <c:yMode val="edge"/>
          <c:x val="0.15939821431452386"/>
          <c:y val="0.92615959463400388"/>
          <c:w val="0.64394356214711734"/>
          <c:h val="7.3840405365995912E-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580890361988608E-2"/>
          <c:w val="1"/>
          <c:h val="0.8694113375566862"/>
        </c:manualLayout>
      </c:layout>
      <c:barChart>
        <c:barDir val="col"/>
        <c:grouping val="clustered"/>
        <c:varyColors val="0"/>
        <c:ser>
          <c:idx val="1"/>
          <c:order val="1"/>
          <c:tx>
            <c:strRef>
              <c:f>NWC!$C$4</c:f>
              <c:strCache>
                <c:ptCount val="1"/>
                <c:pt idx="0">
                  <c:v>매출채권</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NWC!$E$4:$H$4</c:f>
              <c:numCache>
                <c:formatCode>#,##0;\(#,##0\);\-</c:formatCode>
                <c:ptCount val="4"/>
                <c:pt idx="0">
                  <c:v>185.60981000000001</c:v>
                </c:pt>
                <c:pt idx="1">
                  <c:v>296.85431</c:v>
                </c:pt>
                <c:pt idx="2">
                  <c:v>324.98263500000002</c:v>
                </c:pt>
                <c:pt idx="3">
                  <c:v>413.25845700000002</c:v>
                </c:pt>
              </c:numCache>
            </c:numRef>
          </c:val>
          <c:extLst>
            <c:ext xmlns:c16="http://schemas.microsoft.com/office/drawing/2014/chart" uri="{C3380CC4-5D6E-409C-BE32-E72D297353CC}">
              <c16:uniqueId val="{00000000-CE18-47F9-B103-BEE7CED6DD8F}"/>
            </c:ext>
          </c:extLst>
        </c:ser>
        <c:ser>
          <c:idx val="2"/>
          <c:order val="2"/>
          <c:tx>
            <c:strRef>
              <c:f>NWC!$C$5</c:f>
              <c:strCache>
                <c:ptCount val="1"/>
                <c:pt idx="0">
                  <c:v>재고자산</c:v>
                </c:pt>
              </c:strCache>
            </c:strRef>
          </c:tx>
          <c:spPr>
            <a:solidFill>
              <a:schemeClr val="accent3"/>
            </a:solidFill>
            <a:ln>
              <a:noFill/>
            </a:ln>
            <a:effectLst/>
          </c:spPr>
          <c:invertIfNegative val="0"/>
          <c:dLbls>
            <c:dLbl>
              <c:idx val="0"/>
              <c:tx>
                <c:rich>
                  <a:bodyPr/>
                  <a:lstStyle/>
                  <a:p>
                    <a:endParaRPr lang="en-US" altLang="ko-K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162-494B-8AE0-445F83B4D7FA}"/>
                </c:ext>
              </c:extLst>
            </c:dLbl>
            <c:dLbl>
              <c:idx val="1"/>
              <c:tx>
                <c:rich>
                  <a:bodyPr/>
                  <a:lstStyle/>
                  <a:p>
                    <a:endParaRPr lang="en-US" altLang="ko-K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162-494B-8AE0-445F83B4D7FA}"/>
                </c:ext>
              </c:extLst>
            </c:dLbl>
            <c:dLbl>
              <c:idx val="3"/>
              <c:tx>
                <c:rich>
                  <a:bodyPr/>
                  <a:lstStyle/>
                  <a:p>
                    <a:endParaRPr lang="en-US" altLang="ko-K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C162-494B-8AE0-445F83B4D7FA}"/>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NWC!$E$5:$H$5</c:f>
              <c:numCache>
                <c:formatCode>#,##0;\(#,##0\);\-</c:formatCode>
                <c:ptCount val="4"/>
                <c:pt idx="0">
                  <c:v>0</c:v>
                </c:pt>
                <c:pt idx="1">
                  <c:v>0</c:v>
                </c:pt>
                <c:pt idx="2">
                  <c:v>34.084314999999997</c:v>
                </c:pt>
                <c:pt idx="3">
                  <c:v>0</c:v>
                </c:pt>
              </c:numCache>
            </c:numRef>
          </c:val>
          <c:extLst>
            <c:ext xmlns:c16="http://schemas.microsoft.com/office/drawing/2014/chart" uri="{C3380CC4-5D6E-409C-BE32-E72D297353CC}">
              <c16:uniqueId val="{00000001-CE18-47F9-B103-BEE7CED6DD8F}"/>
            </c:ext>
          </c:extLst>
        </c:ser>
        <c:ser>
          <c:idx val="3"/>
          <c:order val="3"/>
          <c:tx>
            <c:strRef>
              <c:f>NWC!$C$6</c:f>
              <c:strCache>
                <c:ptCount val="1"/>
                <c:pt idx="0">
                  <c:v>선수금</c:v>
                </c:pt>
              </c:strCache>
            </c:strRef>
          </c:tx>
          <c:spPr>
            <a:solidFill>
              <a:schemeClr val="accent4"/>
            </a:solidFill>
            <a:ln>
              <a:noFill/>
            </a:ln>
            <a:effectLst/>
          </c:spPr>
          <c:invertIfNegative val="0"/>
          <c:dLbls>
            <c:dLbl>
              <c:idx val="1"/>
              <c:layout>
                <c:manualLayout>
                  <c:x val="3.5007934672436729E-3"/>
                  <c:y val="0.1420779587963749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E18-47F9-B103-BEE7CED6DD8F}"/>
                </c:ext>
              </c:extLst>
            </c:dLbl>
            <c:dLbl>
              <c:idx val="2"/>
              <c:layout>
                <c:manualLayout>
                  <c:x val="3.5007934672437371E-3"/>
                  <c:y val="0.1097880221263284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E18-47F9-B103-BEE7CED6DD8F}"/>
                </c:ext>
              </c:extLst>
            </c:dLbl>
            <c:dLbl>
              <c:idx val="3"/>
              <c:layout>
                <c:manualLayout>
                  <c:x val="0"/>
                  <c:y val="0.135620378271123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E18-47F9-B103-BEE7CED6DD8F}"/>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NWC!$E$6:$H$6</c:f>
              <c:numCache>
                <c:formatCode>#,##0;\(#,##0\);\-</c:formatCode>
                <c:ptCount val="4"/>
                <c:pt idx="0">
                  <c:v>-272.83300000000003</c:v>
                </c:pt>
                <c:pt idx="1">
                  <c:v>-421.92110000000002</c:v>
                </c:pt>
                <c:pt idx="2">
                  <c:v>-475.9228</c:v>
                </c:pt>
                <c:pt idx="3">
                  <c:v>-458.9853</c:v>
                </c:pt>
              </c:numCache>
            </c:numRef>
          </c:val>
          <c:extLst>
            <c:ext xmlns:c16="http://schemas.microsoft.com/office/drawing/2014/chart" uri="{C3380CC4-5D6E-409C-BE32-E72D297353CC}">
              <c16:uniqueId val="{00000002-CE18-47F9-B103-BEE7CED6DD8F}"/>
            </c:ext>
          </c:extLst>
        </c:ser>
        <c:ser>
          <c:idx val="4"/>
          <c:order val="4"/>
          <c:tx>
            <c:strRef>
              <c:f>NWC!$C$7</c:f>
              <c:strCache>
                <c:ptCount val="1"/>
                <c:pt idx="0">
                  <c:v>선급금</c:v>
                </c:pt>
              </c:strCache>
            </c:strRef>
          </c:tx>
          <c:spPr>
            <a:solidFill>
              <a:schemeClr val="accent5"/>
            </a:solidFill>
            <a:ln>
              <a:noFill/>
            </a:ln>
            <a:effectLst/>
          </c:spPr>
          <c:invertIfNegative val="0"/>
          <c:dLbls>
            <c:dLbl>
              <c:idx val="0"/>
              <c:layout>
                <c:manualLayout>
                  <c:x val="0"/>
                  <c:y val="3.8748534217193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E18-47F9-B103-BEE7CED6DD8F}"/>
                </c:ext>
              </c:extLst>
            </c:dLbl>
            <c:dLbl>
              <c:idx val="1"/>
              <c:layout>
                <c:manualLayout>
                  <c:x val="0"/>
                  <c:y val="3.8748534217193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E18-47F9-B103-BEE7CED6DD8F}"/>
                </c:ext>
              </c:extLst>
            </c:dLbl>
            <c:dLbl>
              <c:idx val="2"/>
              <c:layout>
                <c:manualLayout>
                  <c:x val="-1.283609442956884E-16"/>
                  <c:y val="2.5832356144795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E18-47F9-B103-BEE7CED6DD8F}"/>
                </c:ext>
              </c:extLst>
            </c:dLbl>
            <c:dLbl>
              <c:idx val="3"/>
              <c:layout>
                <c:manualLayout>
                  <c:x val="0"/>
                  <c:y val="3.8748534217193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E18-47F9-B103-BEE7CED6DD8F}"/>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NWC!$E$7:$H$7</c:f>
              <c:numCache>
                <c:formatCode>#,##0;\(#,##0\);\-</c:formatCode>
                <c:ptCount val="4"/>
                <c:pt idx="0">
                  <c:v>260.63263599999999</c:v>
                </c:pt>
                <c:pt idx="1">
                  <c:v>24.435196999999999</c:v>
                </c:pt>
                <c:pt idx="2">
                  <c:v>14.982714</c:v>
                </c:pt>
                <c:pt idx="3">
                  <c:v>42.845891000000002</c:v>
                </c:pt>
              </c:numCache>
            </c:numRef>
          </c:val>
          <c:extLst>
            <c:ext xmlns:c16="http://schemas.microsoft.com/office/drawing/2014/chart" uri="{C3380CC4-5D6E-409C-BE32-E72D297353CC}">
              <c16:uniqueId val="{00000003-CE18-47F9-B103-BEE7CED6DD8F}"/>
            </c:ext>
          </c:extLst>
        </c:ser>
        <c:dLbls>
          <c:showLegendKey val="0"/>
          <c:showVal val="1"/>
          <c:showCatName val="0"/>
          <c:showSerName val="0"/>
          <c:showPercent val="0"/>
          <c:showBubbleSize val="0"/>
        </c:dLbls>
        <c:gapWidth val="219"/>
        <c:axId val="876908399"/>
        <c:axId val="876905903"/>
      </c:barChart>
      <c:lineChart>
        <c:grouping val="standard"/>
        <c:varyColors val="0"/>
        <c:ser>
          <c:idx val="0"/>
          <c:order val="0"/>
          <c:tx>
            <c:strRef>
              <c:f>NWC!$C$3</c:f>
              <c:strCache>
                <c:ptCount val="1"/>
                <c:pt idx="0">
                  <c:v>NWC</c:v>
                </c:pt>
              </c:strCache>
            </c:strRef>
          </c:tx>
          <c:spPr>
            <a:ln w="28575" cap="rnd">
              <a:solidFill>
                <a:schemeClr val="accent1"/>
              </a:solidFill>
              <a:round/>
            </a:ln>
            <a:effectLst/>
          </c:spPr>
          <c:marker>
            <c:symbol val="none"/>
          </c:marker>
          <c:dLbls>
            <c:dLbl>
              <c:idx val="0"/>
              <c:layout>
                <c:manualLayout>
                  <c:x val="-5.9539675980890647E-2"/>
                  <c:y val="-4.52066232533920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E18-47F9-B103-BEE7CED6DD8F}"/>
                </c:ext>
              </c:extLst>
            </c:dLbl>
            <c:dLbl>
              <c:idx val="1"/>
              <c:layout>
                <c:manualLayout>
                  <c:x val="-9.8031037979749977E-2"/>
                  <c:y val="2.5832356144795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E18-47F9-B103-BEE7CED6DD8F}"/>
                </c:ext>
              </c:extLst>
            </c:dLbl>
            <c:dLbl>
              <c:idx val="2"/>
              <c:layout>
                <c:manualLayout>
                  <c:x val="-7.3525483709043812E-2"/>
                  <c:y val="3.8748534217193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E18-47F9-B103-BEE7CED6DD8F}"/>
                </c:ext>
              </c:extLst>
            </c:dLbl>
            <c:dLbl>
              <c:idx val="3"/>
              <c:layout>
                <c:manualLayout>
                  <c:x val="-5.7763092209521659E-2"/>
                  <c:y val="3.229044518099430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7.7017456279362212E-2"/>
                      <c:h val="7.3267274371149937E-2"/>
                    </c:manualLayout>
                  </c15:layout>
                </c:ext>
                <c:ext xmlns:c16="http://schemas.microsoft.com/office/drawing/2014/chart" uri="{C3380CC4-5D6E-409C-BE32-E72D297353CC}">
                  <c16:uniqueId val="{0000000D-CE18-47F9-B103-BEE7CED6DD8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NWC!$E$3:$H$3</c:f>
              <c:numCache>
                <c:formatCode>#,##0;\(#,##0\);\-</c:formatCode>
                <c:ptCount val="4"/>
                <c:pt idx="0">
                  <c:v>173.40944599999997</c:v>
                </c:pt>
                <c:pt idx="1">
                  <c:v>-100.63159300000002</c:v>
                </c:pt>
                <c:pt idx="2">
                  <c:v>-101.87313599999997</c:v>
                </c:pt>
                <c:pt idx="3">
                  <c:v>-2.8809519999999722</c:v>
                </c:pt>
              </c:numCache>
            </c:numRef>
          </c:val>
          <c:smooth val="0"/>
          <c:extLst>
            <c:ext xmlns:c16="http://schemas.microsoft.com/office/drawing/2014/chart" uri="{C3380CC4-5D6E-409C-BE32-E72D297353CC}">
              <c16:uniqueId val="{00000005-CE18-47F9-B103-BEE7CED6DD8F}"/>
            </c:ext>
          </c:extLst>
        </c:ser>
        <c:dLbls>
          <c:showLegendKey val="0"/>
          <c:showVal val="1"/>
          <c:showCatName val="0"/>
          <c:showSerName val="0"/>
          <c:showPercent val="0"/>
          <c:showBubbleSize val="0"/>
        </c:dLbls>
        <c:marker val="1"/>
        <c:smooth val="0"/>
        <c:axId val="876908399"/>
        <c:axId val="876905903"/>
      </c:lineChart>
      <c:catAx>
        <c:axId val="876908399"/>
        <c:scaling>
          <c:orientation val="minMax"/>
        </c:scaling>
        <c:delete val="1"/>
        <c:axPos val="b"/>
        <c:numFmt formatCode="General" sourceLinked="1"/>
        <c:majorTickMark val="out"/>
        <c:minorTickMark val="none"/>
        <c:tickLblPos val="nextTo"/>
        <c:crossAx val="876905903"/>
        <c:crosses val="autoZero"/>
        <c:auto val="1"/>
        <c:lblAlgn val="ctr"/>
        <c:lblOffset val="100"/>
        <c:noMultiLvlLbl val="0"/>
      </c:catAx>
      <c:valAx>
        <c:axId val="876905903"/>
        <c:scaling>
          <c:orientation val="minMax"/>
        </c:scaling>
        <c:delete val="1"/>
        <c:axPos val="l"/>
        <c:numFmt formatCode="#,##0;\(#,##0\);\-" sourceLinked="1"/>
        <c:majorTickMark val="none"/>
        <c:minorTickMark val="none"/>
        <c:tickLblPos val="nextTo"/>
        <c:crossAx val="876908399"/>
        <c:crosses val="autoZero"/>
        <c:crossBetween val="between"/>
      </c:valAx>
      <c:spPr>
        <a:noFill/>
        <a:ln>
          <a:noFill/>
        </a:ln>
        <a:effectLst/>
      </c:spPr>
    </c:plotArea>
    <c:legend>
      <c:legendPos val="b"/>
      <c:legendEntry>
        <c:idx val="4"/>
        <c:delete val="1"/>
      </c:legendEntry>
      <c:layout>
        <c:manualLayout>
          <c:xMode val="edge"/>
          <c:yMode val="edge"/>
          <c:x val="0"/>
          <c:y val="0.88232751562908385"/>
          <c:w val="1"/>
          <c:h val="0.1176724843709160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j-ea"/>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차트!$A$72</c:f>
              <c:strCache>
                <c:ptCount val="1"/>
                <c:pt idx="0">
                  <c:v>출품수</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차트!$C$8:$F$8</c:f>
              <c:strCache>
                <c:ptCount val="4"/>
                <c:pt idx="0">
                  <c:v>2019</c:v>
                </c:pt>
                <c:pt idx="1">
                  <c:v>2020</c:v>
                </c:pt>
                <c:pt idx="2">
                  <c:v>2021</c:v>
                </c:pt>
                <c:pt idx="3">
                  <c:v>2022(E)</c:v>
                </c:pt>
              </c:strCache>
            </c:strRef>
          </c:cat>
          <c:val>
            <c:numRef>
              <c:f>차트!$C$72:$F$72</c:f>
              <c:numCache>
                <c:formatCode>#,##0;[Red]\(#,##0\);\-</c:formatCode>
                <c:ptCount val="4"/>
                <c:pt idx="0">
                  <c:v>54837</c:v>
                </c:pt>
                <c:pt idx="1">
                  <c:v>99627</c:v>
                </c:pt>
                <c:pt idx="2">
                  <c:v>79170</c:v>
                </c:pt>
                <c:pt idx="3">
                  <c:v>86116</c:v>
                </c:pt>
              </c:numCache>
            </c:numRef>
          </c:val>
          <c:smooth val="0"/>
          <c:extLst>
            <c:ext xmlns:c16="http://schemas.microsoft.com/office/drawing/2014/chart" uri="{C3380CC4-5D6E-409C-BE32-E72D297353CC}">
              <c16:uniqueId val="{00000000-A367-4649-B369-5572AD2368A2}"/>
            </c:ext>
          </c:extLst>
        </c:ser>
        <c:ser>
          <c:idx val="1"/>
          <c:order val="1"/>
          <c:tx>
            <c:strRef>
              <c:f>차트!$A$73</c:f>
              <c:strCache>
                <c:ptCount val="1"/>
                <c:pt idx="0">
                  <c:v>낙찰수</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차트!$C$8:$F$8</c:f>
              <c:strCache>
                <c:ptCount val="4"/>
                <c:pt idx="0">
                  <c:v>2019</c:v>
                </c:pt>
                <c:pt idx="1">
                  <c:v>2020</c:v>
                </c:pt>
                <c:pt idx="2">
                  <c:v>2021</c:v>
                </c:pt>
                <c:pt idx="3">
                  <c:v>2022(E)</c:v>
                </c:pt>
              </c:strCache>
            </c:strRef>
          </c:cat>
          <c:val>
            <c:numRef>
              <c:f>차트!$C$73:$F$73</c:f>
              <c:numCache>
                <c:formatCode>#,##0;[Red]\(#,##0\);\-</c:formatCode>
                <c:ptCount val="4"/>
                <c:pt idx="0">
                  <c:v>3448</c:v>
                </c:pt>
                <c:pt idx="1">
                  <c:v>10073</c:v>
                </c:pt>
                <c:pt idx="2">
                  <c:v>10068</c:v>
                </c:pt>
                <c:pt idx="3">
                  <c:v>8538</c:v>
                </c:pt>
              </c:numCache>
            </c:numRef>
          </c:val>
          <c:smooth val="0"/>
          <c:extLst>
            <c:ext xmlns:c16="http://schemas.microsoft.com/office/drawing/2014/chart" uri="{C3380CC4-5D6E-409C-BE32-E72D297353CC}">
              <c16:uniqueId val="{00000001-A367-4649-B369-5572AD2368A2}"/>
            </c:ext>
          </c:extLst>
        </c:ser>
        <c:dLbls>
          <c:dLblPos val="t"/>
          <c:showLegendKey val="0"/>
          <c:showVal val="1"/>
          <c:showCatName val="0"/>
          <c:showSerName val="0"/>
          <c:showPercent val="0"/>
          <c:showBubbleSize val="0"/>
        </c:dLbls>
        <c:smooth val="0"/>
        <c:axId val="1984648320"/>
        <c:axId val="1984647904"/>
      </c:lineChart>
      <c:catAx>
        <c:axId val="1984648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984647904"/>
        <c:crosses val="autoZero"/>
        <c:auto val="1"/>
        <c:lblAlgn val="ctr"/>
        <c:lblOffset val="100"/>
        <c:noMultiLvlLbl val="0"/>
      </c:catAx>
      <c:valAx>
        <c:axId val="1984647904"/>
        <c:scaling>
          <c:orientation val="minMax"/>
        </c:scaling>
        <c:delete val="1"/>
        <c:axPos val="l"/>
        <c:numFmt formatCode="#,##0;[Red]\(#,##0\);\-" sourceLinked="1"/>
        <c:majorTickMark val="none"/>
        <c:minorTickMark val="none"/>
        <c:tickLblPos val="nextTo"/>
        <c:crossAx val="1984648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650793650793648E-2"/>
          <c:y val="0"/>
          <c:w val="0.91269841269841268"/>
          <c:h val="0.84023569023569022"/>
        </c:manualLayout>
      </c:layout>
      <c:lineChart>
        <c:grouping val="standard"/>
        <c:varyColors val="0"/>
        <c:ser>
          <c:idx val="0"/>
          <c:order val="0"/>
          <c:tx>
            <c:strRef>
              <c:f>'1. 월별 프리미엄 플러스 베이직 판매수량 DATA'!$L$21</c:f>
              <c:strCache>
                <c:ptCount val="1"/>
                <c:pt idx="0">
                  <c:v>베이직</c:v>
                </c:pt>
              </c:strCache>
            </c:strRef>
          </c:tx>
          <c:spPr>
            <a:ln w="28575" cap="rnd">
              <a:solidFill>
                <a:schemeClr val="accent1"/>
              </a:solidFill>
              <a:round/>
            </a:ln>
            <a:effectLst/>
          </c:spPr>
          <c:marker>
            <c:symbol val="none"/>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EDD-48D3-831B-D4F5618D587F}"/>
                </c:ext>
              </c:extLst>
            </c:dLbl>
            <c:dLbl>
              <c:idx val="3"/>
              <c:layout>
                <c:manualLayout>
                  <c:x val="1.984126984126984E-2"/>
                  <c:y val="-9.38552188552188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EDD-48D3-831B-D4F5618D587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 월별 프리미엄 플러스 베이직 판매수량 DATA'!$M$20:$P$20</c:f>
              <c:strCache>
                <c:ptCount val="4"/>
                <c:pt idx="0">
                  <c:v>FY19</c:v>
                </c:pt>
                <c:pt idx="1">
                  <c:v>FY20</c:v>
                </c:pt>
                <c:pt idx="2">
                  <c:v>FY21</c:v>
                </c:pt>
                <c:pt idx="3">
                  <c:v>FY22 (E)</c:v>
                </c:pt>
              </c:strCache>
            </c:strRef>
          </c:cat>
          <c:val>
            <c:numRef>
              <c:f>'1. 월별 프리미엄 플러스 베이직 판매수량 DATA'!$M$21:$P$21</c:f>
              <c:numCache>
                <c:formatCode>_(* #,##0_);_(* \(#,##0\);_(* "-"_);_(@_)</c:formatCode>
                <c:ptCount val="4"/>
                <c:pt idx="0" formatCode="#,##0;[Red]\(#,##0\);\-">
                  <c:v>8834</c:v>
                </c:pt>
                <c:pt idx="1">
                  <c:v>7517</c:v>
                </c:pt>
                <c:pt idx="2" formatCode="#,##0;[Red]\(#,##0\);\-">
                  <c:v>2745</c:v>
                </c:pt>
                <c:pt idx="3">
                  <c:v>1212</c:v>
                </c:pt>
              </c:numCache>
            </c:numRef>
          </c:val>
          <c:smooth val="0"/>
          <c:extLst>
            <c:ext xmlns:c16="http://schemas.microsoft.com/office/drawing/2014/chart" uri="{C3380CC4-5D6E-409C-BE32-E72D297353CC}">
              <c16:uniqueId val="{00000002-EEDD-48D3-831B-D4F5618D587F}"/>
            </c:ext>
          </c:extLst>
        </c:ser>
        <c:ser>
          <c:idx val="1"/>
          <c:order val="1"/>
          <c:tx>
            <c:strRef>
              <c:f>'1. 월별 프리미엄 플러스 베이직 판매수량 DATA'!$L$22</c:f>
              <c:strCache>
                <c:ptCount val="1"/>
                <c:pt idx="0">
                  <c:v>플러스</c:v>
                </c:pt>
              </c:strCache>
            </c:strRef>
          </c:tx>
          <c:spPr>
            <a:ln w="28575" cap="rnd">
              <a:solidFill>
                <a:schemeClr val="accent2"/>
              </a:solidFill>
              <a:round/>
            </a:ln>
            <a:effectLst/>
          </c:spPr>
          <c:marker>
            <c:symbol val="none"/>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EDD-48D3-831B-D4F5618D587F}"/>
                </c:ext>
              </c:extLst>
            </c:dLbl>
            <c:dLbl>
              <c:idx val="3"/>
              <c:layout>
                <c:manualLayout>
                  <c:x val="1.984126984126984E-2"/>
                  <c:y val="-9.76430976430976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EDD-48D3-831B-D4F5618D587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 월별 프리미엄 플러스 베이직 판매수량 DATA'!$M$20:$P$20</c:f>
              <c:strCache>
                <c:ptCount val="4"/>
                <c:pt idx="0">
                  <c:v>FY19</c:v>
                </c:pt>
                <c:pt idx="1">
                  <c:v>FY20</c:v>
                </c:pt>
                <c:pt idx="2">
                  <c:v>FY21</c:v>
                </c:pt>
                <c:pt idx="3">
                  <c:v>FY22 (E)</c:v>
                </c:pt>
              </c:strCache>
            </c:strRef>
          </c:cat>
          <c:val>
            <c:numRef>
              <c:f>'1. 월별 프리미엄 플러스 베이직 판매수량 DATA'!$M$22:$P$22</c:f>
              <c:numCache>
                <c:formatCode>#,##0;[Red]\(#,##0\);\-</c:formatCode>
                <c:ptCount val="4"/>
                <c:pt idx="0">
                  <c:v>996</c:v>
                </c:pt>
                <c:pt idx="1">
                  <c:v>1636</c:v>
                </c:pt>
                <c:pt idx="2">
                  <c:v>2499</c:v>
                </c:pt>
                <c:pt idx="3" formatCode="_(* #,##0_);_(* \(#,##0\);_(* &quot;-&quot;_);_(@_)">
                  <c:v>2288</c:v>
                </c:pt>
              </c:numCache>
            </c:numRef>
          </c:val>
          <c:smooth val="0"/>
          <c:extLst>
            <c:ext xmlns:c16="http://schemas.microsoft.com/office/drawing/2014/chart" uri="{C3380CC4-5D6E-409C-BE32-E72D297353CC}">
              <c16:uniqueId val="{00000005-EEDD-48D3-831B-D4F5618D587F}"/>
            </c:ext>
          </c:extLst>
        </c:ser>
        <c:ser>
          <c:idx val="2"/>
          <c:order val="2"/>
          <c:tx>
            <c:strRef>
              <c:f>'1. 월별 프리미엄 플러스 베이직 판매수량 DATA'!$L$23</c:f>
              <c:strCache>
                <c:ptCount val="1"/>
                <c:pt idx="0">
                  <c:v>프리미엄</c:v>
                </c:pt>
              </c:strCache>
            </c:strRef>
          </c:tx>
          <c:spPr>
            <a:ln w="28575" cap="rnd">
              <a:solidFill>
                <a:schemeClr val="accent3"/>
              </a:solidFill>
              <a:round/>
            </a:ln>
            <a:effectLst/>
          </c:spPr>
          <c:marker>
            <c:symbol val="none"/>
          </c:marker>
          <c:dLbls>
            <c:dLbl>
              <c:idx val="3"/>
              <c:layout>
                <c:manualLayout>
                  <c:x val="5.219283741850303E-2"/>
                  <c:y val="-6.8602362204724404E-2"/>
                </c:manualLayout>
              </c:layout>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8.3587245533606094E-2"/>
                      <c:h val="9.4234338131975903E-2"/>
                    </c:manualLayout>
                  </c15:layout>
                </c:ext>
                <c:ext xmlns:c16="http://schemas.microsoft.com/office/drawing/2014/chart" uri="{C3380CC4-5D6E-409C-BE32-E72D297353CC}">
                  <c16:uniqueId val="{00000006-EEDD-48D3-831B-D4F5618D587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 월별 프리미엄 플러스 베이직 판매수량 DATA'!$M$20:$P$20</c:f>
              <c:strCache>
                <c:ptCount val="4"/>
                <c:pt idx="0">
                  <c:v>FY19</c:v>
                </c:pt>
                <c:pt idx="1">
                  <c:v>FY20</c:v>
                </c:pt>
                <c:pt idx="2">
                  <c:v>FY21</c:v>
                </c:pt>
                <c:pt idx="3">
                  <c:v>FY22 (E)</c:v>
                </c:pt>
              </c:strCache>
            </c:strRef>
          </c:cat>
          <c:val>
            <c:numRef>
              <c:f>'1. 월별 프리미엄 플러스 베이직 판매수량 DATA'!$M$23:$P$23</c:f>
              <c:numCache>
                <c:formatCode>#,##0;[Red]\(#,##0\);\-</c:formatCode>
                <c:ptCount val="4"/>
                <c:pt idx="0">
                  <c:v>526</c:v>
                </c:pt>
                <c:pt idx="1">
                  <c:v>413</c:v>
                </c:pt>
                <c:pt idx="2">
                  <c:v>396</c:v>
                </c:pt>
                <c:pt idx="3" formatCode="_(* #,##0_);_(* \(#,##0\);_(* &quot;-&quot;_);_(@_)">
                  <c:v>350</c:v>
                </c:pt>
              </c:numCache>
            </c:numRef>
          </c:val>
          <c:smooth val="0"/>
          <c:extLst>
            <c:ext xmlns:c16="http://schemas.microsoft.com/office/drawing/2014/chart" uri="{C3380CC4-5D6E-409C-BE32-E72D297353CC}">
              <c16:uniqueId val="{00000007-EEDD-48D3-831B-D4F5618D587F}"/>
            </c:ext>
          </c:extLst>
        </c:ser>
        <c:ser>
          <c:idx val="3"/>
          <c:order val="3"/>
          <c:tx>
            <c:strRef>
              <c:f>'1. 월별 프리미엄 플러스 베이직 판매수량 DATA'!$L$24</c:f>
              <c:strCache>
                <c:ptCount val="1"/>
                <c:pt idx="0">
                  <c:v>콜배너</c:v>
                </c:pt>
              </c:strCache>
            </c:strRef>
          </c:tx>
          <c:spPr>
            <a:ln w="28575" cap="rnd">
              <a:solidFill>
                <a:schemeClr val="accent4"/>
              </a:solidFill>
              <a:round/>
            </a:ln>
            <a:effectLst/>
          </c:spPr>
          <c:marker>
            <c:symbol val="none"/>
          </c:marker>
          <c:dLbls>
            <c:dLbl>
              <c:idx val="3"/>
              <c:layout>
                <c:manualLayout>
                  <c:x val="5.2098878718842626E-2"/>
                  <c:y val="-5.050505050505050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EDD-48D3-831B-D4F5618D587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 월별 프리미엄 플러스 베이직 판매수량 DATA'!$M$20:$P$20</c:f>
              <c:strCache>
                <c:ptCount val="4"/>
                <c:pt idx="0">
                  <c:v>FY19</c:v>
                </c:pt>
                <c:pt idx="1">
                  <c:v>FY20</c:v>
                </c:pt>
                <c:pt idx="2">
                  <c:v>FY21</c:v>
                </c:pt>
                <c:pt idx="3">
                  <c:v>FY22 (E)</c:v>
                </c:pt>
              </c:strCache>
            </c:strRef>
          </c:cat>
          <c:val>
            <c:numRef>
              <c:f>'1. 월별 프리미엄 플러스 베이직 판매수량 DATA'!$M$24:$P$24</c:f>
              <c:numCache>
                <c:formatCode>#,##0;[Red]\(#,##0\);\-</c:formatCode>
                <c:ptCount val="4"/>
                <c:pt idx="1">
                  <c:v>8</c:v>
                </c:pt>
                <c:pt idx="2">
                  <c:v>327</c:v>
                </c:pt>
                <c:pt idx="3" formatCode="_(* #,##0_);_(* \(#,##0\);_(* &quot;-&quot;_);_(@_)">
                  <c:v>398</c:v>
                </c:pt>
              </c:numCache>
            </c:numRef>
          </c:val>
          <c:smooth val="0"/>
          <c:extLst>
            <c:ext xmlns:c16="http://schemas.microsoft.com/office/drawing/2014/chart" uri="{C3380CC4-5D6E-409C-BE32-E72D297353CC}">
              <c16:uniqueId val="{00000009-EEDD-48D3-831B-D4F5618D587F}"/>
            </c:ext>
          </c:extLst>
        </c:ser>
        <c:dLbls>
          <c:showLegendKey val="0"/>
          <c:showVal val="0"/>
          <c:showCatName val="0"/>
          <c:showSerName val="0"/>
          <c:showPercent val="0"/>
          <c:showBubbleSize val="0"/>
        </c:dLbls>
        <c:smooth val="0"/>
        <c:axId val="1854592799"/>
        <c:axId val="1854588223"/>
      </c:lineChart>
      <c:catAx>
        <c:axId val="1854592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54588223"/>
        <c:crosses val="autoZero"/>
        <c:auto val="1"/>
        <c:lblAlgn val="ctr"/>
        <c:lblOffset val="100"/>
        <c:noMultiLvlLbl val="0"/>
      </c:catAx>
      <c:valAx>
        <c:axId val="1854588223"/>
        <c:scaling>
          <c:orientation val="minMax"/>
        </c:scaling>
        <c:delete val="1"/>
        <c:axPos val="l"/>
        <c:numFmt formatCode="#,##0;[Red]\(#,##0\);\-" sourceLinked="1"/>
        <c:majorTickMark val="none"/>
        <c:minorTickMark val="none"/>
        <c:tickLblPos val="nextTo"/>
        <c:crossAx val="1854592799"/>
        <c:crosses val="autoZero"/>
        <c:crossBetween val="between"/>
      </c:valAx>
      <c:spPr>
        <a:noFill/>
        <a:ln>
          <a:noFill/>
        </a:ln>
        <a:effectLst/>
      </c:spPr>
    </c:plotArea>
    <c:legend>
      <c:legendPos val="b"/>
      <c:layout>
        <c:manualLayout>
          <c:xMode val="edge"/>
          <c:yMode val="edge"/>
          <c:x val="0.64126984126984132"/>
          <c:y val="5.8499032317929966E-2"/>
          <c:w val="0.28095238095238095"/>
          <c:h val="0.31860534478644714"/>
        </c:manualLayout>
      </c:layout>
      <c:overlay val="1"/>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j-ea"/>
              <a:ea typeface="+mj-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ko-KR"/>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03443595019005"/>
          <c:y val="0.10450037301970422"/>
          <c:w val="0.77629444576530826"/>
          <c:h val="0.76259558629920565"/>
        </c:manualLayout>
      </c:layout>
      <c:lineChart>
        <c:grouping val="standard"/>
        <c:varyColors val="0"/>
        <c:ser>
          <c:idx val="0"/>
          <c:order val="0"/>
          <c:tx>
            <c:strRef>
              <c:f>매출!$BN$35</c:f>
              <c:strCache>
                <c:ptCount val="1"/>
                <c:pt idx="0">
                  <c:v>백만원 이하</c:v>
                </c:pt>
              </c:strCache>
            </c:strRef>
          </c:tx>
          <c:spPr>
            <a:ln w="28575" cap="rnd">
              <a:solidFill>
                <a:schemeClr val="accent1"/>
              </a:solidFill>
              <a:round/>
            </a:ln>
            <a:effectLst/>
          </c:spPr>
          <c:marker>
            <c:symbol val="none"/>
          </c:marker>
          <c:dLbls>
            <c:dLbl>
              <c:idx val="3"/>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A1-4269-957D-0B93F34874A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매출!$BO$34:$BR$34</c:f>
              <c:strCache>
                <c:ptCount val="4"/>
                <c:pt idx="0">
                  <c:v>FY19</c:v>
                </c:pt>
                <c:pt idx="1">
                  <c:v>FY20</c:v>
                </c:pt>
                <c:pt idx="2">
                  <c:v>FY21</c:v>
                </c:pt>
                <c:pt idx="3">
                  <c:v>FY22.1H</c:v>
                </c:pt>
              </c:strCache>
            </c:strRef>
          </c:cat>
          <c:val>
            <c:numRef>
              <c:f>매출!$BO$35:$BR$35</c:f>
              <c:numCache>
                <c:formatCode>#,##0;[Red]\(#,##0\);\-</c:formatCode>
                <c:ptCount val="4"/>
                <c:pt idx="0">
                  <c:v>55105.960050180445</c:v>
                </c:pt>
                <c:pt idx="1">
                  <c:v>55594.008813566681</c:v>
                </c:pt>
                <c:pt idx="2">
                  <c:v>52962.336895560118</c:v>
                </c:pt>
                <c:pt idx="3">
                  <c:v>50924.600675559632</c:v>
                </c:pt>
              </c:numCache>
            </c:numRef>
          </c:val>
          <c:smooth val="0"/>
          <c:extLst>
            <c:ext xmlns:c16="http://schemas.microsoft.com/office/drawing/2014/chart" uri="{C3380CC4-5D6E-409C-BE32-E72D297353CC}">
              <c16:uniqueId val="{00000000-8740-4425-A701-51DBE4B45DE5}"/>
            </c:ext>
          </c:extLst>
        </c:ser>
        <c:ser>
          <c:idx val="1"/>
          <c:order val="1"/>
          <c:tx>
            <c:strRef>
              <c:f>매출!$BN$36</c:f>
              <c:strCache>
                <c:ptCount val="1"/>
                <c:pt idx="0">
                  <c:v>백만원 초과 3천만원 이하</c:v>
                </c:pt>
              </c:strCache>
            </c:strRef>
          </c:tx>
          <c:spPr>
            <a:ln w="28575" cap="rnd">
              <a:solidFill>
                <a:schemeClr val="accent2"/>
              </a:solidFill>
              <a:round/>
            </a:ln>
            <a:effectLst/>
          </c:spPr>
          <c:marker>
            <c:symbol val="none"/>
          </c:marker>
          <c:dLbls>
            <c:dLbl>
              <c:idx val="3"/>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A1-4269-957D-0B93F34874A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매출!$BO$34:$BR$34</c:f>
              <c:strCache>
                <c:ptCount val="4"/>
                <c:pt idx="0">
                  <c:v>FY19</c:v>
                </c:pt>
                <c:pt idx="1">
                  <c:v>FY20</c:v>
                </c:pt>
                <c:pt idx="2">
                  <c:v>FY21</c:v>
                </c:pt>
                <c:pt idx="3">
                  <c:v>FY22.1H</c:v>
                </c:pt>
              </c:strCache>
            </c:strRef>
          </c:cat>
          <c:val>
            <c:numRef>
              <c:f>매출!$BO$36:$BR$36</c:f>
              <c:numCache>
                <c:formatCode>#,##0;[Red]\(#,##0\);\-</c:formatCode>
                <c:ptCount val="4"/>
                <c:pt idx="0">
                  <c:v>193474.67404007987</c:v>
                </c:pt>
                <c:pt idx="1">
                  <c:v>207041.58886594902</c:v>
                </c:pt>
                <c:pt idx="2">
                  <c:v>205572.37488683965</c:v>
                </c:pt>
                <c:pt idx="3">
                  <c:v>203684.25697982864</c:v>
                </c:pt>
              </c:numCache>
            </c:numRef>
          </c:val>
          <c:smooth val="0"/>
          <c:extLst>
            <c:ext xmlns:c16="http://schemas.microsoft.com/office/drawing/2014/chart" uri="{C3380CC4-5D6E-409C-BE32-E72D297353CC}">
              <c16:uniqueId val="{00000001-8740-4425-A701-51DBE4B45DE5}"/>
            </c:ext>
          </c:extLst>
        </c:ser>
        <c:ser>
          <c:idx val="2"/>
          <c:order val="2"/>
          <c:tx>
            <c:strRef>
              <c:f>매출!$BN$37</c:f>
              <c:strCache>
                <c:ptCount val="1"/>
                <c:pt idx="0">
                  <c:v>3천만원 초과</c:v>
                </c:pt>
              </c:strCache>
            </c:strRef>
          </c:tx>
          <c:spPr>
            <a:ln w="28575" cap="rnd">
              <a:solidFill>
                <a:schemeClr val="accent3"/>
              </a:solidFill>
              <a:round/>
            </a:ln>
            <a:effectLst/>
          </c:spPr>
          <c:marker>
            <c:symbol val="none"/>
          </c:marker>
          <c:dLbls>
            <c:dLbl>
              <c:idx val="3"/>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A1-4269-957D-0B93F34874A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매출!$BO$34:$BR$34</c:f>
              <c:strCache>
                <c:ptCount val="4"/>
                <c:pt idx="0">
                  <c:v>FY19</c:v>
                </c:pt>
                <c:pt idx="1">
                  <c:v>FY20</c:v>
                </c:pt>
                <c:pt idx="2">
                  <c:v>FY21</c:v>
                </c:pt>
                <c:pt idx="3">
                  <c:v>FY22.1H</c:v>
                </c:pt>
              </c:strCache>
            </c:strRef>
          </c:cat>
          <c:val>
            <c:numRef>
              <c:f>매출!$BO$37:$BR$37</c:f>
              <c:numCache>
                <c:formatCode>#,##0;[Red]\(#,##0\);\-</c:formatCode>
                <c:ptCount val="4"/>
                <c:pt idx="0">
                  <c:v>191755.17179157864</c:v>
                </c:pt>
                <c:pt idx="1">
                  <c:v>208394.74487153525</c:v>
                </c:pt>
                <c:pt idx="2">
                  <c:v>208822.99806262137</c:v>
                </c:pt>
                <c:pt idx="3">
                  <c:v>247336.36437438207</c:v>
                </c:pt>
              </c:numCache>
            </c:numRef>
          </c:val>
          <c:smooth val="0"/>
          <c:extLst>
            <c:ext xmlns:c16="http://schemas.microsoft.com/office/drawing/2014/chart" uri="{C3380CC4-5D6E-409C-BE32-E72D297353CC}">
              <c16:uniqueId val="{00000002-8740-4425-A701-51DBE4B45DE5}"/>
            </c:ext>
          </c:extLst>
        </c:ser>
        <c:dLbls>
          <c:showLegendKey val="0"/>
          <c:showVal val="0"/>
          <c:showCatName val="0"/>
          <c:showSerName val="0"/>
          <c:showPercent val="0"/>
          <c:showBubbleSize val="0"/>
        </c:dLbls>
        <c:smooth val="0"/>
        <c:axId val="1811477887"/>
        <c:axId val="1811475391"/>
      </c:lineChart>
      <c:catAx>
        <c:axId val="18114778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11475391"/>
        <c:crosses val="autoZero"/>
        <c:auto val="1"/>
        <c:lblAlgn val="ctr"/>
        <c:lblOffset val="100"/>
        <c:noMultiLvlLbl val="0"/>
      </c:catAx>
      <c:valAx>
        <c:axId val="1811475391"/>
        <c:scaling>
          <c:orientation val="minMax"/>
        </c:scaling>
        <c:delete val="0"/>
        <c:axPos val="l"/>
        <c:numFmt formatCode="#,##0;[Red]\(#,##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1811477887"/>
        <c:crosses val="autoZero"/>
        <c:crossBetween val="between"/>
      </c:valAx>
      <c:spPr>
        <a:noFill/>
        <a:ln>
          <a:noFill/>
        </a:ln>
        <a:effectLst/>
      </c:spPr>
    </c:plotArea>
    <c:legend>
      <c:legendPos val="b"/>
      <c:layout>
        <c:manualLayout>
          <c:xMode val="edge"/>
          <c:yMode val="edge"/>
          <c:x val="0.19711672620494886"/>
          <c:y val="3.0413358823974165E-2"/>
          <c:w val="0.5056806700229225"/>
          <c:h val="0.22914106727520078"/>
        </c:manualLayout>
      </c:layout>
      <c:overlay val="1"/>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800"/>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23436741218"/>
          <c:y val="0.2476139024745205"/>
          <c:w val="0.56384167175394651"/>
          <c:h val="0.42642590330362379"/>
        </c:manualLayout>
      </c:layout>
      <c:scatterChart>
        <c:scatterStyle val="lineMarker"/>
        <c:varyColors val="0"/>
        <c:ser>
          <c:idx val="0"/>
          <c:order val="0"/>
          <c:tx>
            <c:v>출품당 입찰수/낙찰률</c:v>
          </c:tx>
          <c:spPr>
            <a:ln w="25400" cap="rnd">
              <a:noFill/>
              <a:round/>
            </a:ln>
            <a:effectLst/>
          </c:spPr>
          <c:marker>
            <c:symbol val="circle"/>
            <c:size val="5"/>
            <c:spPr>
              <a:solidFill>
                <a:schemeClr val="accent1"/>
              </a:solidFill>
              <a:ln w="9525">
                <a:solidFill>
                  <a:schemeClr val="accent1"/>
                </a:solidFill>
              </a:ln>
              <a:effectLst/>
            </c:spPr>
          </c:marker>
          <c:xVal>
            <c:numRef>
              <c:f>차트!$AK$66:$BZ$66</c:f>
              <c:numCache>
                <c:formatCode>#,##0;[Red]\(#,##0\);\-</c:formatCode>
                <c:ptCount val="42"/>
                <c:pt idx="0">
                  <c:v>5.8486304661220565</c:v>
                </c:pt>
                <c:pt idx="1">
                  <c:v>5.3713778829095213</c:v>
                </c:pt>
                <c:pt idx="2">
                  <c:v>6.7357469829379939</c:v>
                </c:pt>
                <c:pt idx="3">
                  <c:v>6.5773859501819203</c:v>
                </c:pt>
                <c:pt idx="4">
                  <c:v>6.295525727069351</c:v>
                </c:pt>
                <c:pt idx="5">
                  <c:v>6.08411214953271</c:v>
                </c:pt>
                <c:pt idx="6">
                  <c:v>7.5032454361054768</c:v>
                </c:pt>
                <c:pt idx="7">
                  <c:v>7.571237585943468</c:v>
                </c:pt>
                <c:pt idx="8">
                  <c:v>7.1887744801130626</c:v>
                </c:pt>
                <c:pt idx="9">
                  <c:v>8.2270393610952652</c:v>
                </c:pt>
                <c:pt idx="10">
                  <c:v>7.2284316250321918</c:v>
                </c:pt>
                <c:pt idx="11">
                  <c:v>7.8053481088894241</c:v>
                </c:pt>
                <c:pt idx="12">
                  <c:v>8.5823016471094835</c:v>
                </c:pt>
                <c:pt idx="13">
                  <c:v>11.40625</c:v>
                </c:pt>
                <c:pt idx="14">
                  <c:v>10.466933661942903</c:v>
                </c:pt>
                <c:pt idx="15">
                  <c:v>9.1238684542225279</c:v>
                </c:pt>
                <c:pt idx="16">
                  <c:v>9.403167746580273</c:v>
                </c:pt>
                <c:pt idx="17">
                  <c:v>8.6730108898263509</c:v>
                </c:pt>
                <c:pt idx="18">
                  <c:v>11.158899420747762</c:v>
                </c:pt>
                <c:pt idx="19">
                  <c:v>11.578903071959601</c:v>
                </c:pt>
                <c:pt idx="20">
                  <c:v>11.341721117753371</c:v>
                </c:pt>
                <c:pt idx="21">
                  <c:v>10.961489631823953</c:v>
                </c:pt>
                <c:pt idx="22">
                  <c:v>11.536514522821577</c:v>
                </c:pt>
                <c:pt idx="23">
                  <c:v>9.6687216470861923</c:v>
                </c:pt>
                <c:pt idx="24">
                  <c:v>10.587940955716787</c:v>
                </c:pt>
                <c:pt idx="25">
                  <c:v>10.421292083712466</c:v>
                </c:pt>
                <c:pt idx="26">
                  <c:v>10.45750033999728</c:v>
                </c:pt>
                <c:pt idx="27">
                  <c:v>10.851100092965602</c:v>
                </c:pt>
                <c:pt idx="28">
                  <c:v>10.486025798525798</c:v>
                </c:pt>
                <c:pt idx="29">
                  <c:v>10.734748427672956</c:v>
                </c:pt>
                <c:pt idx="30">
                  <c:v>10.905165646098288</c:v>
                </c:pt>
                <c:pt idx="31">
                  <c:v>10.267134788581895</c:v>
                </c:pt>
                <c:pt idx="32">
                  <c:v>9.364628470550473</c:v>
                </c:pt>
                <c:pt idx="33">
                  <c:v>10.946771808772795</c:v>
                </c:pt>
                <c:pt idx="34">
                  <c:v>11.620056497175142</c:v>
                </c:pt>
                <c:pt idx="35">
                  <c:v>10.679326235499762</c:v>
                </c:pt>
                <c:pt idx="36">
                  <c:v>11.539374498797113</c:v>
                </c:pt>
                <c:pt idx="37">
                  <c:v>10.102540272614622</c:v>
                </c:pt>
                <c:pt idx="38">
                  <c:v>8.4910534104668365</c:v>
                </c:pt>
                <c:pt idx="39">
                  <c:v>6.9970781592403215</c:v>
                </c:pt>
                <c:pt idx="40">
                  <c:v>6.3233982932110555</c:v>
                </c:pt>
                <c:pt idx="41">
                  <c:v>6.1310997815003638</c:v>
                </c:pt>
              </c:numCache>
            </c:numRef>
          </c:xVal>
          <c:yVal>
            <c:numRef>
              <c:f>차트!$AK$67:$BZ$67</c:f>
              <c:numCache>
                <c:formatCode>0.0%;\(0.0%\);\-</c:formatCode>
                <c:ptCount val="42"/>
                <c:pt idx="0">
                  <c:v>3.7962518020182606E-2</c:v>
                </c:pt>
                <c:pt idx="1">
                  <c:v>5.6179775280898875E-2</c:v>
                </c:pt>
                <c:pt idx="2">
                  <c:v>9.7378277153558054E-2</c:v>
                </c:pt>
                <c:pt idx="3">
                  <c:v>7.8925272879932826E-2</c:v>
                </c:pt>
                <c:pt idx="4">
                  <c:v>6.3758389261744972E-2</c:v>
                </c:pt>
                <c:pt idx="5">
                  <c:v>5.6074766355140186E-2</c:v>
                </c:pt>
                <c:pt idx="6">
                  <c:v>5.2129817444219066E-2</c:v>
                </c:pt>
                <c:pt idx="7">
                  <c:v>5.3857906799083269E-2</c:v>
                </c:pt>
                <c:pt idx="8">
                  <c:v>6.2790228144558854E-2</c:v>
                </c:pt>
                <c:pt idx="9">
                  <c:v>6.1798821068644226E-2</c:v>
                </c:pt>
                <c:pt idx="10">
                  <c:v>6.3996909605974761E-2</c:v>
                </c:pt>
                <c:pt idx="11">
                  <c:v>7.93784630209588E-2</c:v>
                </c:pt>
                <c:pt idx="12">
                  <c:v>6.5453762514802449E-2</c:v>
                </c:pt>
                <c:pt idx="13">
                  <c:v>9.9506578947368418E-2</c:v>
                </c:pt>
                <c:pt idx="14">
                  <c:v>8.9956869993838576E-2</c:v>
                </c:pt>
                <c:pt idx="15">
                  <c:v>8.1242122149650514E-2</c:v>
                </c:pt>
                <c:pt idx="16">
                  <c:v>9.7552195824334054E-2</c:v>
                </c:pt>
                <c:pt idx="17">
                  <c:v>8.0054939664475619E-2</c:v>
                </c:pt>
                <c:pt idx="18">
                  <c:v>0.12243285939968404</c:v>
                </c:pt>
                <c:pt idx="19">
                  <c:v>0.12315892832094263</c:v>
                </c:pt>
                <c:pt idx="20">
                  <c:v>0.13388016126789934</c:v>
                </c:pt>
                <c:pt idx="21">
                  <c:v>0.11835237692199181</c:v>
                </c:pt>
                <c:pt idx="22">
                  <c:v>0.12752420470262793</c:v>
                </c:pt>
                <c:pt idx="23">
                  <c:v>0.11515644992439222</c:v>
                </c:pt>
                <c:pt idx="24">
                  <c:v>0.10532899674756067</c:v>
                </c:pt>
                <c:pt idx="25">
                  <c:v>0.11828935395814377</c:v>
                </c:pt>
                <c:pt idx="26">
                  <c:v>0.13327893376852984</c:v>
                </c:pt>
                <c:pt idx="27">
                  <c:v>0.14657576696622249</c:v>
                </c:pt>
                <c:pt idx="28">
                  <c:v>0.12392506142506142</c:v>
                </c:pt>
                <c:pt idx="29">
                  <c:v>0.12767295597484277</c:v>
                </c:pt>
                <c:pt idx="30">
                  <c:v>0.14225153085256712</c:v>
                </c:pt>
                <c:pt idx="31">
                  <c:v>0.12410319035261792</c:v>
                </c:pt>
                <c:pt idx="32">
                  <c:v>0.1242176215695715</c:v>
                </c:pt>
                <c:pt idx="33">
                  <c:v>0.1289633645473961</c:v>
                </c:pt>
                <c:pt idx="34">
                  <c:v>0.12366603892027621</c:v>
                </c:pt>
                <c:pt idx="35">
                  <c:v>0.13952010170030194</c:v>
                </c:pt>
                <c:pt idx="36">
                  <c:v>0.12044907778668805</c:v>
                </c:pt>
                <c:pt idx="37">
                  <c:v>9.7583643122676575E-2</c:v>
                </c:pt>
                <c:pt idx="38">
                  <c:v>0.11368222790259652</c:v>
                </c:pt>
                <c:pt idx="39">
                  <c:v>0.10445580715850986</c:v>
                </c:pt>
                <c:pt idx="40">
                  <c:v>9.0816456502356382E-2</c:v>
                </c:pt>
                <c:pt idx="41">
                  <c:v>7.8781257586792913E-2</c:v>
                </c:pt>
              </c:numCache>
            </c:numRef>
          </c:yVal>
          <c:smooth val="0"/>
          <c:extLst>
            <c:ext xmlns:c16="http://schemas.microsoft.com/office/drawing/2014/chart" uri="{C3380CC4-5D6E-409C-BE32-E72D297353CC}">
              <c16:uniqueId val="{00000000-40AD-4C4F-87C2-414BD55D785A}"/>
            </c:ext>
          </c:extLst>
        </c:ser>
        <c:dLbls>
          <c:showLegendKey val="0"/>
          <c:showVal val="0"/>
          <c:showCatName val="0"/>
          <c:showSerName val="0"/>
          <c:showPercent val="0"/>
          <c:showBubbleSize val="0"/>
        </c:dLbls>
        <c:axId val="739674400"/>
        <c:axId val="739663584"/>
      </c:scatterChart>
      <c:valAx>
        <c:axId val="739674400"/>
        <c:scaling>
          <c:orientation val="minMax"/>
          <c:max val="12"/>
          <c:min val="4"/>
        </c:scaling>
        <c:delete val="0"/>
        <c:axPos val="b"/>
        <c:numFmt formatCode="#,##0;[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739663584"/>
        <c:crosses val="autoZero"/>
        <c:crossBetween val="midCat"/>
        <c:majorUnit val="2"/>
      </c:valAx>
      <c:valAx>
        <c:axId val="739663584"/>
        <c:scaling>
          <c:orientation val="minMax"/>
        </c:scaling>
        <c:delete val="0"/>
        <c:axPos val="l"/>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739674400"/>
        <c:crosses val="autoZero"/>
        <c:crossBetween val="midCat"/>
        <c:majorUnit val="4.0000000000000008E-2"/>
      </c:valAx>
      <c:spPr>
        <a:noFill/>
        <a:ln>
          <a:noFill/>
        </a:ln>
        <a:effectLst/>
      </c:spPr>
    </c:plotArea>
    <c:legend>
      <c:legendPos val="r"/>
      <c:layout>
        <c:manualLayout>
          <c:xMode val="edge"/>
          <c:yMode val="edge"/>
          <c:x val="0.27509529122348053"/>
          <c:y val="0.74730254772856575"/>
          <c:w val="0.49904400273225036"/>
          <c:h val="0.1326909252880913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91984812695431"/>
          <c:y val="7.1446167189474497E-2"/>
          <c:w val="0.70912652703633017"/>
          <c:h val="0.55689816692665628"/>
        </c:manualLayout>
      </c:layout>
      <c:lineChart>
        <c:grouping val="standard"/>
        <c:varyColors val="0"/>
        <c:ser>
          <c:idx val="0"/>
          <c:order val="0"/>
          <c:tx>
            <c:strRef>
              <c:f>차트!$A$66</c:f>
              <c:strCache>
                <c:ptCount val="1"/>
                <c:pt idx="0">
                  <c:v>출품당 입찰수</c:v>
                </c:pt>
              </c:strCache>
            </c:strRef>
          </c:tx>
          <c:spPr>
            <a:ln w="25400" cap="rnd">
              <a:solidFill>
                <a:schemeClr val="accent1"/>
              </a:solidFill>
              <a:round/>
            </a:ln>
            <a:effectLst/>
          </c:spPr>
          <c:marker>
            <c:symbol val="none"/>
          </c:marker>
          <c:cat>
            <c:strRef>
              <c:f>차트!$K$10:$X$10</c:f>
              <c:strCache>
                <c:ptCount val="14"/>
                <c:pt idx="0">
                  <c:v>19.1Q</c:v>
                </c:pt>
                <c:pt idx="1">
                  <c:v>19.2Q</c:v>
                </c:pt>
                <c:pt idx="2">
                  <c:v>19.3Q</c:v>
                </c:pt>
                <c:pt idx="3">
                  <c:v>19.4Q</c:v>
                </c:pt>
                <c:pt idx="4">
                  <c:v>20.1Q</c:v>
                </c:pt>
                <c:pt idx="5">
                  <c:v>20.2Q</c:v>
                </c:pt>
                <c:pt idx="6">
                  <c:v>20.3Q</c:v>
                </c:pt>
                <c:pt idx="7">
                  <c:v>20.4Q</c:v>
                </c:pt>
                <c:pt idx="8">
                  <c:v>21.1Q</c:v>
                </c:pt>
                <c:pt idx="9">
                  <c:v>21.2Q</c:v>
                </c:pt>
                <c:pt idx="10">
                  <c:v>21.3Q</c:v>
                </c:pt>
                <c:pt idx="11">
                  <c:v>21.4Q</c:v>
                </c:pt>
                <c:pt idx="12">
                  <c:v>22.1Q</c:v>
                </c:pt>
                <c:pt idx="13">
                  <c:v>22.2Q</c:v>
                </c:pt>
              </c:strCache>
            </c:strRef>
          </c:cat>
          <c:val>
            <c:numRef>
              <c:f>차트!$K$66:$X$66</c:f>
              <c:numCache>
                <c:formatCode>#,##0;[Red]\(#,##0\);\-</c:formatCode>
                <c:ptCount val="14"/>
                <c:pt idx="0">
                  <c:v>6.0631578947368423</c:v>
                </c:pt>
                <c:pt idx="1">
                  <c:v>6.3057465618860506</c:v>
                </c:pt>
                <c:pt idx="2">
                  <c:v>7.4237714134532711</c:v>
                </c:pt>
                <c:pt idx="3">
                  <c:v>7.699254466169644</c:v>
                </c:pt>
                <c:pt idx="4">
                  <c:v>10.121573041867897</c:v>
                </c:pt>
                <c:pt idx="5">
                  <c:v>9.0406545828135325</c:v>
                </c:pt>
                <c:pt idx="6">
                  <c:v>11.355506889314718</c:v>
                </c:pt>
                <c:pt idx="7">
                  <c:v>10.657924594170012</c:v>
                </c:pt>
                <c:pt idx="8">
                  <c:v>10.494143384531244</c:v>
                </c:pt>
                <c:pt idx="9">
                  <c:v>10.689796129566387</c:v>
                </c:pt>
                <c:pt idx="10">
                  <c:v>10.185682209806277</c:v>
                </c:pt>
                <c:pt idx="11">
                  <c:v>11.085804180887372</c:v>
                </c:pt>
                <c:pt idx="12">
                  <c:v>9.9524945338898831</c:v>
                </c:pt>
                <c:pt idx="13">
                  <c:v>6.455393738554112</c:v>
                </c:pt>
              </c:numCache>
            </c:numRef>
          </c:val>
          <c:smooth val="1"/>
          <c:extLst>
            <c:ext xmlns:c16="http://schemas.microsoft.com/office/drawing/2014/chart" uri="{C3380CC4-5D6E-409C-BE32-E72D297353CC}">
              <c16:uniqueId val="{00000000-BFD5-4969-8DA7-311C87ABF08D}"/>
            </c:ext>
          </c:extLst>
        </c:ser>
        <c:dLbls>
          <c:showLegendKey val="0"/>
          <c:showVal val="0"/>
          <c:showCatName val="0"/>
          <c:showSerName val="0"/>
          <c:showPercent val="0"/>
          <c:showBubbleSize val="0"/>
        </c:dLbls>
        <c:marker val="1"/>
        <c:smooth val="0"/>
        <c:axId val="40046015"/>
        <c:axId val="40047679"/>
      </c:lineChart>
      <c:lineChart>
        <c:grouping val="standard"/>
        <c:varyColors val="0"/>
        <c:ser>
          <c:idx val="1"/>
          <c:order val="1"/>
          <c:tx>
            <c:strRef>
              <c:f>차트!$A$67</c:f>
              <c:strCache>
                <c:ptCount val="1"/>
                <c:pt idx="0">
                  <c:v>낙찰률(낙찰수/출품수)</c:v>
                </c:pt>
              </c:strCache>
            </c:strRef>
          </c:tx>
          <c:spPr>
            <a:ln w="25400" cap="rnd">
              <a:solidFill>
                <a:schemeClr val="accent2"/>
              </a:solidFill>
              <a:round/>
            </a:ln>
            <a:effectLst/>
          </c:spPr>
          <c:marker>
            <c:symbol val="none"/>
          </c:marker>
          <c:cat>
            <c:strRef>
              <c:f>차트!$K$10:$X$10</c:f>
              <c:strCache>
                <c:ptCount val="14"/>
                <c:pt idx="0">
                  <c:v>19.1Q</c:v>
                </c:pt>
                <c:pt idx="1">
                  <c:v>19.2Q</c:v>
                </c:pt>
                <c:pt idx="2">
                  <c:v>19.3Q</c:v>
                </c:pt>
                <c:pt idx="3">
                  <c:v>19.4Q</c:v>
                </c:pt>
                <c:pt idx="4">
                  <c:v>20.1Q</c:v>
                </c:pt>
                <c:pt idx="5">
                  <c:v>20.2Q</c:v>
                </c:pt>
                <c:pt idx="6">
                  <c:v>20.3Q</c:v>
                </c:pt>
                <c:pt idx="7">
                  <c:v>20.4Q</c:v>
                </c:pt>
                <c:pt idx="8">
                  <c:v>21.1Q</c:v>
                </c:pt>
                <c:pt idx="9">
                  <c:v>21.2Q</c:v>
                </c:pt>
                <c:pt idx="10">
                  <c:v>21.3Q</c:v>
                </c:pt>
                <c:pt idx="11">
                  <c:v>21.4Q</c:v>
                </c:pt>
                <c:pt idx="12">
                  <c:v>22.1Q</c:v>
                </c:pt>
                <c:pt idx="13">
                  <c:v>22.2Q</c:v>
                </c:pt>
              </c:strCache>
            </c:strRef>
          </c:cat>
          <c:val>
            <c:numRef>
              <c:f>차트!$K$67:$X$67</c:f>
              <c:numCache>
                <c:formatCode>0.0%;\(0.0%\);\-</c:formatCode>
                <c:ptCount val="14"/>
                <c:pt idx="0">
                  <c:v>6.6072874493927125E-2</c:v>
                </c:pt>
                <c:pt idx="1">
                  <c:v>6.5569744597249513E-2</c:v>
                </c:pt>
                <c:pt idx="2">
                  <c:v>5.6220649513856739E-2</c:v>
                </c:pt>
                <c:pt idx="3">
                  <c:v>6.944249073943827E-2</c:v>
                </c:pt>
                <c:pt idx="4">
                  <c:v>8.4643596354261233E-2</c:v>
                </c:pt>
                <c:pt idx="5">
                  <c:v>8.5785572759961834E-2</c:v>
                </c:pt>
                <c:pt idx="6">
                  <c:v>0.12642576877452322</c:v>
                </c:pt>
                <c:pt idx="7">
                  <c:v>0.12004712864374237</c:v>
                </c:pt>
                <c:pt idx="8">
                  <c:v>0.11859076614557222</c:v>
                </c:pt>
                <c:pt idx="9">
                  <c:v>0.13272275690779262</c:v>
                </c:pt>
                <c:pt idx="10">
                  <c:v>0.1301759699232416</c:v>
                </c:pt>
                <c:pt idx="11">
                  <c:v>0.13070605802047783</c:v>
                </c:pt>
                <c:pt idx="12">
                  <c:v>0.11061419200954084</c:v>
                </c:pt>
                <c:pt idx="13">
                  <c:v>9.0564227784076051E-2</c:v>
                </c:pt>
              </c:numCache>
            </c:numRef>
          </c:val>
          <c:smooth val="1"/>
          <c:extLst>
            <c:ext xmlns:c16="http://schemas.microsoft.com/office/drawing/2014/chart" uri="{C3380CC4-5D6E-409C-BE32-E72D297353CC}">
              <c16:uniqueId val="{00000001-BFD5-4969-8DA7-311C87ABF08D}"/>
            </c:ext>
          </c:extLst>
        </c:ser>
        <c:dLbls>
          <c:showLegendKey val="0"/>
          <c:showVal val="0"/>
          <c:showCatName val="0"/>
          <c:showSerName val="0"/>
          <c:showPercent val="0"/>
          <c:showBubbleSize val="0"/>
        </c:dLbls>
        <c:marker val="1"/>
        <c:smooth val="0"/>
        <c:axId val="527253056"/>
        <c:axId val="527248896"/>
      </c:lineChart>
      <c:catAx>
        <c:axId val="40046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40047679"/>
        <c:crosses val="autoZero"/>
        <c:auto val="1"/>
        <c:lblAlgn val="ctr"/>
        <c:lblOffset val="100"/>
        <c:noMultiLvlLbl val="0"/>
      </c:catAx>
      <c:valAx>
        <c:axId val="40047679"/>
        <c:scaling>
          <c:orientation val="minMax"/>
          <c:max val="12"/>
        </c:scaling>
        <c:delete val="0"/>
        <c:axPos val="l"/>
        <c:numFmt formatCode="#,##0;[Red]\(#,##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40046015"/>
        <c:crosses val="autoZero"/>
        <c:crossBetween val="between"/>
        <c:majorUnit val="2"/>
      </c:valAx>
      <c:valAx>
        <c:axId val="527248896"/>
        <c:scaling>
          <c:orientation val="minMax"/>
          <c:max val="0.16000000000000003"/>
        </c:scaling>
        <c:delete val="0"/>
        <c:axPos val="r"/>
        <c:numFmt formatCode="0.0%;\(0.0%\);\-"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527253056"/>
        <c:crosses val="max"/>
        <c:crossBetween val="between"/>
        <c:majorUnit val="4.0000000000000008E-2"/>
      </c:valAx>
      <c:catAx>
        <c:axId val="527253056"/>
        <c:scaling>
          <c:orientation val="minMax"/>
        </c:scaling>
        <c:delete val="1"/>
        <c:axPos val="b"/>
        <c:numFmt formatCode="General" sourceLinked="1"/>
        <c:majorTickMark val="out"/>
        <c:minorTickMark val="none"/>
        <c:tickLblPos val="nextTo"/>
        <c:crossAx val="527248896"/>
        <c:crosses val="autoZero"/>
        <c:auto val="1"/>
        <c:lblAlgn val="ctr"/>
        <c:lblOffset val="100"/>
        <c:noMultiLvlLbl val="0"/>
      </c:catAx>
      <c:spPr>
        <a:noFill/>
        <a:ln>
          <a:noFill/>
        </a:ln>
        <a:effectLst/>
      </c:spPr>
    </c:plotArea>
    <c:legend>
      <c:legendPos val="b"/>
      <c:layout>
        <c:manualLayout>
          <c:xMode val="edge"/>
          <c:yMode val="edge"/>
          <c:x val="0.12070294654585322"/>
          <c:y val="0.78304846707698528"/>
          <c:w val="0.84292786366817041"/>
          <c:h val="9.1432123184811073E-2"/>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331196124122739"/>
          <c:y val="0.20370362944603768"/>
          <c:w val="0.68477406266213969"/>
          <c:h val="0.49807761079118884"/>
        </c:manualLayout>
      </c:layout>
      <c:lineChart>
        <c:grouping val="standard"/>
        <c:varyColors val="0"/>
        <c:ser>
          <c:idx val="0"/>
          <c:order val="0"/>
          <c:tx>
            <c:strRef>
              <c:f>차트!$A$173</c:f>
              <c:strCache>
                <c:ptCount val="1"/>
                <c:pt idx="0">
                  <c:v>MAU(사기)</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E2C-4B18-9097-AFBCA9E3DC74}"/>
                </c:ext>
              </c:extLst>
            </c:dLbl>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차트!$B$173:$F$173</c:f>
              <c:numCache>
                <c:formatCode>#,##0;[Red]\(#,##0\);\-</c:formatCode>
                <c:ptCount val="5"/>
                <c:pt idx="0">
                  <c:v>162741.83333333334</c:v>
                </c:pt>
                <c:pt idx="1">
                  <c:v>187167.11527596702</c:v>
                </c:pt>
                <c:pt idx="2">
                  <c:v>191400.75</c:v>
                </c:pt>
                <c:pt idx="3">
                  <c:v>221909.16666666666</c:v>
                </c:pt>
                <c:pt idx="4">
                  <c:v>210494.05000000002</c:v>
                </c:pt>
              </c:numCache>
            </c:numRef>
          </c:val>
          <c:smooth val="0"/>
          <c:extLst>
            <c:ext xmlns:c16="http://schemas.microsoft.com/office/drawing/2014/chart" uri="{C3380CC4-5D6E-409C-BE32-E72D297353CC}">
              <c16:uniqueId val="{00000001-0E2C-4B18-9097-AFBCA9E3DC74}"/>
            </c:ext>
          </c:extLst>
        </c:ser>
        <c:ser>
          <c:idx val="1"/>
          <c:order val="2"/>
          <c:tx>
            <c:strRef>
              <c:f>차트!$A$174</c:f>
              <c:strCache>
                <c:ptCount val="1"/>
                <c:pt idx="0">
                  <c:v>연락하기</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차트!$B$174:$F$174</c:f>
              <c:numCache>
                <c:formatCode>General</c:formatCode>
                <c:ptCount val="5"/>
                <c:pt idx="0" formatCode="#,##0;[Red]\(#,##0\);\-">
                  <c:v>48095</c:v>
                </c:pt>
                <c:pt idx="1">
                  <c:v>120175</c:v>
                </c:pt>
                <c:pt idx="2" formatCode="#,##0;[Red]\(#,##0\);\-">
                  <c:v>164623</c:v>
                </c:pt>
                <c:pt idx="3" formatCode="#,##0;[Red]\(#,##0\);\-">
                  <c:v>145909</c:v>
                </c:pt>
                <c:pt idx="4" formatCode="#,##0;[Red]\(#,##0\);\-">
                  <c:v>148800</c:v>
                </c:pt>
              </c:numCache>
            </c:numRef>
          </c:val>
          <c:smooth val="0"/>
          <c:extLst>
            <c:ext xmlns:c16="http://schemas.microsoft.com/office/drawing/2014/chart" uri="{C3380CC4-5D6E-409C-BE32-E72D297353CC}">
              <c16:uniqueId val="{00000002-0E2C-4B18-9097-AFBCA9E3DC74}"/>
            </c:ext>
          </c:extLst>
        </c:ser>
        <c:dLbls>
          <c:dLblPos val="t"/>
          <c:showLegendKey val="0"/>
          <c:showVal val="1"/>
          <c:showCatName val="0"/>
          <c:showSerName val="0"/>
          <c:showPercent val="0"/>
          <c:showBubbleSize val="0"/>
        </c:dLbls>
        <c:marker val="1"/>
        <c:smooth val="0"/>
        <c:axId val="1994658096"/>
        <c:axId val="1994668912"/>
      </c:lineChart>
      <c:lineChart>
        <c:grouping val="standard"/>
        <c:varyColors val="0"/>
        <c:ser>
          <c:idx val="2"/>
          <c:order val="1"/>
          <c:tx>
            <c:strRef>
              <c:f>차트!$A$175</c:f>
              <c:strCache>
                <c:ptCount val="1"/>
                <c:pt idx="0">
                  <c:v>차량조회(건)</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차트!$B$175:$F$175</c:f>
              <c:numCache>
                <c:formatCode>#,##0;[Red]\(#,##0\);\-</c:formatCode>
                <c:ptCount val="5"/>
                <c:pt idx="0">
                  <c:v>67640262</c:v>
                </c:pt>
                <c:pt idx="1">
                  <c:v>72915608</c:v>
                </c:pt>
                <c:pt idx="2">
                  <c:v>87476108</c:v>
                </c:pt>
                <c:pt idx="3">
                  <c:v>109281826</c:v>
                </c:pt>
                <c:pt idx="4">
                  <c:v>66869828</c:v>
                </c:pt>
              </c:numCache>
            </c:numRef>
          </c:val>
          <c:smooth val="0"/>
          <c:extLst>
            <c:ext xmlns:c16="http://schemas.microsoft.com/office/drawing/2014/chart" uri="{C3380CC4-5D6E-409C-BE32-E72D297353CC}">
              <c16:uniqueId val="{00000003-0E2C-4B18-9097-AFBCA9E3DC74}"/>
            </c:ext>
          </c:extLst>
        </c:ser>
        <c:dLbls>
          <c:dLblPos val="t"/>
          <c:showLegendKey val="0"/>
          <c:showVal val="1"/>
          <c:showCatName val="0"/>
          <c:showSerName val="0"/>
          <c:showPercent val="0"/>
          <c:showBubbleSize val="0"/>
        </c:dLbls>
        <c:marker val="1"/>
        <c:smooth val="0"/>
        <c:axId val="1414049008"/>
        <c:axId val="1414045264"/>
      </c:lineChart>
      <c:catAx>
        <c:axId val="19946580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994668912"/>
        <c:crosses val="autoZero"/>
        <c:auto val="1"/>
        <c:lblAlgn val="ctr"/>
        <c:lblOffset val="100"/>
        <c:noMultiLvlLbl val="0"/>
      </c:catAx>
      <c:valAx>
        <c:axId val="1994668912"/>
        <c:scaling>
          <c:orientation val="minMax"/>
          <c:max val="350000"/>
        </c:scaling>
        <c:delete val="0"/>
        <c:axPos val="l"/>
        <c:numFmt formatCode="#,##0;[Red]\(#,##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994658096"/>
        <c:crosses val="autoZero"/>
        <c:crossBetween val="between"/>
      </c:valAx>
      <c:valAx>
        <c:axId val="1414045264"/>
        <c:scaling>
          <c:orientation val="minMax"/>
        </c:scaling>
        <c:delete val="0"/>
        <c:axPos val="r"/>
        <c:numFmt formatCode="#,##0;[Red]\(#,##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414049008"/>
        <c:crosses val="max"/>
        <c:crossBetween val="between"/>
      </c:valAx>
      <c:catAx>
        <c:axId val="1414049008"/>
        <c:scaling>
          <c:orientation val="minMax"/>
        </c:scaling>
        <c:delete val="1"/>
        <c:axPos val="t"/>
        <c:numFmt formatCode="General" sourceLinked="1"/>
        <c:majorTickMark val="out"/>
        <c:minorTickMark val="none"/>
        <c:tickLblPos val="nextTo"/>
        <c:crossAx val="1414045264"/>
        <c:crosses val="max"/>
        <c:auto val="1"/>
        <c:lblAlgn val="ctr"/>
        <c:lblOffset val="100"/>
        <c:noMultiLvlLbl val="0"/>
      </c:catAx>
      <c:spPr>
        <a:noFill/>
        <a:ln>
          <a:noFill/>
        </a:ln>
        <a:effectLst/>
      </c:spPr>
    </c:plotArea>
    <c:legend>
      <c:legendPos val="r"/>
      <c:layout>
        <c:manualLayout>
          <c:xMode val="edge"/>
          <c:yMode val="edge"/>
          <c:x val="0.15603068478686316"/>
          <c:y val="0.76198827574064032"/>
          <c:w val="0.74629069989714092"/>
          <c:h val="0.110653359169619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차트!$A$137</c:f>
              <c:strCache>
                <c:ptCount val="1"/>
                <c:pt idx="0">
                  <c:v>인증딜러</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차트!$B$137:$F$137</c:f>
              <c:numCache>
                <c:formatCode>#,##0;[Red]\(#,##0\);\-</c:formatCode>
                <c:ptCount val="5"/>
                <c:pt idx="0">
                  <c:v>5076</c:v>
                </c:pt>
                <c:pt idx="1">
                  <c:v>6413</c:v>
                </c:pt>
                <c:pt idx="2">
                  <c:v>7217</c:v>
                </c:pt>
                <c:pt idx="3">
                  <c:v>8724</c:v>
                </c:pt>
                <c:pt idx="4">
                  <c:v>9213</c:v>
                </c:pt>
              </c:numCache>
            </c:numRef>
          </c:val>
          <c:extLst>
            <c:ext xmlns:c16="http://schemas.microsoft.com/office/drawing/2014/chart" uri="{C3380CC4-5D6E-409C-BE32-E72D297353CC}">
              <c16:uniqueId val="{00000000-2B44-4FC1-B1D6-CCD33F6F2245}"/>
            </c:ext>
          </c:extLst>
        </c:ser>
        <c:ser>
          <c:idx val="1"/>
          <c:order val="1"/>
          <c:tx>
            <c:strRef>
              <c:f>차트!$A$138</c:f>
              <c:strCache>
                <c:ptCount val="1"/>
                <c:pt idx="0">
                  <c:v>제휴딜러</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차트!$B$138:$F$138</c:f>
              <c:numCache>
                <c:formatCode>#,##0;[Red]\(#,##0\);\-</c:formatCode>
                <c:ptCount val="5"/>
                <c:pt idx="0">
                  <c:v>0</c:v>
                </c:pt>
                <c:pt idx="1">
                  <c:v>2680</c:v>
                </c:pt>
                <c:pt idx="2">
                  <c:v>7992</c:v>
                </c:pt>
                <c:pt idx="3">
                  <c:v>11214</c:v>
                </c:pt>
                <c:pt idx="4">
                  <c:v>12116</c:v>
                </c:pt>
              </c:numCache>
            </c:numRef>
          </c:val>
          <c:extLst>
            <c:ext xmlns:c16="http://schemas.microsoft.com/office/drawing/2014/chart" uri="{C3380CC4-5D6E-409C-BE32-E72D297353CC}">
              <c16:uniqueId val="{00000001-2B44-4FC1-B1D6-CCD33F6F2245}"/>
            </c:ext>
          </c:extLst>
        </c:ser>
        <c:dLbls>
          <c:showLegendKey val="0"/>
          <c:showVal val="0"/>
          <c:showCatName val="0"/>
          <c:showSerName val="0"/>
          <c:showPercent val="0"/>
          <c:showBubbleSize val="0"/>
        </c:dLbls>
        <c:gapWidth val="40"/>
        <c:overlap val="100"/>
        <c:axId val="1585089088"/>
        <c:axId val="1585087840"/>
      </c:barChart>
      <c:lineChart>
        <c:grouping val="standard"/>
        <c:varyColors val="0"/>
        <c:ser>
          <c:idx val="4"/>
          <c:order val="2"/>
          <c:tx>
            <c:strRef>
              <c:f>차트!$A$139</c:f>
              <c:strCache>
                <c:ptCount val="1"/>
                <c:pt idx="0">
                  <c:v>제휴딜러비중</c:v>
                </c:pt>
              </c:strCache>
            </c:strRef>
          </c:tx>
          <c:spPr>
            <a:ln w="28575" cap="rnd">
              <a:solidFill>
                <a:srgbClr val="00A3A1"/>
              </a:solidFill>
              <a:round/>
            </a:ln>
            <a:effectLst/>
          </c:spPr>
          <c:marker>
            <c:symbol val="circle"/>
            <c:size val="5"/>
            <c:spPr>
              <a:solidFill>
                <a:srgbClr val="00A3A1"/>
              </a:solidFill>
              <a:ln w="9525">
                <a:solidFill>
                  <a:srgbClr val="00A3A1"/>
                </a:solidFill>
              </a:ln>
              <a:effectLst/>
            </c:spPr>
          </c:marker>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차트!$B$139:$F$139</c:f>
              <c:numCache>
                <c:formatCode>0.0%;\(0.0%\);\-</c:formatCode>
                <c:ptCount val="5"/>
                <c:pt idx="1">
                  <c:v>0.294732211591334</c:v>
                </c:pt>
                <c:pt idx="2">
                  <c:v>0.52547833519626541</c:v>
                </c:pt>
                <c:pt idx="3">
                  <c:v>0.56244357508275655</c:v>
                </c:pt>
                <c:pt idx="4">
                  <c:v>0.56805288574241641</c:v>
                </c:pt>
              </c:numCache>
            </c:numRef>
          </c:val>
          <c:smooth val="0"/>
          <c:extLst>
            <c:ext xmlns:c16="http://schemas.microsoft.com/office/drawing/2014/chart" uri="{C3380CC4-5D6E-409C-BE32-E72D297353CC}">
              <c16:uniqueId val="{00000002-2B44-4FC1-B1D6-CCD33F6F2245}"/>
            </c:ext>
          </c:extLst>
        </c:ser>
        <c:dLbls>
          <c:showLegendKey val="0"/>
          <c:showVal val="0"/>
          <c:showCatName val="0"/>
          <c:showSerName val="0"/>
          <c:showPercent val="0"/>
          <c:showBubbleSize val="0"/>
        </c:dLbls>
        <c:marker val="1"/>
        <c:smooth val="0"/>
        <c:axId val="1579252688"/>
        <c:axId val="1579257264"/>
      </c:lineChart>
      <c:catAx>
        <c:axId val="15850890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585087840"/>
        <c:crosses val="autoZero"/>
        <c:auto val="1"/>
        <c:lblAlgn val="ctr"/>
        <c:lblOffset val="100"/>
        <c:noMultiLvlLbl val="0"/>
      </c:catAx>
      <c:valAx>
        <c:axId val="1585087840"/>
        <c:scaling>
          <c:orientation val="minMax"/>
          <c:max val="30000"/>
          <c:min val="2000"/>
        </c:scaling>
        <c:delete val="0"/>
        <c:axPos val="l"/>
        <c:numFmt formatCode="#,##0;[Red]\(#,##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585089088"/>
        <c:crosses val="autoZero"/>
        <c:crossBetween val="between"/>
      </c:valAx>
      <c:valAx>
        <c:axId val="1579257264"/>
        <c:scaling>
          <c:orientation val="minMax"/>
          <c:max val="0.70000000000000007"/>
        </c:scaling>
        <c:delete val="0"/>
        <c:axPos val="r"/>
        <c:numFmt formatCode="0.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579252688"/>
        <c:crosses val="max"/>
        <c:crossBetween val="between"/>
      </c:valAx>
      <c:catAx>
        <c:axId val="1579252688"/>
        <c:scaling>
          <c:orientation val="minMax"/>
        </c:scaling>
        <c:delete val="1"/>
        <c:axPos val="t"/>
        <c:numFmt formatCode="General" sourceLinked="1"/>
        <c:majorTickMark val="out"/>
        <c:minorTickMark val="none"/>
        <c:tickLblPos val="nextTo"/>
        <c:crossAx val="1579257264"/>
        <c:crosses val="max"/>
        <c:auto val="1"/>
        <c:lblAlgn val="ctr"/>
        <c:lblOffset val="100"/>
        <c:noMultiLvlLbl val="0"/>
      </c:catAx>
      <c:spPr>
        <a:noFill/>
        <a:ln>
          <a:noFill/>
        </a:ln>
        <a:effectLst/>
      </c:spPr>
    </c:plotArea>
    <c:legend>
      <c:legendPos val="b"/>
      <c:layout>
        <c:manualLayout>
          <c:xMode val="edge"/>
          <c:yMode val="edge"/>
          <c:x val="5.0000170180516147E-2"/>
          <c:y val="0.84978425739057306"/>
          <c:w val="0.89999965963896766"/>
          <c:h val="8.6945193256654743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42591888398762E-2"/>
          <c:y val="6.1362520282135818E-2"/>
          <c:w val="0.8550724104178532"/>
          <c:h val="0.55206238683951836"/>
        </c:manualLayout>
      </c:layout>
      <c:barChart>
        <c:barDir val="col"/>
        <c:grouping val="stacked"/>
        <c:varyColors val="0"/>
        <c:ser>
          <c:idx val="0"/>
          <c:order val="0"/>
          <c:tx>
            <c:strRef>
              <c:f>차트!$A$180</c:f>
              <c:strCache>
                <c:ptCount val="1"/>
                <c:pt idx="0">
                  <c:v>무료차량등록수</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차트!$B$180:$F$180</c:f>
              <c:numCache>
                <c:formatCode>#,##0;[Red]\(#,##0\);\-</c:formatCode>
                <c:ptCount val="5"/>
                <c:pt idx="0">
                  <c:v>0</c:v>
                </c:pt>
                <c:pt idx="1">
                  <c:v>88513.292380502564</c:v>
                </c:pt>
                <c:pt idx="2">
                  <c:v>393911.29903700901</c:v>
                </c:pt>
                <c:pt idx="3">
                  <c:v>675779</c:v>
                </c:pt>
                <c:pt idx="4">
                  <c:v>737318</c:v>
                </c:pt>
              </c:numCache>
            </c:numRef>
          </c:val>
          <c:extLst>
            <c:ext xmlns:c16="http://schemas.microsoft.com/office/drawing/2014/chart" uri="{C3380CC4-5D6E-409C-BE32-E72D297353CC}">
              <c16:uniqueId val="{00000000-A8EB-4222-8AD0-87F1D814F4A1}"/>
            </c:ext>
          </c:extLst>
        </c:ser>
        <c:ser>
          <c:idx val="1"/>
          <c:order val="1"/>
          <c:tx>
            <c:strRef>
              <c:f>차트!$A$181</c:f>
              <c:strCache>
                <c:ptCount val="1"/>
                <c:pt idx="0">
                  <c:v>유료차량등록수</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차트!$B$181:$F$181</c:f>
              <c:numCache>
                <c:formatCode>#,##0;[Red]\(#,##0\);\-</c:formatCode>
                <c:ptCount val="5"/>
                <c:pt idx="0">
                  <c:v>246900</c:v>
                </c:pt>
                <c:pt idx="1">
                  <c:v>233748.70761949749</c:v>
                </c:pt>
                <c:pt idx="2">
                  <c:v>161320.70096299099</c:v>
                </c:pt>
                <c:pt idx="3">
                  <c:v>166265</c:v>
                </c:pt>
                <c:pt idx="4">
                  <c:v>151530</c:v>
                </c:pt>
              </c:numCache>
            </c:numRef>
          </c:val>
          <c:extLst>
            <c:ext xmlns:c16="http://schemas.microsoft.com/office/drawing/2014/chart" uri="{C3380CC4-5D6E-409C-BE32-E72D297353CC}">
              <c16:uniqueId val="{00000001-A8EB-4222-8AD0-87F1D814F4A1}"/>
            </c:ext>
          </c:extLst>
        </c:ser>
        <c:dLbls>
          <c:showLegendKey val="0"/>
          <c:showVal val="0"/>
          <c:showCatName val="0"/>
          <c:showSerName val="0"/>
          <c:showPercent val="0"/>
          <c:showBubbleSize val="0"/>
        </c:dLbls>
        <c:gapWidth val="40"/>
        <c:overlap val="100"/>
        <c:axId val="2006304576"/>
        <c:axId val="2006301664"/>
      </c:barChart>
      <c:lineChart>
        <c:grouping val="standard"/>
        <c:varyColors val="0"/>
        <c:ser>
          <c:idx val="2"/>
          <c:order val="2"/>
          <c:tx>
            <c:strRef>
              <c:f>차트!$A$182</c:f>
              <c:strCache>
                <c:ptCount val="1"/>
                <c:pt idx="0">
                  <c:v>유료등록수(%)</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2"/>
              <c:layout>
                <c:manualLayout>
                  <c:x val="-0.15360005359780812"/>
                  <c:y val="-5.1134842854378359E-1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8EB-4222-8AD0-87F1D814F4A1}"/>
                </c:ext>
              </c:extLst>
            </c:dLbl>
            <c:dLbl>
              <c:idx val="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8EB-4222-8AD0-87F1D814F4A1}"/>
                </c:ext>
              </c:extLst>
            </c:dLbl>
            <c:dLbl>
              <c:idx val="4"/>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8EB-4222-8AD0-87F1D814F4A1}"/>
                </c:ext>
              </c:extLst>
            </c:dLbl>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차트!$B$8:$F$8</c:f>
              <c:strCache>
                <c:ptCount val="5"/>
                <c:pt idx="0">
                  <c:v>2018</c:v>
                </c:pt>
                <c:pt idx="1">
                  <c:v>2019</c:v>
                </c:pt>
                <c:pt idx="2">
                  <c:v>2020</c:v>
                </c:pt>
                <c:pt idx="3">
                  <c:v>2021</c:v>
                </c:pt>
                <c:pt idx="4">
                  <c:v>2022(E)</c:v>
                </c:pt>
              </c:strCache>
            </c:strRef>
          </c:cat>
          <c:val>
            <c:numRef>
              <c:f>차트!$B$182:$F$182</c:f>
              <c:numCache>
                <c:formatCode>0.0%;\(0.0%\);\-</c:formatCode>
                <c:ptCount val="5"/>
                <c:pt idx="0">
                  <c:v>1</c:v>
                </c:pt>
                <c:pt idx="1">
                  <c:v>0.72533748198514703</c:v>
                </c:pt>
                <c:pt idx="2">
                  <c:v>0.29054647600100675</c:v>
                </c:pt>
                <c:pt idx="3">
                  <c:v>0.19745405228230353</c:v>
                </c:pt>
                <c:pt idx="4">
                  <c:v>0.17047909203823375</c:v>
                </c:pt>
              </c:numCache>
            </c:numRef>
          </c:val>
          <c:smooth val="0"/>
          <c:extLst>
            <c:ext xmlns:c16="http://schemas.microsoft.com/office/drawing/2014/chart" uri="{C3380CC4-5D6E-409C-BE32-E72D297353CC}">
              <c16:uniqueId val="{00000002-A8EB-4222-8AD0-87F1D814F4A1}"/>
            </c:ext>
          </c:extLst>
        </c:ser>
        <c:dLbls>
          <c:showLegendKey val="0"/>
          <c:showVal val="0"/>
          <c:showCatName val="0"/>
          <c:showSerName val="0"/>
          <c:showPercent val="0"/>
          <c:showBubbleSize val="0"/>
        </c:dLbls>
        <c:marker val="1"/>
        <c:smooth val="0"/>
        <c:axId val="1008372047"/>
        <c:axId val="1008387439"/>
      </c:lineChart>
      <c:catAx>
        <c:axId val="20063045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2006301664"/>
        <c:crosses val="autoZero"/>
        <c:auto val="1"/>
        <c:lblAlgn val="ctr"/>
        <c:lblOffset val="100"/>
        <c:noMultiLvlLbl val="0"/>
      </c:catAx>
      <c:valAx>
        <c:axId val="2006301664"/>
        <c:scaling>
          <c:orientation val="minMax"/>
        </c:scaling>
        <c:delete val="0"/>
        <c:axPos val="l"/>
        <c:numFmt formatCode="#,##0;[Red]\(#,##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2006304576"/>
        <c:crosses val="autoZero"/>
        <c:crossBetween val="between"/>
      </c:valAx>
      <c:valAx>
        <c:axId val="1008387439"/>
        <c:scaling>
          <c:orientation val="minMax"/>
          <c:max val="1.1000000000000001"/>
        </c:scaling>
        <c:delete val="0"/>
        <c:axPos val="r"/>
        <c:numFmt formatCode="0.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008372047"/>
        <c:crosses val="max"/>
        <c:crossBetween val="between"/>
      </c:valAx>
      <c:catAx>
        <c:axId val="1008372047"/>
        <c:scaling>
          <c:orientation val="minMax"/>
        </c:scaling>
        <c:delete val="1"/>
        <c:axPos val="t"/>
        <c:numFmt formatCode="General" sourceLinked="1"/>
        <c:majorTickMark val="out"/>
        <c:minorTickMark val="none"/>
        <c:tickLblPos val="nextTo"/>
        <c:crossAx val="1008387439"/>
        <c:crosses val="max"/>
        <c:auto val="1"/>
        <c:lblAlgn val="ctr"/>
        <c:lblOffset val="100"/>
        <c:noMultiLvlLbl val="0"/>
      </c:catAx>
      <c:spPr>
        <a:noFill/>
        <a:ln>
          <a:noFill/>
        </a:ln>
        <a:effectLst/>
      </c:spPr>
    </c:plotArea>
    <c:legend>
      <c:legendPos val="b"/>
      <c:layout>
        <c:manualLayout>
          <c:xMode val="edge"/>
          <c:yMode val="edge"/>
          <c:x val="8.8592464869692161E-2"/>
          <c:y val="0.71001399434428192"/>
          <c:w val="0.81346453507398597"/>
          <c:h val="8.9163212005091724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CF!$AG$5:$AG$23</cx:f>
        <cx:lvl ptCount="19">
          <cx:pt idx="0">Jan-19</cx:pt>
          <cx:pt idx="1">A</cx:pt>
          <cx:pt idx="2">B</cx:pt>
          <cx:pt idx="3">C</cx:pt>
          <cx:pt idx="4">D</cx:pt>
          <cx:pt idx="5">E</cx:pt>
          <cx:pt idx="6">F</cx:pt>
          <cx:pt idx="7">G</cx:pt>
          <cx:pt idx="8">H</cx:pt>
          <cx:pt idx="9">I</cx:pt>
          <cx:pt idx="10">J</cx:pt>
          <cx:pt idx="11">CAO</cx:pt>
          <cx:pt idx="12">K</cx:pt>
          <cx:pt idx="13">L</cx:pt>
          <cx:pt idx="14">M</cx:pt>
          <cx:pt idx="15">CAO&amp;I</cx:pt>
          <cx:pt idx="16">N</cx:pt>
          <cx:pt idx="17">O</cx:pt>
          <cx:pt idx="18">Jun-22</cx:pt>
        </cx:lvl>
      </cx:strDim>
      <cx:numDim type="val">
        <cx:f>CF!$AH$5:$AH$23</cx:f>
        <cx:lvl ptCount="19" formatCode="#,##0_);!(#,##0!);!-_)">
          <cx:pt idx="0">4109.2376009999998</cx:pt>
          <cx:pt idx="1">13649.629747999999</cx:pt>
          <cx:pt idx="2">-468.42968400000001</cx:pt>
          <cx:pt idx="3">-4603.4552679999997</cx:pt>
          <cx:pt idx="4">-210.38061300000001</cx:pt>
          <cx:pt idx="5">-7491.890367</cx:pt>
          <cx:pt idx="6">-3631.3273279999999</cx:pt>
          <cx:pt idx="7">9.7643129999999996</cx:pt>
          <cx:pt idx="8">-49.282618999999997</cx:pt>
          <cx:pt idx="9">0.12156</cx:pt>
          <cx:pt idx="10">19.175291999999999</cx:pt>
          <cx:pt idx="11">1333.1626349999999</cx:pt>
          <cx:pt idx="12">-101.27287800000001</cx:pt>
          <cx:pt idx="13">-106.229792</cx:pt>
          <cx:pt idx="14">-50.899999999999999</cx:pt>
          <cx:pt idx="15">1074.759965</cx:pt>
          <cx:pt idx="16">300.00981000000002</cx:pt>
          <cx:pt idx="17">-110</cx:pt>
          <cx:pt idx="18">1264.769775</cx:pt>
        </cx:lvl>
      </cx:numDim>
    </cx:data>
  </cx:chartData>
  <cx:chart>
    <cx:plotArea>
      <cx:plotAreaRegion>
        <cx:series layoutId="waterfall" uniqueId="{A5297316-35A1-4029-BDED-AB6BD5233DD7}">
          <cx:data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visibility connectorLines="0"/>
            <cx:subtotals>
              <cx:idx val="0"/>
              <cx:idx val="11"/>
              <cx:idx val="15"/>
              <cx:idx val="18"/>
            </cx:subtotals>
          </cx:layoutPr>
        </cx:series>
      </cx:plotAreaRegion>
      <cx:axis id="0">
        <cx:catScaling gapWidth="0.400000006"/>
        <cx:tickLabels/>
        <cx:spPr>
          <a:ln>
            <a:solidFill>
              <a:schemeClr val="tx1"/>
            </a:solidFill>
          </a:ln>
        </cx:spPr>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'Margin Bridge'!$C$41:$C$60</cx:f>
        <cx:lvl ptCount="20">
          <cx:pt idx="0">FY19</cx:pt>
          <cx:pt idx="1">a</cx:pt>
          <cx:pt idx="2">b</cx:pt>
          <cx:pt idx="3">c</cx:pt>
          <cx:pt idx="4">d</cx:pt>
          <cx:pt idx="5">e</cx:pt>
          <cx:pt idx="6">FY20</cx:pt>
          <cx:pt idx="7">a</cx:pt>
          <cx:pt idx="8">b</cx:pt>
          <cx:pt idx="9">c</cx:pt>
          <cx:pt idx="10">d</cx:pt>
          <cx:pt idx="11">e</cx:pt>
          <cx:pt idx="12">FY21</cx:pt>
          <cx:pt idx="13">a</cx:pt>
          <cx:pt idx="14">b</cx:pt>
          <cx:pt idx="15">c</cx:pt>
          <cx:pt idx="16">d</cx:pt>
          <cx:pt idx="17">e</cx:pt>
          <cx:pt idx="18">f</cx:pt>
          <cx:pt idx="19">FY22.1H</cx:pt>
        </cx:lvl>
      </cx:strDim>
      <cx:numDim type="val">
        <cx:f>'Margin Bridge'!$D$41:$D$60</cx:f>
        <cx:lvl ptCount="20" formatCode="0.0%_);!(0.0!)%_);!-_)">
          <cx:pt idx="0">-0.75541312893447499</cx:pt>
          <cx:pt idx="1">0.032591498675727082</cx:pt>
          <cx:pt idx="2">0.071611541454879579</cx:pt>
          <cx:pt idx="3">0.011141002065609529</cx:pt>
          <cx:pt idx="4">0.085439139866961278</cx:pt>
          <cx:pt idx="5">0.3868032609287263</cx:pt>
          <cx:pt idx="6">-0.16782668594257119</cx:pt>
          <cx:pt idx="7">0.0024690068739025017</cx:pt>
          <cx:pt idx="8">0.056600864714332302</cx:pt>
          <cx:pt idx="9">-0.032280517977584453</cx:pt>
          <cx:pt idx="10">-0.00096403539448686182</cx:pt>
          <cx:pt idx="11">0.0283118805225476</cx:pt>
          <cx:pt idx="12">-0.1136894872038601</cx:pt>
          <cx:pt idx="13">0.012865020446085076</cx:pt>
          <cx:pt idx="14">0.081958803645948319</cx:pt>
          <cx:pt idx="15">-0.067781633896549259</cx:pt>
          <cx:pt idx="16">-0.054139755351171132</cx:pt>
          <cx:pt idx="17">-0.040027509442804116</cx:pt>
          <cx:pt idx="18">-0.00068618966284716282</cx:pt>
          <cx:pt idx="19">-0.18150075146519837</cx:pt>
        </cx:lvl>
      </cx:numDim>
    </cx:data>
  </cx:chartData>
  <cx:chart>
    <cx:plotArea>
      <cx:plotAreaRegion>
        <cx:series layoutId="waterfall" uniqueId="{005DC069-3FF0-4EA8-BCB3-6538B7373FFB}">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separator>, </cx:separator>
            <cx:dataLabel idx="14" pos="outEnd">
              <cx:txPr>
                <a:bodyPr vertOverflow="overflow" horzOverflow="overflow" wrap="square" lIns="0" tIns="0" rIns="0" bIns="0"/>
                <a:lstStyle/>
                <a:p>
                  <a:pPr algn="ctr" rtl="0">
                    <a:defRPr/>
                  </a:pPr>
                  <a:r>
                    <a:rPr lang="ko-KR" altLang="en-US" sz="800">
                      <a:solidFill>
                        <a:sysClr val="windowText" lastClr="000000"/>
                      </a:solidFill>
                      <a:latin typeface="Arial" panose="020B0604020202020204" pitchFamily="34" charset="0"/>
                      <a:cs typeface="Arial" panose="020B0604020202020204" pitchFamily="34" charset="0"/>
                    </a:rPr>
                    <a:t>8.2% </a:t>
                  </a:r>
                </a:p>
              </cx:txPr>
              <cx:visibility seriesName="0" categoryName="0" value="1"/>
              <cx:separator>, </cx:separator>
            </cx:dataLabel>
          </cx:dataLabels>
          <cx:dataId val="0"/>
          <cx:layoutPr>
            <cx:visibility connectorLines="1"/>
            <cx:subtotals>
              <cx:idx val="0"/>
              <cx:idx val="6"/>
              <cx:idx val="12"/>
              <cx:idx val="19"/>
            </cx:subtotals>
          </cx:layoutPr>
        </cx:series>
      </cx:plotAreaRegion>
      <cx:axis id="0">
        <cx:catScaling gapWidth="0.400000006"/>
        <cx:tickLabels/>
        <cx:txPr>
          <a:bodyPr vertOverflow="overflow" horzOverflow="overflow" wrap="square" lIns="0" tIns="0" rIns="0" bIns="0"/>
          <a:lstStyle/>
          <a:p>
            <a:pPr algn="ctr" rtl="0">
              <a:defRPr sz="68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68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2">
      <cx:spPr>
        <a:solidFill>
          <a:srgbClr val="BC204B"/>
        </a:solidFill>
      </cx:spPr>
    </cx:fmtOvr>
    <cx:fmtOvr idx="0">
      <cx:spPr>
        <a:solidFill>
          <a:srgbClr val="00338D"/>
        </a:solidFill>
      </cx:spPr>
    </cx:fmtOvr>
    <cx:fmtOvr idx="1">
      <cx:spPr>
        <a:solidFill>
          <a:srgbClr val="00A3A1"/>
        </a:solidFill>
      </cx:spPr>
    </cx:fmtOvr>
  </cx:fmtOvrs>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Movement'!$O$5:$O$20</cx:f>
        <cx:lvl ptCount="16">
          <cx:pt idx="0">FY19</cx:pt>
          <cx:pt idx="1">상품매출</cx:pt>
          <cx:pt idx="2">내차사기</cx:pt>
          <cx:pt idx="3">채널광고</cx:pt>
          <cx:pt idx="4">내차팔기</cx:pt>
          <cx:pt idx="5">FY20</cx:pt>
          <cx:pt idx="6">상품매출</cx:pt>
          <cx:pt idx="7">내차사기</cx:pt>
          <cx:pt idx="8">채널광고</cx:pt>
          <cx:pt idx="9">내차팔기</cx:pt>
          <cx:pt idx="10">FY21</cx:pt>
          <cx:pt idx="11">상품매출</cx:pt>
          <cx:pt idx="12">내차사기</cx:pt>
          <cx:pt idx="13">채널광고</cx:pt>
          <cx:pt idx="14">내차팔기</cx:pt>
          <cx:pt idx="15">FY22 (E)</cx:pt>
        </cx:lvl>
      </cx:strDim>
      <cx:numDim type="val">
        <cx:f>'매출 Movement'!$P$5:$P$20</cx:f>
        <cx:lvl ptCount="16" formatCode="#,##0;[빨강]!(#,##0!);!-">
          <cx:pt idx="0">2537.051614</cx:pt>
          <cx:pt idx="1">0</cx:pt>
          <cx:pt idx="2">60.176034909090959</cx:pt>
          <cx:pt idx="3">39.35771299999999</cx:pt>
          <cx:pt idx="4">1388.8361090909088</cx:pt>
          <cx:pt idx="5">4025.4214710000001</cx:pt>
          <cx:pt idx="6">77.136363000000003</cx:pt>
          <cx:pt idx="7">228.5200585454545</cx:pt>
          <cx:pt idx="8">76.367313000000081</cx:pt>
          <cx:pt idx="9">7.5123454545455388</cx:pt>
          <cx:pt idx="10">4414.9575510000004</cx:pt>
          <cx:pt idx="11">693.33635500000003</cx:pt>
          <cx:pt idx="12">179.13731009090884</cx:pt>
          <cx:pt idx="13">83.1492824545453</cx:pt>
          <cx:pt idx="14">-267.19845454545452</cx:pt>
          <cx:pt idx="15">5103.382044</cx:pt>
        </cx:lvl>
      </cx:numDim>
    </cx:data>
  </cx:chartData>
  <cx:chart>
    <cx:plotArea>
      <cx:plotAreaRegion>
        <cx:series layoutId="waterfall" uniqueId="{456ADC30-3C45-4ED7-8536-F90998079A14}">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subtotals>
              <cx:idx val="0"/>
              <cx:idx val="5"/>
              <cx:idx val="10"/>
              <cx:idx val="15"/>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Movement'!$P$31:$P$33</cx:f>
        <cx:lvl ptCount="3">
          <cx:pt idx="0">백만원 이하</cx:pt>
          <cx:pt idx="1">백만원~3천만원</cx:pt>
          <cx:pt idx="2">3천만원 초과</cx:pt>
        </cx:lvl>
      </cx:strDim>
      <cx:numDim type="val">
        <cx:f>'매출 Movement'!$Q$31:$Q$33</cx:f>
        <cx:lvl ptCount="3" formatCode="#,##0;[빨강]!(#,##0!);!-">
          <cx:pt idx="0">10.900373667778625</cx:pt>
          <cx:pt idx="1">1239.7352220239279</cx:pt>
          <cx:pt idx="2">138.20051339920246</cx:pt>
        </cx:lvl>
      </cx:numDim>
    </cx:data>
  </cx:chartData>
  <cx:chart>
    <cx:plotArea>
      <cx:plotAreaRegion>
        <cx:series layoutId="waterfall" uniqueId="{B20CEC8A-EF23-4963-B6C8-A04D28019C56}">
          <cx:dataLabels pos="ctr">
            <cx:txPr>
              <a:bodyPr vertOverflow="overflow" horzOverflow="overflow" wrap="square" lIns="0" tIns="0" rIns="0" bIns="0"/>
              <a:lstStyle/>
              <a:p>
                <a:pPr algn="ctr" rtl="0">
                  <a:defRPr lang="ko-K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lang="ko-KR" sz="7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lang="ko-KR"/>
            </a:pPr>
            <a:endParaRPr lang="ko-KR"/>
          </a:p>
        </cx:txPr>
      </cx:axis>
    </cx:plotArea>
  </cx:chart>
  <cx:spPr>
    <a:ln w="19050">
      <a:solidFill>
        <a:srgbClr val="C41010"/>
      </a:solidFill>
      <a:prstDash val="dash"/>
    </a:ln>
  </cx:spPr>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Movement'!$P$51:$P$53</cx:f>
        <cx:lvl ptCount="3">
          <cx:pt idx="0">백만원 이하</cx:pt>
          <cx:pt idx="1">백만원~3천만원</cx:pt>
          <cx:pt idx="2">3천만원 초과</cx:pt>
        </cx:lvl>
      </cx:strDim>
      <cx:numDim type="val">
        <cx:f>'매출 Movement'!$Q$51:$Q$53</cx:f>
        <cx:lvl ptCount="3" formatCode="#,##0;[빨강]!(#,##0!);!-">
          <cx:pt idx="0">-4.6933458408026558</cx:pt>
          <cx:pt idx="1">-325.24216925892802</cx:pt>
          <cx:pt idx="2">62.737060554276411</cx:pt>
        </cx:lvl>
      </cx:numDim>
    </cx:data>
  </cx:chartData>
  <cx:chart>
    <cx:plotArea>
      <cx:plotAreaRegion>
        <cx:series layoutId="waterfall" uniqueId="{252168EB-7528-484F-8EC9-F1DE22622902}">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panose="020B0503020000020004" pitchFamily="50" charset="-127"/>
                      <a:cs typeface="Arial" panose="020B0604020202020204" pitchFamily="34" charset="0"/>
                    </a:rPr>
                    <a:t>(325)</a:t>
                  </a:r>
                </a:p>
              </cx:txPr>
              <cx:visibility seriesName="0" categoryName="0" value="1"/>
              <cx:separator>, </cx:separator>
            </cx:dataLabel>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sz="70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7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ysClr val="windowText" lastClr="000000"/>
                </a:solidFill>
                <a:latin typeface="Calibri" panose="020F0502020204030204" pitchFamily="34" charset="0"/>
                <a:ea typeface="Calibri" panose="020F0502020204030204" pitchFamily="34" charset="0"/>
                <a:cs typeface="Calibri" panose="020F0502020204030204" pitchFamily="34" charset="0"/>
              </a:defRPr>
            </a:pPr>
            <a:endParaRPr lang="ko-KR" altLang="en-US">
              <a:solidFill>
                <a:sysClr val="windowText" lastClr="000000"/>
              </a:solidFill>
            </a:endParaRPr>
          </a:p>
        </cx:txPr>
      </cx:axis>
    </cx:plotArea>
  </cx:chart>
  <cx:spPr>
    <a:ln w="19050">
      <a:solidFill>
        <a:srgbClr val="C41010"/>
      </a:solidFill>
      <a:prstDash val="dash"/>
    </a:ln>
  </cx:spPr>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Movement'!$T$33:$T$34</cx:f>
        <cx:lvl ptCount="2">
          <cx:pt idx="0">Q (낙찰대수)</cx:pt>
          <cx:pt idx="1">ASP</cx:pt>
        </cx:lvl>
      </cx:strDim>
      <cx:numDim type="val">
        <cx:f>'매출 Movement'!$U$33:$U$34</cx:f>
        <cx:lvl ptCount="2" formatCode="#,##0;[빨강]!(#,##0!);!-">
          <cx:pt idx="0">1197.5285500006491</cx:pt>
          <cx:pt idx="1">42.206672023278898</cx:pt>
        </cx:lvl>
      </cx:numDim>
    </cx:data>
  </cx:chartData>
  <cx:chart>
    <cx:plotArea>
      <cx:plotAreaRegion>
        <cx:series layoutId="waterfall" uniqueId="{985760A4-56A1-4730-AF79-EFF94C65ABFA}">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spPr>
    <a:ln w="19050">
      <a:solidFill>
        <a:srgbClr val="002060"/>
      </a:solidFill>
      <a:prstDash val="dash"/>
    </a:ln>
  </cx:spPr>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Movement'!$T$49:$T$50</cx:f>
        <cx:lvl ptCount="2">
          <cx:pt idx="0">Q (낙찰대수)</cx:pt>
          <cx:pt idx="1">ASP</cx:pt>
        </cx:lvl>
      </cx:strDim>
      <cx:numDim type="val">
        <cx:f>'매출 Movement'!$U$49:$U$50</cx:f>
        <cx:lvl ptCount="2" formatCode="#,##0;[빨강]!(#,##0!);!-">
          <cx:pt idx="0">-308.78533358142022</cx:pt>
          <cx:pt idx="1">-16.456835677507947</cx:pt>
        </cx:lvl>
      </cx:numDim>
    </cx:data>
  </cx:chartData>
  <cx:chart>
    <cx:plotArea>
      <cx:plotAreaRegion>
        <cx:series layoutId="waterfall" uniqueId="{49D7D348-043E-4F91-B119-28D5E85F39B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panose="020B0503020000020004" pitchFamily="50" charset="-127"/>
                      <a:cs typeface="Arial" panose="020B0604020202020204" pitchFamily="34" charset="0"/>
                    </a:rPr>
                    <a:t>(309)</a:t>
                  </a:r>
                </a:p>
              </cx:txPr>
              <cx:visibility seriesName="0" categoryName="0" value="1"/>
              <cx:separator>, </cx:separator>
            </cx:dataLabel>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spPr>
    <a:ln w="19050">
      <a:solidFill>
        <a:srgbClr val="002060"/>
      </a:solidFill>
      <a:prstDash val="dash"/>
    </a:ln>
  </cx:spPr>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Movement'!$T$36:$T$37</cx:f>
        <cx:lvl ptCount="2">
          <cx:pt idx="0">Q (유료딜러수)</cx:pt>
          <cx:pt idx="1">ASP</cx:pt>
        </cx:lvl>
      </cx:strDim>
      <cx:numDim type="val">
        <cx:f>'매출 Movement'!$U$36:$U$37</cx:f>
        <cx:lvl ptCount="2" formatCode="#,##0;[빨강]!(#,##0!);!-">
          <cx:pt idx="0">19.606837930439099</cx:pt>
          <cx:pt idx="1">208.9132206150154</cx:pt>
        </cx:lvl>
      </cx:numDim>
    </cx:data>
  </cx:chartData>
  <cx:chart>
    <cx:plotArea>
      <cx:plotAreaRegion>
        <cx:series layoutId="waterfall" uniqueId="{AA2EBB62-9E5C-4494-936C-901E8A453F82}">
          <cx:dataLabels pos="ctr">
            <cx:txPr>
              <a:bodyPr spcFirstLastPara="1" vertOverflow="ellipsis" horzOverflow="overflow" wrap="square" lIns="0" tIns="0" rIns="0" bIns="0" anchor="ctr" anchorCtr="1"/>
              <a:lstStyle/>
              <a:p>
                <a:pPr algn="ctr" rtl="0">
                  <a:defRPr>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sz="70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7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spPr>
    <a:ln w="19050">
      <a:solidFill>
        <a:srgbClr val="C41010"/>
      </a:solidFill>
      <a:prstDash val="dash"/>
    </a:ln>
  </cx:spPr>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Movement'!$S$62:$T$63</cx:f>
        <cx:lvl ptCount="2">
          <cx:pt idx="0">Q (판매대수)</cx:pt>
          <cx:pt idx="1">ASP</cx:pt>
        </cx:lvl>
        <cx:lvl ptCount="2">
          <cx:pt idx="0">상품매출</cx:pt>
        </cx:lvl>
      </cx:strDim>
      <cx:numDim type="val">
        <cx:f>'매출 Movement'!$U$62:$U$63</cx:f>
        <cx:lvl ptCount="2" formatCode="#,##0;[빨강]!(#,##0!);!-">
          <cx:pt idx="0">679.82886882352932</cx:pt>
          <cx:pt idx="1">13.507486176470579</cx:pt>
        </cx:lvl>
      </cx:numDim>
    </cx:data>
  </cx:chartData>
  <cx:chart>
    <cx:plotArea>
      <cx:plotAreaRegion>
        <cx:series layoutId="waterfall" uniqueId="{E28B0DD5-2CB3-4760-9EF7-95753545B290}">
          <cx:dataLabels pos="ctr">
            <cx:txPr>
              <a:bodyPr spcFirstLastPara="1" vertOverflow="ellipsis" horzOverflow="overflow" wrap="square" lIns="0" tIns="0" rIns="0" bIns="0" anchor="ctr" anchorCtr="1"/>
              <a:lstStyle/>
              <a:p>
                <a:pPr algn="ctr" rtl="0">
                  <a:defRPr>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sz="70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7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ysClr val="windowText" lastClr="000000"/>
                </a:solidFill>
                <a:latin typeface="Calibri" panose="020F0502020204030204" pitchFamily="34" charset="0"/>
                <a:ea typeface="Calibri" panose="020F0502020204030204" pitchFamily="34" charset="0"/>
                <a:cs typeface="Calibri" panose="020F0502020204030204" pitchFamily="34" charset="0"/>
              </a:defRPr>
            </a:pPr>
            <a:endParaRPr lang="ko-KR" altLang="en-US">
              <a:solidFill>
                <a:sysClr val="windowText" lastClr="000000"/>
              </a:solidFill>
            </a:endParaRPr>
          </a:p>
        </cx:txPr>
      </cx:axis>
    </cx:plotArea>
  </cx:chart>
  <cx:spPr>
    <a:ln w="19050">
      <a:solidFill>
        <a:srgbClr val="C41010"/>
      </a:solidFill>
      <a:prstDash val="dash"/>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Movement'!$T$49:$T$50</cx:f>
        <cx:lvl ptCount="2">
          <cx:pt idx="0">Q (낙찰대수)</cx:pt>
          <cx:pt idx="1">ASP</cx:pt>
        </cx:lvl>
      </cx:strDim>
      <cx:numDim type="val">
        <cx:f>'매출 Movement'!$U$49:$U$50</cx:f>
        <cx:lvl ptCount="2" formatCode="#,##0;[빨강]!(#,##0!);!-">
          <cx:pt idx="0">-308.78533358142022</cx:pt>
          <cx:pt idx="1">-16.456835677507947</cx:pt>
        </cx:lvl>
      </cx:numDim>
    </cx:data>
  </cx:chartData>
  <cx:chart>
    <cx:plotArea>
      <cx:plotAreaRegion>
        <cx:series layoutId="waterfall" uniqueId="{49D7D348-043E-4F91-B119-28D5E85F39B7}">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 idx="0">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panose="020B0503020000020004" pitchFamily="50" charset="-127"/>
                      <a:cs typeface="Arial" panose="020B0604020202020204" pitchFamily="34" charset="0"/>
                    </a:rPr>
                    <a:t>(309)</a:t>
                  </a:r>
                </a:p>
              </cx:txPr>
              <cx:visibility seriesName="0" categoryName="0" value="1"/>
              <cx:separator>, </cx:separator>
            </cx:dataLabel>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spPr>
    <a:ln w="19050">
      <a:solidFill>
        <a:srgbClr val="002060"/>
      </a:solidFill>
      <a:prstDash val="dash"/>
    </a:ln>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Movement'!$O$5:$O$20</cx:f>
        <cx:lvl ptCount="16">
          <cx:pt idx="0">FY19</cx:pt>
          <cx:pt idx="1">상품매출</cx:pt>
          <cx:pt idx="2">내차사기</cx:pt>
          <cx:pt idx="3">채널광고</cx:pt>
          <cx:pt idx="4">내차팔기</cx:pt>
          <cx:pt idx="5">FY20</cx:pt>
          <cx:pt idx="6">상품매출</cx:pt>
          <cx:pt idx="7">내차사기</cx:pt>
          <cx:pt idx="8">채널광고</cx:pt>
          <cx:pt idx="9">내차팔기</cx:pt>
          <cx:pt idx="10">FY21</cx:pt>
          <cx:pt idx="11">상품매출</cx:pt>
          <cx:pt idx="12">내차사기</cx:pt>
          <cx:pt idx="13">채널광고</cx:pt>
          <cx:pt idx="14">내차팔기</cx:pt>
          <cx:pt idx="15">FY22 (E)</cx:pt>
        </cx:lvl>
      </cx:strDim>
      <cx:numDim type="val">
        <cx:f>'매출 Movement'!$P$5:$P$20</cx:f>
        <cx:lvl ptCount="16" formatCode="#,##0;[빨강]!(#,##0!);!-">
          <cx:pt idx="0">2537.051614</cx:pt>
          <cx:pt idx="1">0</cx:pt>
          <cx:pt idx="2">60.176034909090959</cx:pt>
          <cx:pt idx="3">39.35771299999999</cx:pt>
          <cx:pt idx="4">1388.8361090909088</cx:pt>
          <cx:pt idx="5">4025.4214710000001</cx:pt>
          <cx:pt idx="6">77.136363000000003</cx:pt>
          <cx:pt idx="7">228.5200585454545</cx:pt>
          <cx:pt idx="8">76.367313000000081</cx:pt>
          <cx:pt idx="9">7.5123454545455388</cx:pt>
          <cx:pt idx="10">4414.9575510000004</cx:pt>
          <cx:pt idx="11">693.33635500000003</cx:pt>
          <cx:pt idx="12">179.13731009090884</cx:pt>
          <cx:pt idx="13">83.1492824545453</cx:pt>
          <cx:pt idx="14">-267.19845454545452</cx:pt>
          <cx:pt idx="15">5103.382044</cx:pt>
        </cx:lvl>
      </cx:numDim>
    </cx:data>
  </cx:chartData>
  <cx:chart>
    <cx:plotArea>
      <cx:plotAreaRegion>
        <cx:series layoutId="waterfall" uniqueId="{456ADC30-3C45-4ED7-8536-F90998079A14}">
          <cx:dataLabels pos="outEnd">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dataLabels>
          <cx:dataId val="0"/>
          <cx:layoutPr>
            <cx:subtotals>
              <cx:idx val="0"/>
              <cx:idx val="5"/>
              <cx:idx val="10"/>
              <cx:idx val="15"/>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8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Movement'!$P$31:$P$33</cx:f>
        <cx:lvl ptCount="3">
          <cx:pt idx="0">백만원 이하</cx:pt>
          <cx:pt idx="1">백만원~3천만원</cx:pt>
          <cx:pt idx="2">3천만원 초과</cx:pt>
        </cx:lvl>
      </cx:strDim>
      <cx:numDim type="val">
        <cx:f>'매출 Movement'!$Q$31:$Q$33</cx:f>
        <cx:lvl ptCount="3" formatCode="#,##0;[빨강]!(#,##0!);!-">
          <cx:pt idx="0">10.900373667778625</cx:pt>
          <cx:pt idx="1">1239.7352220239279</cx:pt>
          <cx:pt idx="2">138.20051339920246</cx:pt>
        </cx:lvl>
      </cx:numDim>
    </cx:data>
  </cx:chartData>
  <cx:chart>
    <cx:plotArea>
      <cx:plotAreaRegion>
        <cx:series layoutId="waterfall" uniqueId="{B20CEC8A-EF23-4963-B6C8-A04D28019C56}">
          <cx:dataLabels pos="ctr">
            <cx:txPr>
              <a:bodyPr vertOverflow="overflow" horzOverflow="overflow" wrap="square" lIns="0" tIns="0" rIns="0" bIns="0"/>
              <a:lstStyle/>
              <a:p>
                <a:pPr algn="ctr" rtl="0">
                  <a:defRPr lang="ko-K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lang="ko-KR" sz="70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7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lang="ko-KR"/>
            </a:pPr>
            <a:endParaRPr lang="ko-KR"/>
          </a:p>
        </cx:txPr>
      </cx:axis>
    </cx:plotArea>
  </cx:chart>
  <cx:spPr>
    <a:ln w="19050">
      <a:solidFill>
        <a:srgbClr val="C41010"/>
      </a:solidFill>
      <a:prstDash val="dash"/>
    </a:ln>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Movement'!$P$51:$P$53</cx:f>
        <cx:lvl ptCount="3">
          <cx:pt idx="0">백만원 이하</cx:pt>
          <cx:pt idx="1">백만원~3천만원</cx:pt>
          <cx:pt idx="2">3천만원 초과</cx:pt>
        </cx:lvl>
      </cx:strDim>
      <cx:numDim type="val">
        <cx:f>'매출 Movement'!$Q$51:$Q$53</cx:f>
        <cx:lvl ptCount="3" formatCode="#,##0;[빨강]!(#,##0!);!-">
          <cx:pt idx="0">-4.6933458408026558</cx:pt>
          <cx:pt idx="1">-325.24216925892802</cx:pt>
          <cx:pt idx="2">62.737060554276411</cx:pt>
        </cx:lvl>
      </cx:numDim>
    </cx:data>
  </cx:chartData>
  <cx:chart>
    <cx:plotArea>
      <cx:plotAreaRegion>
        <cx:series layoutId="waterfall" uniqueId="{252168EB-7528-484F-8EC9-F1DE22622902}">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bg1"/>
                      </a:solidFill>
                    </a:defRPr>
                  </a:pPr>
                  <a:r>
                    <a:rPr lang="ko-KR" altLang="en-US" sz="900" b="0" i="0" u="none" strike="noStrike" baseline="0">
                      <a:solidFill>
                        <a:schemeClr val="bg1"/>
                      </a:solidFill>
                      <a:latin typeface="Arial" panose="020B0604020202020204" pitchFamily="34" charset="0"/>
                      <a:ea typeface="맑은 고딕" panose="020B0503020000020004" pitchFamily="50" charset="-127"/>
                      <a:cs typeface="Arial" panose="020B0604020202020204" pitchFamily="34" charset="0"/>
                    </a:rPr>
                    <a:t>(325)</a:t>
                  </a:r>
                </a:p>
              </cx:txPr>
              <cx:visibility seriesName="0" categoryName="0" value="1"/>
              <cx:separator>, </cx:separator>
            </cx:dataLabel>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sz="70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7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ysClr val="windowText" lastClr="000000"/>
                </a:solidFill>
                <a:latin typeface="Calibri" panose="020F0502020204030204" pitchFamily="34" charset="0"/>
                <a:ea typeface="Calibri" panose="020F0502020204030204" pitchFamily="34" charset="0"/>
                <a:cs typeface="Calibri" panose="020F0502020204030204" pitchFamily="34" charset="0"/>
              </a:defRPr>
            </a:pPr>
            <a:endParaRPr lang="ko-KR" altLang="en-US">
              <a:solidFill>
                <a:sysClr val="windowText" lastClr="000000"/>
              </a:solidFill>
            </a:endParaRPr>
          </a:p>
        </cx:txPr>
      </cx:axis>
    </cx:plotArea>
  </cx:chart>
  <cx:spPr>
    <a:ln w="19050">
      <a:solidFill>
        <a:srgbClr val="C41010"/>
      </a:solidFill>
      <a:prstDash val="dash"/>
    </a:ln>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Movement'!$T$33:$T$34</cx:f>
        <cx:lvl ptCount="2">
          <cx:pt idx="0">Q (낙찰대수)</cx:pt>
          <cx:pt idx="1">ASP</cx:pt>
        </cx:lvl>
      </cx:strDim>
      <cx:numDim type="val">
        <cx:f>'매출 Movement'!$U$33:$U$34</cx:f>
        <cx:lvl ptCount="2" formatCode="#,##0;[빨강]!(#,##0!);!-">
          <cx:pt idx="0">1197.5285500006491</cx:pt>
          <cx:pt idx="1">42.206672023278898</cx:pt>
        </cx:lvl>
      </cx:numDim>
    </cx:data>
  </cx:chartData>
  <cx:chart>
    <cx:plotArea>
      <cx:plotAreaRegion>
        <cx:series layoutId="waterfall" uniqueId="{985760A4-56A1-4730-AF79-EFF94C65ABFA}">
          <cx:dataLabels pos="ctr">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chemeClr val="tx1"/>
              </a:solidFill>
              <a:latin typeface="Arial" panose="020B0604020202020204" pitchFamily="34" charset="0"/>
              <a:ea typeface="맑은 고딕"/>
              <a:cs typeface="Arial" panose="020B0604020202020204" pitchFamily="34" charset="0"/>
            </a:endParaRPr>
          </a:p>
        </cx:txPr>
      </cx:axis>
      <cx:axis id="1" hidden="1">
        <cx:valScaling/>
        <cx:tickLabels/>
      </cx:axis>
    </cx:plotArea>
  </cx:chart>
  <cx:spPr>
    <a:ln w="19050">
      <a:solidFill>
        <a:srgbClr val="002060"/>
      </a:solidFill>
      <a:prstDash val="dash"/>
    </a:ln>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Movement'!$S$62:$T$63</cx:f>
        <cx:lvl ptCount="2">
          <cx:pt idx="0">Q (판매대수)</cx:pt>
          <cx:pt idx="1">ASP</cx:pt>
        </cx:lvl>
        <cx:lvl ptCount="2">
          <cx:pt idx="0">상품매출</cx:pt>
        </cx:lvl>
      </cx:strDim>
      <cx:numDim type="val">
        <cx:f>'매출 Movement'!$U$62:$U$63</cx:f>
        <cx:lvl ptCount="2" formatCode="#,##0;[빨강]!(#,##0!);!-">
          <cx:pt idx="0">679.82886882352932</cx:pt>
          <cx:pt idx="1">13.507486176470579</cx:pt>
        </cx:lvl>
      </cx:numDim>
    </cx:data>
  </cx:chartData>
  <cx:chart>
    <cx:plotArea>
      <cx:plotAreaRegion>
        <cx:series layoutId="waterfall" uniqueId="{E28B0DD5-2CB3-4760-9EF7-95753545B290}">
          <cx:dataLabels pos="ctr">
            <cx:txPr>
              <a:bodyPr spcFirstLastPara="1" vertOverflow="ellipsis" horzOverflow="overflow" wrap="square" lIns="0" tIns="0" rIns="0" bIns="0" anchor="ctr" anchorCtr="1"/>
              <a:lstStyle/>
              <a:p>
                <a:pPr algn="ctr" rtl="0">
                  <a:defRPr>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sz="70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7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txPr>
          <a:bodyPr vertOverflow="overflow" horzOverflow="overflow" wrap="square" lIns="0" tIns="0" rIns="0" bIns="0"/>
          <a:lstStyle/>
          <a:p>
            <a:pPr algn="ctr" rtl="0">
              <a:defRPr sz="900" b="0" i="0">
                <a:solidFill>
                  <a:sysClr val="windowText" lastClr="000000"/>
                </a:solidFill>
                <a:latin typeface="Calibri" panose="020F0502020204030204" pitchFamily="34" charset="0"/>
                <a:ea typeface="Calibri" panose="020F0502020204030204" pitchFamily="34" charset="0"/>
                <a:cs typeface="Calibri" panose="020F0502020204030204" pitchFamily="34" charset="0"/>
              </a:defRPr>
            </a:pPr>
            <a:endParaRPr lang="ko-KR" altLang="en-US">
              <a:solidFill>
                <a:sysClr val="windowText" lastClr="000000"/>
              </a:solidFill>
            </a:endParaRPr>
          </a:p>
        </cx:txPr>
      </cx:axis>
    </cx:plotArea>
  </cx:chart>
  <cx:spPr>
    <a:ln w="19050">
      <a:solidFill>
        <a:srgbClr val="C41010"/>
      </a:solidFill>
      <a:prstDash val="dash"/>
    </a:ln>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'매출 Movement'!$T$36:$T$37</cx:f>
        <cx:lvl ptCount="2">
          <cx:pt idx="0">Q (유료딜러수)</cx:pt>
          <cx:pt idx="1">ASP</cx:pt>
        </cx:lvl>
      </cx:strDim>
      <cx:numDim type="val">
        <cx:f>'매출 Movement'!$U$36:$U$37</cx:f>
        <cx:lvl ptCount="2" formatCode="#,##0;[빨강]!(#,##0!);!-">
          <cx:pt idx="0">19.606837930439099</cx:pt>
          <cx:pt idx="1">208.9132206150154</cx:pt>
        </cx:lvl>
      </cx:numDim>
    </cx:data>
  </cx:chartData>
  <cx:chart>
    <cx:plotArea>
      <cx:plotAreaRegion>
        <cx:series layoutId="waterfall" uniqueId="{AA2EBB62-9E5C-4494-936C-901E8A453F82}">
          <cx:dataLabels pos="ctr">
            <cx:txPr>
              <a:bodyPr spcFirstLastPara="1" vertOverflow="ellipsis" horzOverflow="overflow" wrap="square" lIns="0" tIns="0" rIns="0" bIns="0" anchor="ctr" anchorCtr="1"/>
              <a:lstStyle/>
              <a:p>
                <a:pPr algn="ctr" rtl="0">
                  <a:defRPr>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9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sz="70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700" b="0" i="0" u="none" strike="noStrike" baseline="0">
              <a:solidFill>
                <a:sysClr val="windowText" lastClr="000000"/>
              </a:solidFill>
              <a:latin typeface="Arial" panose="020B0604020202020204" pitchFamily="34" charset="0"/>
              <a:ea typeface="맑은 고딕" panose="020B0503020000020004" pitchFamily="50" charset="-127"/>
              <a:cs typeface="Arial" panose="020B0604020202020204" pitchFamily="34" charset="0"/>
            </a:endParaRPr>
          </a:p>
        </cx:txPr>
      </cx:axis>
      <cx:axis id="1" hidden="1">
        <cx:valScaling/>
        <cx:tickLabels/>
      </cx:axis>
    </cx:plotArea>
  </cx:chart>
  <cx:spPr>
    <a:ln w="19050">
      <a:solidFill>
        <a:srgbClr val="C41010"/>
      </a:solidFill>
      <a:prstDash val="dash"/>
    </a:ln>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'Margin Bridge'!$C$41:$C$60</cx:f>
        <cx:lvl ptCount="20">
          <cx:pt idx="0">FY19</cx:pt>
          <cx:pt idx="1">a</cx:pt>
          <cx:pt idx="2">b</cx:pt>
          <cx:pt idx="3">c</cx:pt>
          <cx:pt idx="4">d</cx:pt>
          <cx:pt idx="5">e</cx:pt>
          <cx:pt idx="6">FY20</cx:pt>
          <cx:pt idx="7">a</cx:pt>
          <cx:pt idx="8">b</cx:pt>
          <cx:pt idx="9">c</cx:pt>
          <cx:pt idx="10">d</cx:pt>
          <cx:pt idx="11">e</cx:pt>
          <cx:pt idx="12">FY21</cx:pt>
          <cx:pt idx="13">a</cx:pt>
          <cx:pt idx="14">b</cx:pt>
          <cx:pt idx="15">c</cx:pt>
          <cx:pt idx="16">d</cx:pt>
          <cx:pt idx="17">e</cx:pt>
          <cx:pt idx="18">f</cx:pt>
          <cx:pt idx="19">FY22.1H</cx:pt>
        </cx:lvl>
      </cx:strDim>
      <cx:numDim type="val">
        <cx:f>'Margin Bridge'!$D$41:$D$60</cx:f>
        <cx:lvl ptCount="20" formatCode="0.0%_);!(0.0!)%_);!-_)">
          <cx:pt idx="0">-0.75541312893447499</cx:pt>
          <cx:pt idx="1">0.032591498675727082</cx:pt>
          <cx:pt idx="2">0.071611541454879579</cx:pt>
          <cx:pt idx="3">0.011141002065609529</cx:pt>
          <cx:pt idx="4">0.085439139866961278</cx:pt>
          <cx:pt idx="5">0.3868032609287263</cx:pt>
          <cx:pt idx="6">-0.16782668594257119</cx:pt>
          <cx:pt idx="7">0.0024690068739025017</cx:pt>
          <cx:pt idx="8">0.056600864714332302</cx:pt>
          <cx:pt idx="9">-0.032280517977584453</cx:pt>
          <cx:pt idx="10">-0.00096403539448686182</cx:pt>
          <cx:pt idx="11">0.0283118805225476</cx:pt>
          <cx:pt idx="12">-0.1136894872038601</cx:pt>
          <cx:pt idx="13">0.012865020446085076</cx:pt>
          <cx:pt idx="14">0.081958803645948319</cx:pt>
          <cx:pt idx="15">-0.067781633896549259</cx:pt>
          <cx:pt idx="16">-0.054139755351171132</cx:pt>
          <cx:pt idx="17">-0.040027509442804116</cx:pt>
          <cx:pt idx="18">-0.00068618966284716282</cx:pt>
          <cx:pt idx="19">-0.18150075146519837</cx:pt>
        </cx:lvl>
      </cx:numDim>
    </cx:data>
  </cx:chartData>
  <cx:chart>
    <cx:plotArea>
      <cx:plotAreaRegion>
        <cx:series layoutId="waterfall" uniqueId="{005DC069-3FF0-4EA8-BCB3-6538B7373FFB}">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1"/>
            <cx:subtotals>
              <cx:idx val="0"/>
              <cx:idx val="6"/>
              <cx:idx val="12"/>
              <cx:idx val="19"/>
            </cx:subtotals>
          </cx:layoutPr>
        </cx:series>
      </cx:plotAreaRegion>
      <cx:axis id="0">
        <cx:catScaling gapWidth="0.400000006"/>
        <cx:tickLabels/>
        <cx:txPr>
          <a:bodyPr vertOverflow="overflow" horzOverflow="overflow" wrap="square" lIns="0" tIns="0" rIns="0" bIns="0"/>
          <a:lstStyle/>
          <a:p>
            <a:pPr algn="ctr" rtl="0">
              <a:defRPr sz="68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68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2">
      <cx:spPr>
        <a:solidFill>
          <a:srgbClr val="BC204B"/>
        </a:solidFill>
      </cx:spPr>
    </cx:fmtOvr>
    <cx:fmtOvr idx="0">
      <cx:spPr>
        <a:solidFill>
          <a:srgbClr val="00338D"/>
        </a:solidFill>
      </cx:spPr>
    </cx:fmtOvr>
    <cx:fmtOvr idx="1">
      <cx:spPr>
        <a:solidFill>
          <a:srgbClr val="00A3A1"/>
        </a:solidFill>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0.18413</cdr:x>
      <cdr:y>0.30234</cdr:y>
    </cdr:from>
    <cdr:to>
      <cdr:x>0.94314</cdr:x>
      <cdr:y>0.5395</cdr:y>
    </cdr:to>
    <cdr:sp macro="" textlink="">
      <cdr:nvSpPr>
        <cdr:cNvPr id="2" name="직사각형 1">
          <a:extLst xmlns:a="http://schemas.openxmlformats.org/drawingml/2006/main">
            <a:ext uri="{FF2B5EF4-FFF2-40B4-BE49-F238E27FC236}">
              <a16:creationId xmlns:a16="http://schemas.microsoft.com/office/drawing/2014/main" id="{6795B17F-CFE0-4AAB-AB41-BDB29E583B3D}"/>
            </a:ext>
          </a:extLst>
        </cdr:cNvPr>
        <cdr:cNvSpPr/>
      </cdr:nvSpPr>
      <cdr:spPr>
        <a:xfrm xmlns:a="http://schemas.openxmlformats.org/drawingml/2006/main">
          <a:off x="827229" y="694098"/>
          <a:ext cx="3409974" cy="544460"/>
        </a:xfrm>
        <a:prstGeom xmlns:a="http://schemas.openxmlformats.org/drawingml/2006/main" prst="rect">
          <a:avLst/>
        </a:prstGeom>
        <a:solidFill xmlns:a="http://schemas.openxmlformats.org/drawingml/2006/main">
          <a:srgbClr val="C00000">
            <a:alpha val="10000"/>
          </a:srgbClr>
        </a:solidFill>
        <a:ln xmlns:a="http://schemas.openxmlformats.org/drawingml/2006/main" w="6350">
          <a:solidFill>
            <a:srgbClr val="C00000"/>
          </a:solidFill>
          <a:prstDash val="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54000" tIns="54000" rIns="54000" bIns="54000" rtlCol="0" anchor="ctr"/>
        <a:lstStyle xmlns:a="http://schemas.openxmlformats.org/drawingml/2006/main"/>
        <a:p xmlns:a="http://schemas.openxmlformats.org/drawingml/2006/main">
          <a:endParaRPr lang="ko-K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2945862" cy="494629"/>
          </a:xfrm>
          <a:prstGeom prst="rect">
            <a:avLst/>
          </a:prstGeom>
        </p:spPr>
        <p:txBody>
          <a:bodyPr vert="horz" lIns="87925" tIns="43963" rIns="87925" bIns="43963" rtlCol="0"/>
          <a:lstStyle>
            <a:lvl1pPr algn="l">
              <a:defRPr sz="1200"/>
            </a:lvl1pPr>
          </a:lstStyle>
          <a:p>
            <a:endParaRPr lang="ko-KR" altLang="en-US"/>
          </a:p>
        </p:txBody>
      </p:sp>
      <p:sp>
        <p:nvSpPr>
          <p:cNvPr id="3" name="날짜 개체 틀 2"/>
          <p:cNvSpPr>
            <a:spLocks noGrp="1"/>
          </p:cNvSpPr>
          <p:nvPr>
            <p:ph type="dt" sz="quarter" idx="1"/>
          </p:nvPr>
        </p:nvSpPr>
        <p:spPr>
          <a:xfrm>
            <a:off x="3850294" y="2"/>
            <a:ext cx="2945862" cy="494629"/>
          </a:xfrm>
          <a:prstGeom prst="rect">
            <a:avLst/>
          </a:prstGeom>
        </p:spPr>
        <p:txBody>
          <a:bodyPr vert="horz" lIns="87925" tIns="43963" rIns="87925" bIns="43963" rtlCol="0"/>
          <a:lstStyle>
            <a:lvl1pPr algn="r">
              <a:defRPr sz="1200"/>
            </a:lvl1pPr>
          </a:lstStyle>
          <a:p>
            <a:fld id="{A0F1D5AC-83C2-4A17-B4DE-C038E8D26EA9}" type="datetimeFigureOut">
              <a:rPr lang="ko-KR" altLang="en-US" smtClean="0"/>
              <a:t>2022-09-22</a:t>
            </a:fld>
            <a:endParaRPr lang="ko-KR" altLang="en-US"/>
          </a:p>
        </p:txBody>
      </p:sp>
      <p:sp>
        <p:nvSpPr>
          <p:cNvPr id="4" name="바닥글 개체 틀 3"/>
          <p:cNvSpPr>
            <a:spLocks noGrp="1"/>
          </p:cNvSpPr>
          <p:nvPr>
            <p:ph type="ftr" sz="quarter" idx="2"/>
          </p:nvPr>
        </p:nvSpPr>
        <p:spPr>
          <a:xfrm>
            <a:off x="0" y="9378036"/>
            <a:ext cx="2945862" cy="494629"/>
          </a:xfrm>
          <a:prstGeom prst="rect">
            <a:avLst/>
          </a:prstGeom>
        </p:spPr>
        <p:txBody>
          <a:bodyPr vert="horz" lIns="87925" tIns="43963" rIns="87925" bIns="43963"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294" y="9378036"/>
            <a:ext cx="2945862" cy="494629"/>
          </a:xfrm>
          <a:prstGeom prst="rect">
            <a:avLst/>
          </a:prstGeom>
        </p:spPr>
        <p:txBody>
          <a:bodyPr vert="horz" lIns="87925" tIns="43963" rIns="87925" bIns="43963" rtlCol="0" anchor="b"/>
          <a:lstStyle>
            <a:lvl1pPr algn="r">
              <a:defRPr sz="1200"/>
            </a:lvl1pPr>
          </a:lstStyle>
          <a:p>
            <a:fld id="{C5AC3C2A-5616-465C-ADC7-5C0936745AC6}" type="slidenum">
              <a:rPr lang="ko-KR" altLang="en-US" smtClean="0"/>
              <a:t>‹#›</a:t>
            </a:fld>
            <a:endParaRPr lang="ko-KR" altLang="en-US"/>
          </a:p>
        </p:txBody>
      </p:sp>
    </p:spTree>
    <p:extLst>
      <p:ext uri="{BB962C8B-B14F-4D97-AF65-F5344CB8AC3E}">
        <p14:creationId xmlns:p14="http://schemas.microsoft.com/office/powerpoint/2010/main" val="2379924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4"/>
            <a:ext cx="2946400" cy="495685"/>
          </a:xfrm>
          <a:prstGeom prst="rect">
            <a:avLst/>
          </a:prstGeom>
        </p:spPr>
        <p:txBody>
          <a:bodyPr vert="horz" lIns="91103" tIns="45551" rIns="91103" bIns="45551" rtlCol="0"/>
          <a:lstStyle>
            <a:lvl1pPr algn="l">
              <a:defRPr sz="1200"/>
            </a:lvl1pPr>
          </a:lstStyle>
          <a:p>
            <a:endParaRPr lang="ko-KR" altLang="en-US"/>
          </a:p>
        </p:txBody>
      </p:sp>
      <p:sp>
        <p:nvSpPr>
          <p:cNvPr id="3" name="날짜 개체 틀 2"/>
          <p:cNvSpPr>
            <a:spLocks noGrp="1"/>
          </p:cNvSpPr>
          <p:nvPr>
            <p:ph type="dt" idx="1"/>
          </p:nvPr>
        </p:nvSpPr>
        <p:spPr>
          <a:xfrm>
            <a:off x="3849691" y="4"/>
            <a:ext cx="2946400" cy="495685"/>
          </a:xfrm>
          <a:prstGeom prst="rect">
            <a:avLst/>
          </a:prstGeom>
        </p:spPr>
        <p:txBody>
          <a:bodyPr vert="horz" lIns="91103" tIns="45551" rIns="91103" bIns="45551" rtlCol="0"/>
          <a:lstStyle>
            <a:lvl1pPr algn="r">
              <a:defRPr sz="1200"/>
            </a:lvl1pPr>
          </a:lstStyle>
          <a:p>
            <a:fld id="{302BBF34-5FAE-45DE-9BB4-C75EEFBA211F}" type="datetimeFigureOut">
              <a:rPr lang="ko-KR" altLang="en-US" smtClean="0"/>
              <a:t>2022-09-22</a:t>
            </a:fld>
            <a:endParaRPr lang="ko-KR" altLang="en-US"/>
          </a:p>
        </p:txBody>
      </p:sp>
      <p:sp>
        <p:nvSpPr>
          <p:cNvPr id="4" name="슬라이드 이미지 개체 틀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03" tIns="45551" rIns="91103" bIns="45551" rtlCol="0" anchor="ctr"/>
          <a:lstStyle/>
          <a:p>
            <a:endParaRPr lang="ko-KR" altLang="en-US"/>
          </a:p>
        </p:txBody>
      </p:sp>
      <p:sp>
        <p:nvSpPr>
          <p:cNvPr id="5" name="슬라이드 노트 개체 틀 4"/>
          <p:cNvSpPr>
            <a:spLocks noGrp="1"/>
          </p:cNvSpPr>
          <p:nvPr>
            <p:ph type="body" sz="quarter" idx="3"/>
          </p:nvPr>
        </p:nvSpPr>
        <p:spPr>
          <a:xfrm>
            <a:off x="679450" y="4751634"/>
            <a:ext cx="5438775" cy="3886552"/>
          </a:xfrm>
          <a:prstGeom prst="rect">
            <a:avLst/>
          </a:prstGeom>
        </p:spPr>
        <p:txBody>
          <a:bodyPr vert="horz" lIns="91103" tIns="45551" rIns="91103" bIns="45551"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376979"/>
            <a:ext cx="2946400" cy="495685"/>
          </a:xfrm>
          <a:prstGeom prst="rect">
            <a:avLst/>
          </a:prstGeom>
        </p:spPr>
        <p:txBody>
          <a:bodyPr vert="horz" lIns="91103" tIns="45551" rIns="91103" bIns="45551"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9691" y="9376979"/>
            <a:ext cx="2946400" cy="495685"/>
          </a:xfrm>
          <a:prstGeom prst="rect">
            <a:avLst/>
          </a:prstGeom>
        </p:spPr>
        <p:txBody>
          <a:bodyPr vert="horz" lIns="91103" tIns="45551" rIns="91103" bIns="45551" rtlCol="0" anchor="b"/>
          <a:lstStyle>
            <a:lvl1pPr algn="r">
              <a:defRPr sz="1200"/>
            </a:lvl1pPr>
          </a:lstStyle>
          <a:p>
            <a:fld id="{2D191434-8AB6-44B3-8C0F-27FE76ED9774}" type="slidenum">
              <a:rPr lang="ko-KR" altLang="en-US" smtClean="0"/>
              <a:t>‹#›</a:t>
            </a:fld>
            <a:endParaRPr lang="ko-KR" altLang="en-US"/>
          </a:p>
        </p:txBody>
      </p:sp>
    </p:spTree>
    <p:extLst>
      <p:ext uri="{BB962C8B-B14F-4D97-AF65-F5344CB8AC3E}">
        <p14:creationId xmlns:p14="http://schemas.microsoft.com/office/powerpoint/2010/main" val="31297587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a:t>
            </a:fld>
            <a:endParaRPr lang="ko-KR" altLang="en-US"/>
          </a:p>
        </p:txBody>
      </p:sp>
    </p:spTree>
    <p:extLst>
      <p:ext uri="{BB962C8B-B14F-4D97-AF65-F5344CB8AC3E}">
        <p14:creationId xmlns:p14="http://schemas.microsoft.com/office/powerpoint/2010/main" val="175536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10</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830314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11</a:t>
            </a:fld>
            <a:endParaRPr lang="ko-KR" altLang="en-US"/>
          </a:p>
        </p:txBody>
      </p:sp>
    </p:spTree>
    <p:extLst>
      <p:ext uri="{BB962C8B-B14F-4D97-AF65-F5344CB8AC3E}">
        <p14:creationId xmlns:p14="http://schemas.microsoft.com/office/powerpoint/2010/main" val="384008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12</a:t>
            </a:fld>
            <a:endParaRPr lang="ko-KR" altLang="en-US"/>
          </a:p>
        </p:txBody>
      </p:sp>
    </p:spTree>
    <p:extLst>
      <p:ext uri="{BB962C8B-B14F-4D97-AF65-F5344CB8AC3E}">
        <p14:creationId xmlns:p14="http://schemas.microsoft.com/office/powerpoint/2010/main" val="1262951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13</a:t>
            </a:fld>
            <a:endParaRPr lang="ko-KR" altLang="en-US"/>
          </a:p>
        </p:txBody>
      </p:sp>
    </p:spTree>
    <p:extLst>
      <p:ext uri="{BB962C8B-B14F-4D97-AF65-F5344CB8AC3E}">
        <p14:creationId xmlns:p14="http://schemas.microsoft.com/office/powerpoint/2010/main" val="4116407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14</a:t>
            </a:fld>
            <a:endParaRPr lang="ko-KR" altLang="en-US"/>
          </a:p>
        </p:txBody>
      </p:sp>
    </p:spTree>
    <p:extLst>
      <p:ext uri="{BB962C8B-B14F-4D97-AF65-F5344CB8AC3E}">
        <p14:creationId xmlns:p14="http://schemas.microsoft.com/office/powerpoint/2010/main" val="70123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15</a:t>
            </a:fld>
            <a:endParaRPr lang="ko-KR" altLang="en-US"/>
          </a:p>
        </p:txBody>
      </p:sp>
    </p:spTree>
    <p:extLst>
      <p:ext uri="{BB962C8B-B14F-4D97-AF65-F5344CB8AC3E}">
        <p14:creationId xmlns:p14="http://schemas.microsoft.com/office/powerpoint/2010/main" val="580011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16</a:t>
            </a:fld>
            <a:endParaRPr lang="ko-KR" altLang="en-US"/>
          </a:p>
        </p:txBody>
      </p:sp>
    </p:spTree>
    <p:extLst>
      <p:ext uri="{BB962C8B-B14F-4D97-AF65-F5344CB8AC3E}">
        <p14:creationId xmlns:p14="http://schemas.microsoft.com/office/powerpoint/2010/main" val="4071445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17</a:t>
            </a:fld>
            <a:endParaRPr lang="ko-KR" altLang="en-US"/>
          </a:p>
        </p:txBody>
      </p:sp>
    </p:spTree>
    <p:extLst>
      <p:ext uri="{BB962C8B-B14F-4D97-AF65-F5344CB8AC3E}">
        <p14:creationId xmlns:p14="http://schemas.microsoft.com/office/powerpoint/2010/main" val="867347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18</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76692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730590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a:t>
            </a:fld>
            <a:endParaRPr lang="ko-KR" altLang="en-US"/>
          </a:p>
        </p:txBody>
      </p:sp>
    </p:spTree>
    <p:extLst>
      <p:ext uri="{BB962C8B-B14F-4D97-AF65-F5344CB8AC3E}">
        <p14:creationId xmlns:p14="http://schemas.microsoft.com/office/powerpoint/2010/main" val="3483291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20</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11709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21</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425468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22</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380130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23</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031361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24</a:t>
            </a:fld>
            <a:endParaRPr lang="ko-KR" altLang="en-US"/>
          </a:p>
        </p:txBody>
      </p:sp>
    </p:spTree>
    <p:extLst>
      <p:ext uri="{BB962C8B-B14F-4D97-AF65-F5344CB8AC3E}">
        <p14:creationId xmlns:p14="http://schemas.microsoft.com/office/powerpoint/2010/main" val="1573849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25</a:t>
            </a:fld>
            <a:endParaRPr lang="ko-KR" altLang="en-US"/>
          </a:p>
        </p:txBody>
      </p:sp>
    </p:spTree>
    <p:extLst>
      <p:ext uri="{BB962C8B-B14F-4D97-AF65-F5344CB8AC3E}">
        <p14:creationId xmlns:p14="http://schemas.microsoft.com/office/powerpoint/2010/main" val="3643938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26</a:t>
            </a:fld>
            <a:endParaRPr lang="ko-KR" altLang="en-US"/>
          </a:p>
        </p:txBody>
      </p:sp>
    </p:spTree>
    <p:extLst>
      <p:ext uri="{BB962C8B-B14F-4D97-AF65-F5344CB8AC3E}">
        <p14:creationId xmlns:p14="http://schemas.microsoft.com/office/powerpoint/2010/main" val="2965789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27</a:t>
            </a:fld>
            <a:endParaRPr lang="ko-KR" altLang="en-US"/>
          </a:p>
        </p:txBody>
      </p:sp>
    </p:spTree>
    <p:extLst>
      <p:ext uri="{BB962C8B-B14F-4D97-AF65-F5344CB8AC3E}">
        <p14:creationId xmlns:p14="http://schemas.microsoft.com/office/powerpoint/2010/main" val="3589348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28</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476798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301471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3</a:t>
            </a:fld>
            <a:endParaRPr lang="ko-KR" altLang="en-US"/>
          </a:p>
        </p:txBody>
      </p:sp>
    </p:spTree>
    <p:extLst>
      <p:ext uri="{BB962C8B-B14F-4D97-AF65-F5344CB8AC3E}">
        <p14:creationId xmlns:p14="http://schemas.microsoft.com/office/powerpoint/2010/main" val="4055301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30</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989871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31</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926789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32</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78225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33</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3662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34</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672485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35</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187975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36</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69013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37</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007033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38</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589337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82112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4</a:t>
            </a:fld>
            <a:endParaRPr lang="ko-KR" altLang="en-US"/>
          </a:p>
        </p:txBody>
      </p:sp>
    </p:spTree>
    <p:extLst>
      <p:ext uri="{BB962C8B-B14F-4D97-AF65-F5344CB8AC3E}">
        <p14:creationId xmlns:p14="http://schemas.microsoft.com/office/powerpoint/2010/main" val="1055654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40</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1096952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41</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060537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42</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203903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43</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176530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44</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038804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45</a:t>
            </a:fld>
            <a:endParaRPr lang="ko-KR" altLang="en-US"/>
          </a:p>
        </p:txBody>
      </p:sp>
    </p:spTree>
    <p:extLst>
      <p:ext uri="{BB962C8B-B14F-4D97-AF65-F5344CB8AC3E}">
        <p14:creationId xmlns:p14="http://schemas.microsoft.com/office/powerpoint/2010/main" val="37011000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46</a:t>
            </a:fld>
            <a:endParaRPr lang="ko-KR" altLang="en-US"/>
          </a:p>
        </p:txBody>
      </p:sp>
    </p:spTree>
    <p:extLst>
      <p:ext uri="{BB962C8B-B14F-4D97-AF65-F5344CB8AC3E}">
        <p14:creationId xmlns:p14="http://schemas.microsoft.com/office/powerpoint/2010/main" val="2611502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47</a:t>
            </a:fld>
            <a:endParaRPr lang="ko-KR" altLang="en-US"/>
          </a:p>
        </p:txBody>
      </p:sp>
    </p:spTree>
    <p:extLst>
      <p:ext uri="{BB962C8B-B14F-4D97-AF65-F5344CB8AC3E}">
        <p14:creationId xmlns:p14="http://schemas.microsoft.com/office/powerpoint/2010/main" val="2704373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48</a:t>
            </a:fld>
            <a:endParaRPr lang="ko-KR" altLang="en-US"/>
          </a:p>
        </p:txBody>
      </p:sp>
    </p:spTree>
    <p:extLst>
      <p:ext uri="{BB962C8B-B14F-4D97-AF65-F5344CB8AC3E}">
        <p14:creationId xmlns:p14="http://schemas.microsoft.com/office/powerpoint/2010/main" val="2077331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49</a:t>
            </a:fld>
            <a:endParaRPr lang="ko-KR" altLang="en-US"/>
          </a:p>
        </p:txBody>
      </p:sp>
    </p:spTree>
    <p:extLst>
      <p:ext uri="{BB962C8B-B14F-4D97-AF65-F5344CB8AC3E}">
        <p14:creationId xmlns:p14="http://schemas.microsoft.com/office/powerpoint/2010/main" val="369150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5</a:t>
            </a:fld>
            <a:endParaRPr lang="ko-KR" altLang="en-US"/>
          </a:p>
        </p:txBody>
      </p:sp>
    </p:spTree>
    <p:extLst>
      <p:ext uri="{BB962C8B-B14F-4D97-AF65-F5344CB8AC3E}">
        <p14:creationId xmlns:p14="http://schemas.microsoft.com/office/powerpoint/2010/main" val="1115713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50</a:t>
            </a:fld>
            <a:endParaRPr lang="ko-KR" altLang="en-US"/>
          </a:p>
        </p:txBody>
      </p:sp>
    </p:spTree>
    <p:extLst>
      <p:ext uri="{BB962C8B-B14F-4D97-AF65-F5344CB8AC3E}">
        <p14:creationId xmlns:p14="http://schemas.microsoft.com/office/powerpoint/2010/main" val="2756822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51</a:t>
            </a:fld>
            <a:endParaRPr lang="ko-KR" altLang="en-US"/>
          </a:p>
        </p:txBody>
      </p:sp>
    </p:spTree>
    <p:extLst>
      <p:ext uri="{BB962C8B-B14F-4D97-AF65-F5344CB8AC3E}">
        <p14:creationId xmlns:p14="http://schemas.microsoft.com/office/powerpoint/2010/main" val="1406165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52</a:t>
            </a:fld>
            <a:endParaRPr lang="ko-KR" altLang="en-US"/>
          </a:p>
        </p:txBody>
      </p:sp>
    </p:spTree>
    <p:extLst>
      <p:ext uri="{BB962C8B-B14F-4D97-AF65-F5344CB8AC3E}">
        <p14:creationId xmlns:p14="http://schemas.microsoft.com/office/powerpoint/2010/main" val="1500503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53</a:t>
            </a:fld>
            <a:endParaRPr lang="ko-KR" altLang="en-US"/>
          </a:p>
        </p:txBody>
      </p:sp>
    </p:spTree>
    <p:extLst>
      <p:ext uri="{BB962C8B-B14F-4D97-AF65-F5344CB8AC3E}">
        <p14:creationId xmlns:p14="http://schemas.microsoft.com/office/powerpoint/2010/main" val="1237714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54</a:t>
            </a:fld>
            <a:endParaRPr lang="ko-KR" altLang="en-US"/>
          </a:p>
        </p:txBody>
      </p:sp>
    </p:spTree>
    <p:extLst>
      <p:ext uri="{BB962C8B-B14F-4D97-AF65-F5344CB8AC3E}">
        <p14:creationId xmlns:p14="http://schemas.microsoft.com/office/powerpoint/2010/main" val="640449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55</a:t>
            </a:fld>
            <a:endParaRPr lang="ko-KR" altLang="en-US"/>
          </a:p>
        </p:txBody>
      </p:sp>
    </p:spTree>
    <p:extLst>
      <p:ext uri="{BB962C8B-B14F-4D97-AF65-F5344CB8AC3E}">
        <p14:creationId xmlns:p14="http://schemas.microsoft.com/office/powerpoint/2010/main" val="1735546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56</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0561205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57</a:t>
            </a:fld>
            <a:endParaRPr lang="ko-KR" altLang="en-US"/>
          </a:p>
        </p:txBody>
      </p:sp>
    </p:spTree>
    <p:extLst>
      <p:ext uri="{BB962C8B-B14F-4D97-AF65-F5344CB8AC3E}">
        <p14:creationId xmlns:p14="http://schemas.microsoft.com/office/powerpoint/2010/main" val="568582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58</a:t>
            </a:fld>
            <a:endParaRPr lang="ko-KR" altLang="en-US"/>
          </a:p>
        </p:txBody>
      </p:sp>
    </p:spTree>
    <p:extLst>
      <p:ext uri="{BB962C8B-B14F-4D97-AF65-F5344CB8AC3E}">
        <p14:creationId xmlns:p14="http://schemas.microsoft.com/office/powerpoint/2010/main" val="16868824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59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670409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6</a:t>
            </a:fld>
            <a:endParaRPr lang="ko-KR" altLang="en-US"/>
          </a:p>
        </p:txBody>
      </p:sp>
    </p:spTree>
    <p:extLst>
      <p:ext uri="{BB962C8B-B14F-4D97-AF65-F5344CB8AC3E}">
        <p14:creationId xmlns:p14="http://schemas.microsoft.com/office/powerpoint/2010/main" val="39986475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60</a:t>
            </a:fld>
            <a:endParaRPr lang="ko-KR" altLang="en-US"/>
          </a:p>
        </p:txBody>
      </p:sp>
    </p:spTree>
    <p:extLst>
      <p:ext uri="{BB962C8B-B14F-4D97-AF65-F5344CB8AC3E}">
        <p14:creationId xmlns:p14="http://schemas.microsoft.com/office/powerpoint/2010/main" val="843434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61</a:t>
            </a:fld>
            <a:endParaRPr lang="ko-KR" altLang="en-US"/>
          </a:p>
        </p:txBody>
      </p:sp>
    </p:spTree>
    <p:extLst>
      <p:ext uri="{BB962C8B-B14F-4D97-AF65-F5344CB8AC3E}">
        <p14:creationId xmlns:p14="http://schemas.microsoft.com/office/powerpoint/2010/main" val="36191054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62</a:t>
            </a:fld>
            <a:endParaRPr lang="ko-KR" altLang="en-US"/>
          </a:p>
        </p:txBody>
      </p:sp>
    </p:spTree>
    <p:extLst>
      <p:ext uri="{BB962C8B-B14F-4D97-AF65-F5344CB8AC3E}">
        <p14:creationId xmlns:p14="http://schemas.microsoft.com/office/powerpoint/2010/main" val="1398958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63</a:t>
            </a:fld>
            <a:endParaRPr lang="ko-KR" altLang="en-US"/>
          </a:p>
        </p:txBody>
      </p:sp>
    </p:spTree>
    <p:extLst>
      <p:ext uri="{BB962C8B-B14F-4D97-AF65-F5344CB8AC3E}">
        <p14:creationId xmlns:p14="http://schemas.microsoft.com/office/powerpoint/2010/main" val="40016301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64</a:t>
            </a:fld>
            <a:endParaRPr lang="ko-KR" altLang="en-US"/>
          </a:p>
        </p:txBody>
      </p:sp>
    </p:spTree>
    <p:extLst>
      <p:ext uri="{BB962C8B-B14F-4D97-AF65-F5344CB8AC3E}">
        <p14:creationId xmlns:p14="http://schemas.microsoft.com/office/powerpoint/2010/main" val="3934206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65</a:t>
            </a:fld>
            <a:endParaRPr lang="ko-KR" altLang="en-US"/>
          </a:p>
        </p:txBody>
      </p:sp>
    </p:spTree>
    <p:extLst>
      <p:ext uri="{BB962C8B-B14F-4D97-AF65-F5344CB8AC3E}">
        <p14:creationId xmlns:p14="http://schemas.microsoft.com/office/powerpoint/2010/main" val="20259668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66</a:t>
            </a:fld>
            <a:endParaRPr lang="ko-KR" altLang="en-US"/>
          </a:p>
        </p:txBody>
      </p:sp>
    </p:spTree>
    <p:extLst>
      <p:ext uri="{BB962C8B-B14F-4D97-AF65-F5344CB8AC3E}">
        <p14:creationId xmlns:p14="http://schemas.microsoft.com/office/powerpoint/2010/main" val="28786376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67</a:t>
            </a:fld>
            <a:endParaRPr lang="ko-KR" altLang="en-US"/>
          </a:p>
        </p:txBody>
      </p:sp>
    </p:spTree>
    <p:extLst>
      <p:ext uri="{BB962C8B-B14F-4D97-AF65-F5344CB8AC3E}">
        <p14:creationId xmlns:p14="http://schemas.microsoft.com/office/powerpoint/2010/main" val="20122702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68</a:t>
            </a:fld>
            <a:endParaRPr lang="ko-KR" altLang="en-US"/>
          </a:p>
        </p:txBody>
      </p:sp>
    </p:spTree>
    <p:extLst>
      <p:ext uri="{BB962C8B-B14F-4D97-AF65-F5344CB8AC3E}">
        <p14:creationId xmlns:p14="http://schemas.microsoft.com/office/powerpoint/2010/main" val="7484073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69</a:t>
            </a:fld>
            <a:endParaRPr lang="ko-KR" altLang="en-US"/>
          </a:p>
        </p:txBody>
      </p:sp>
    </p:spTree>
    <p:extLst>
      <p:ext uri="{BB962C8B-B14F-4D97-AF65-F5344CB8AC3E}">
        <p14:creationId xmlns:p14="http://schemas.microsoft.com/office/powerpoint/2010/main" val="3397661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7</a:t>
            </a:fld>
            <a:endParaRPr lang="ko-KR" altLang="en-US"/>
          </a:p>
        </p:txBody>
      </p:sp>
    </p:spTree>
    <p:extLst>
      <p:ext uri="{BB962C8B-B14F-4D97-AF65-F5344CB8AC3E}">
        <p14:creationId xmlns:p14="http://schemas.microsoft.com/office/powerpoint/2010/main" val="2663275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70</a:t>
            </a:fld>
            <a:endParaRPr lang="ko-KR" altLang="en-US"/>
          </a:p>
        </p:txBody>
      </p:sp>
    </p:spTree>
    <p:extLst>
      <p:ext uri="{BB962C8B-B14F-4D97-AF65-F5344CB8AC3E}">
        <p14:creationId xmlns:p14="http://schemas.microsoft.com/office/powerpoint/2010/main" val="5986804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2FEE106-D861-6343-96FF-5BF90692C3C7}" type="slidenum">
              <a:rPr lang="en-US" smtClean="0"/>
              <a:pPr/>
              <a:t>71</a:t>
            </a:fld>
            <a:endParaRPr lang="en-US"/>
          </a:p>
        </p:txBody>
      </p:sp>
    </p:spTree>
    <p:extLst>
      <p:ext uri="{BB962C8B-B14F-4D97-AF65-F5344CB8AC3E}">
        <p14:creationId xmlns:p14="http://schemas.microsoft.com/office/powerpoint/2010/main" val="292962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8</a:t>
            </a:fld>
            <a:endParaRPr lang="ko-KR" altLang="en-US"/>
          </a:p>
        </p:txBody>
      </p:sp>
    </p:spTree>
    <p:extLst>
      <p:ext uri="{BB962C8B-B14F-4D97-AF65-F5344CB8AC3E}">
        <p14:creationId xmlns:p14="http://schemas.microsoft.com/office/powerpoint/2010/main" val="4071733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defTabSz="946495">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95">
                <a:defRPr/>
              </a:pPr>
              <a:t>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521987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A6E7FEC-C94E-4443-8E60-50FD94FD64A5}"/>
              </a:ext>
            </a:extLst>
          </p:cNvPr>
          <p:cNvPicPr>
            <a:picLocks noChangeAspect="1"/>
          </p:cNvPicPr>
          <p:nvPr userDrawn="1"/>
        </p:nvPicPr>
        <p:blipFill>
          <a:blip r:embed="rId2"/>
          <a:stretch>
            <a:fillRect/>
          </a:stretch>
        </p:blipFill>
        <p:spPr>
          <a:xfrm>
            <a:off x="0" y="2109"/>
            <a:ext cx="9906000" cy="6853782"/>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a:t>Title slide 6</a:t>
            </a:r>
            <a:br>
              <a:rPr lang="en-GB"/>
            </a:br>
            <a:r>
              <a:rPr lang="en-GB"/>
              <a:t>no image</a:t>
            </a:r>
            <a:endParaRPr lang="en-US"/>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
        <p:nvSpPr>
          <p:cNvPr id="10" name="직사각형 9">
            <a:extLst>
              <a:ext uri="{FF2B5EF4-FFF2-40B4-BE49-F238E27FC236}">
                <a16:creationId xmlns:a16="http://schemas.microsoft.com/office/drawing/2014/main" id="{C1FD252E-3F75-42C6-916A-5F7458C90E82}"/>
              </a:ext>
            </a:extLst>
          </p:cNvPr>
          <p:cNvSpPr/>
          <p:nvPr userDrawn="1"/>
        </p:nvSpPr>
        <p:spPr>
          <a:xfrm>
            <a:off x="-7558" y="0"/>
            <a:ext cx="4413303" cy="6858000"/>
          </a:xfrm>
          <a:prstGeom prst="rect">
            <a:avLst/>
          </a:prstGeom>
          <a:solidFill>
            <a:srgbClr val="00338D">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a:solidFill>
                <a:schemeClr val="bg1"/>
              </a:solidFill>
            </a:endParaRPr>
          </a:p>
        </p:txBody>
      </p:sp>
      <p:pic>
        <p:nvPicPr>
          <p:cNvPr id="8" name="Picture 4">
            <a:extLst>
              <a:ext uri="{FF2B5EF4-FFF2-40B4-BE49-F238E27FC236}">
                <a16:creationId xmlns:a16="http://schemas.microsoft.com/office/drawing/2014/main" id="{0B472DB6-79E2-4FE1-8A93-77BC8A02C2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172" y="5823584"/>
            <a:ext cx="2468880" cy="829803"/>
          </a:xfrm>
          <a:prstGeom prst="rect">
            <a:avLst/>
          </a:prstGeom>
        </p:spPr>
      </p:pic>
      <p:sp>
        <p:nvSpPr>
          <p:cNvPr id="9" name="Text Box 30">
            <a:extLst>
              <a:ext uri="{FF2B5EF4-FFF2-40B4-BE49-F238E27FC236}">
                <a16:creationId xmlns:a16="http://schemas.microsoft.com/office/drawing/2014/main" id="{71A00037-7C5A-4EBF-9192-C43A24C8C62D}"/>
              </a:ext>
            </a:extLst>
          </p:cNvPr>
          <p:cNvSpPr txBox="1">
            <a:spLocks noChangeArrowheads="1"/>
          </p:cNvSpPr>
          <p:nvPr userDrawn="1"/>
        </p:nvSpPr>
        <p:spPr bwMode="auto">
          <a:xfrm>
            <a:off x="7607441" y="-12310"/>
            <a:ext cx="2289174" cy="255915"/>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a:solidFill>
                  <a:srgbClr val="FF0000"/>
                </a:solidFill>
                <a:latin typeface="+mj-ea"/>
                <a:ea typeface="+mj-ea"/>
              </a:rPr>
              <a:t>Strictly Private &amp; Confidential</a:t>
            </a:r>
          </a:p>
        </p:txBody>
      </p:sp>
    </p:spTree>
    <p:extLst>
      <p:ext uri="{BB962C8B-B14F-4D97-AF65-F5344CB8AC3E}">
        <p14:creationId xmlns:p14="http://schemas.microsoft.com/office/powerpoint/2010/main" val="44872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bg>
      <p:bgPr>
        <a:solidFill>
          <a:schemeClr val="bg1"/>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7D9B13C-88DF-4476-93ED-59BB7A9A0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3" name="Shape 36">
            <a:extLst>
              <a:ext uri="{FF2B5EF4-FFF2-40B4-BE49-F238E27FC236}">
                <a16:creationId xmlns:a16="http://schemas.microsoft.com/office/drawing/2014/main" id="{A4498558-75D2-49A3-B7C6-9538D5154787}"/>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a:solidFill>
                  <a:schemeClr val="bg1">
                    <a:lumMod val="65000"/>
                  </a:schemeClr>
                </a:solidFill>
                <a:latin typeface="Univers 45 Light" pitchFamily="2" charset="0"/>
                <a:ea typeface="나눔고딕" panose="020B0600000101010101" charset="-127"/>
                <a:cs typeface="Arial" charset="0"/>
              </a:rPr>
              <a:t>© 2022 </a:t>
            </a:r>
            <a:r>
              <a:rPr kumimoji="1" lang="en-US" altLang="ko-KR" sz="60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86656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87102EE-E436-4E3C-BDB4-4B691710519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9906000" cy="6857665"/>
          </a:xfrm>
          <a:prstGeom prst="rect">
            <a:avLst/>
          </a:prstGeom>
        </p:spPr>
      </p:pic>
      <p:sp>
        <p:nvSpPr>
          <p:cNvPr id="3" name="직사각형 2">
            <a:extLst>
              <a:ext uri="{FF2B5EF4-FFF2-40B4-BE49-F238E27FC236}">
                <a16:creationId xmlns:a16="http://schemas.microsoft.com/office/drawing/2014/main" id="{8E6A7F7D-BEED-4001-B7DC-A6686CDDB3D9}"/>
              </a:ext>
            </a:extLst>
          </p:cNvPr>
          <p:cNvSpPr/>
          <p:nvPr userDrawn="1"/>
        </p:nvSpPr>
        <p:spPr>
          <a:xfrm>
            <a:off x="0" y="-335"/>
            <a:ext cx="9906000" cy="6858000"/>
          </a:xfrm>
          <a:prstGeom prst="rect">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err="1">
              <a:solidFill>
                <a:schemeClr val="bg1"/>
              </a:solidFill>
            </a:endParaRPr>
          </a:p>
        </p:txBody>
      </p:sp>
      <p:sp>
        <p:nvSpPr>
          <p:cNvPr id="4" name="Title 21">
            <a:extLst>
              <a:ext uri="{FF2B5EF4-FFF2-40B4-BE49-F238E27FC236}">
                <a16:creationId xmlns:a16="http://schemas.microsoft.com/office/drawing/2014/main" id="{32E34795-2937-470F-B9AD-0A34080F9DBE}"/>
              </a:ext>
            </a:extLst>
          </p:cNvPr>
          <p:cNvSpPr>
            <a:spLocks noGrp="1"/>
          </p:cNvSpPr>
          <p:nvPr>
            <p:ph type="title" hasCustomPrompt="1"/>
          </p:nvPr>
        </p:nvSpPr>
        <p:spPr>
          <a:xfrm>
            <a:off x="1027914" y="2103751"/>
            <a:ext cx="4727783"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a:t>Section divider one title style</a:t>
            </a:r>
          </a:p>
        </p:txBody>
      </p:sp>
      <p:sp>
        <p:nvSpPr>
          <p:cNvPr id="5" name="Rectangle 3">
            <a:extLst>
              <a:ext uri="{FF2B5EF4-FFF2-40B4-BE49-F238E27FC236}">
                <a16:creationId xmlns:a16="http://schemas.microsoft.com/office/drawing/2014/main" id="{CCC2EEBE-147F-4A40-9EAD-05C4291742FF}"/>
              </a:ext>
            </a:extLst>
          </p:cNvPr>
          <p:cNvSpPr>
            <a:spLocks/>
          </p:cNvSpPr>
          <p:nvPr userDrawn="1"/>
        </p:nvSpPr>
        <p:spPr bwMode="auto">
          <a:xfrm>
            <a:off x="0" y="2367840"/>
            <a:ext cx="1136452"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6" name="Line 2">
            <a:extLst>
              <a:ext uri="{FF2B5EF4-FFF2-40B4-BE49-F238E27FC236}">
                <a16:creationId xmlns:a16="http://schemas.microsoft.com/office/drawing/2014/main" id="{73CBED81-5CFD-44FB-92C5-6DC67EA85A83}"/>
              </a:ext>
            </a:extLst>
          </p:cNvPr>
          <p:cNvSpPr>
            <a:spLocks noChangeShapeType="1"/>
          </p:cNvSpPr>
          <p:nvPr userDrawn="1"/>
        </p:nvSpPr>
        <p:spPr bwMode="auto">
          <a:xfrm flipH="1">
            <a:off x="5864334"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pic>
        <p:nvPicPr>
          <p:cNvPr id="8" name="Picture 4">
            <a:extLst>
              <a:ext uri="{FF2B5EF4-FFF2-40B4-BE49-F238E27FC236}">
                <a16:creationId xmlns:a16="http://schemas.microsoft.com/office/drawing/2014/main" id="{1A38AC34-480F-4916-AEC3-C61DF26F4EC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172" y="5823584"/>
            <a:ext cx="2468880" cy="829803"/>
          </a:xfrm>
          <a:prstGeom prst="rect">
            <a:avLst/>
          </a:prstGeom>
        </p:spPr>
      </p:pic>
      <p:sp>
        <p:nvSpPr>
          <p:cNvPr id="9" name="Text Box 30">
            <a:extLst>
              <a:ext uri="{FF2B5EF4-FFF2-40B4-BE49-F238E27FC236}">
                <a16:creationId xmlns:a16="http://schemas.microsoft.com/office/drawing/2014/main" id="{747002EF-8F6B-4BA6-8A80-86A15270EDF7}"/>
              </a:ext>
            </a:extLst>
          </p:cNvPr>
          <p:cNvSpPr txBox="1">
            <a:spLocks noChangeArrowheads="1"/>
          </p:cNvSpPr>
          <p:nvPr userDrawn="1"/>
        </p:nvSpPr>
        <p:spPr bwMode="auto">
          <a:xfrm>
            <a:off x="7607441" y="-12310"/>
            <a:ext cx="2289174" cy="255915"/>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a:solidFill>
                  <a:srgbClr val="FF0000"/>
                </a:solidFill>
                <a:latin typeface="+mj-ea"/>
                <a:ea typeface="+mj-ea"/>
              </a:rPr>
              <a:t>Strictly Private &amp; Confidential</a:t>
            </a:r>
          </a:p>
        </p:txBody>
      </p:sp>
    </p:spTree>
    <p:extLst>
      <p:ext uri="{BB962C8B-B14F-4D97-AF65-F5344CB8AC3E}">
        <p14:creationId xmlns:p14="http://schemas.microsoft.com/office/powerpoint/2010/main" val="333363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77154AD3-B463-46C3-9385-0E8D7EF57E34}"/>
              </a:ext>
            </a:extLst>
          </p:cNvPr>
          <p:cNvSpPr/>
          <p:nvPr userDrawn="1"/>
        </p:nvSpPr>
        <p:spPr>
          <a:xfrm>
            <a:off x="0" y="0"/>
            <a:ext cx="157276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706">
              <a:latin typeface="Univers for KPMG Light" panose="020B0403020202020204" pitchFamily="34" charset="0"/>
            </a:endParaRPr>
          </a:p>
        </p:txBody>
      </p:sp>
      <p:pic>
        <p:nvPicPr>
          <p:cNvPr id="4" name="Picture 15">
            <a:extLst>
              <a:ext uri="{FF2B5EF4-FFF2-40B4-BE49-F238E27FC236}">
                <a16:creationId xmlns:a16="http://schemas.microsoft.com/office/drawing/2014/main" id="{BC76B0D3-4C9E-46F1-94B7-6695CDF134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07295" y="212810"/>
            <a:ext cx="939383" cy="457222"/>
          </a:xfrm>
          <a:prstGeom prst="rect">
            <a:avLst/>
          </a:prstGeom>
        </p:spPr>
      </p:pic>
      <p:sp>
        <p:nvSpPr>
          <p:cNvPr id="5" name="제목 2">
            <a:extLst>
              <a:ext uri="{FF2B5EF4-FFF2-40B4-BE49-F238E27FC236}">
                <a16:creationId xmlns:a16="http://schemas.microsoft.com/office/drawing/2014/main" id="{090817C9-3AC8-4AC2-ADD5-4EEAABAD94F0}"/>
              </a:ext>
            </a:extLst>
          </p:cNvPr>
          <p:cNvSpPr>
            <a:spLocks noGrp="1"/>
          </p:cNvSpPr>
          <p:nvPr>
            <p:ph type="title"/>
          </p:nvPr>
        </p:nvSpPr>
        <p:spPr>
          <a:xfrm>
            <a:off x="2193858" y="1335025"/>
            <a:ext cx="6703200" cy="3697200"/>
          </a:xfrm>
        </p:spPr>
        <p:txBody>
          <a:bodyPr lIns="90000"/>
          <a:lstStyle>
            <a:lvl1pPr marL="0" algn="l" defTabSz="895317" rtl="0" eaLnBrk="1" latinLnBrk="1" hangingPunct="1">
              <a:lnSpc>
                <a:spcPct val="100000"/>
              </a:lnSpc>
              <a:defRPr lang="ko-KR" altLang="en-US" sz="4700" b="0" i="0" kern="0" dirty="0">
                <a:solidFill>
                  <a:schemeClr val="accent1"/>
                </a:solidFill>
                <a:latin typeface="KPMG Extralight"/>
                <a:ea typeface="+mn-ea"/>
                <a:cs typeface="KPMG Extralight"/>
              </a:defRPr>
            </a:lvl1pPr>
          </a:lstStyle>
          <a:p>
            <a:r>
              <a:rPr lang="ko-KR" altLang="en-US"/>
              <a:t>마스터 제목 스타일 편집</a:t>
            </a:r>
          </a:p>
        </p:txBody>
      </p:sp>
    </p:spTree>
    <p:extLst>
      <p:ext uri="{BB962C8B-B14F-4D97-AF65-F5344CB8AC3E}">
        <p14:creationId xmlns:p14="http://schemas.microsoft.com/office/powerpoint/2010/main" val="411677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DIVIDER 3">
    <p:bg>
      <p:bgRef idx="1001">
        <a:schemeClr val="bg1"/>
      </p:bgRef>
    </p:bg>
    <p:spTree>
      <p:nvGrpSpPr>
        <p:cNvPr id="1" name=""/>
        <p:cNvGrpSpPr/>
        <p:nvPr/>
      </p:nvGrpSpPr>
      <p:grpSpPr>
        <a:xfrm>
          <a:off x="0" y="0"/>
          <a:ext cx="0" cy="0"/>
          <a:chOff x="0" y="0"/>
          <a:chExt cx="0" cy="0"/>
        </a:xfrm>
      </p:grpSpPr>
      <p:sp>
        <p:nvSpPr>
          <p:cNvPr id="5" name="object 4"/>
          <p:cNvSpPr/>
          <p:nvPr userDrawn="1"/>
        </p:nvSpPr>
        <p:spPr>
          <a:xfrm>
            <a:off x="-2" y="0"/>
            <a:ext cx="44136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562">
              <a:latin typeface="Univers for KPMG Light" panose="020B0403020202020204" pitchFamily="34" charset="0"/>
            </a:endParaRPr>
          </a:p>
        </p:txBody>
      </p:sp>
      <p:sp>
        <p:nvSpPr>
          <p:cNvPr id="6" name="Text Box 30"/>
          <p:cNvSpPr txBox="1">
            <a:spLocks noChangeArrowheads="1"/>
          </p:cNvSpPr>
          <p:nvPr userDrawn="1"/>
        </p:nvSpPr>
        <p:spPr bwMode="auto">
          <a:xfrm>
            <a:off x="7390975" y="-5646"/>
            <a:ext cx="2479939" cy="249251"/>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a:solidFill>
                  <a:srgbClr val="FF0000"/>
                </a:solidFill>
                <a:latin typeface="+mj-ea"/>
                <a:ea typeface="+mj-ea"/>
              </a:rPr>
              <a:t>Strictly Private &amp; Confidential</a:t>
            </a:r>
          </a:p>
        </p:txBody>
      </p:sp>
      <p:pic>
        <p:nvPicPr>
          <p:cNvPr id="9" name="Picture 4">
            <a:extLst>
              <a:ext uri="{FF2B5EF4-FFF2-40B4-BE49-F238E27FC236}">
                <a16:creationId xmlns:a16="http://schemas.microsoft.com/office/drawing/2014/main" id="{73D52C63-896E-450D-A4BE-1617835436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7172" y="5823584"/>
            <a:ext cx="2468880" cy="829803"/>
          </a:xfrm>
          <a:prstGeom prst="rect">
            <a:avLst/>
          </a:prstGeom>
        </p:spPr>
      </p:pic>
    </p:spTree>
    <p:extLst>
      <p:ext uri="{BB962C8B-B14F-4D97-AF65-F5344CB8AC3E}">
        <p14:creationId xmlns:p14="http://schemas.microsoft.com/office/powerpoint/2010/main" val="4494970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5452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5600" y="451575"/>
            <a:ext cx="8254800" cy="723600"/>
          </a:xfrm>
          <a:prstGeom prst="rect">
            <a:avLst/>
          </a:prstGeom>
        </p:spPr>
        <p:txBody>
          <a:bodyPr vert="horz" lIns="0" tIns="0" rIns="0" bIns="0" rtlCol="0" anchor="t" anchorCtr="0">
            <a:noAutofit/>
          </a:bodyPr>
          <a:lstStyle/>
          <a:p>
            <a:r>
              <a:rPr lang="ko-KR" altLang="en-US"/>
              <a:t>마스터 제목 스타일 편집</a:t>
            </a:r>
            <a:endParaRPr lang="en-US"/>
          </a:p>
        </p:txBody>
      </p:sp>
      <p:sp>
        <p:nvSpPr>
          <p:cNvPr id="3" name="Text Placeholder 2"/>
          <p:cNvSpPr>
            <a:spLocks noGrp="1"/>
          </p:cNvSpPr>
          <p:nvPr>
            <p:ph type="body" idx="1"/>
          </p:nvPr>
        </p:nvSpPr>
        <p:spPr>
          <a:xfrm>
            <a:off x="825600" y="1422400"/>
            <a:ext cx="8254800"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29" name="Shape 8"/>
          <p:cNvSpPr txBox="1">
            <a:spLocks/>
          </p:cNvSpPr>
          <p:nvPr userDrawn="1"/>
        </p:nvSpPr>
        <p:spPr>
          <a:xfrm>
            <a:off x="8701088"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맑은 고딕" panose="020B0503020000020004" pitchFamily="50" charset="-127"/>
                <a:cs typeface="Arial" panose="020B0604020202020204" pitchFamily="34" charset="0"/>
              </a:rPr>
              <a:pPr algn="r"/>
              <a:t>‹#›</a:t>
            </a:fld>
            <a:endParaRPr lang="en-US" sz="900">
              <a:solidFill>
                <a:schemeClr val="tx2"/>
              </a:solidFill>
              <a:latin typeface="+mn-lt"/>
              <a:ea typeface="맑은 고딕" panose="020B0503020000020004" pitchFamily="50" charset="-127"/>
              <a:cs typeface="Arial" panose="020B0604020202020204" pitchFamily="34" charset="0"/>
            </a:endParaRPr>
          </a:p>
        </p:txBody>
      </p:sp>
      <p:grpSp>
        <p:nvGrpSpPr>
          <p:cNvPr id="10" name="그룹 9">
            <a:extLst>
              <a:ext uri="{FF2B5EF4-FFF2-40B4-BE49-F238E27FC236}">
                <a16:creationId xmlns:a16="http://schemas.microsoft.com/office/drawing/2014/main" id="{452FC808-79BB-4023-A362-1132A01C86CD}"/>
              </a:ext>
            </a:extLst>
          </p:cNvPr>
          <p:cNvGrpSpPr/>
          <p:nvPr userDrawn="1"/>
        </p:nvGrpSpPr>
        <p:grpSpPr>
          <a:xfrm>
            <a:off x="-1119893" y="129406"/>
            <a:ext cx="1003183" cy="6553630"/>
            <a:chOff x="-1119893" y="129406"/>
            <a:chExt cx="1003183" cy="6553630"/>
          </a:xfrm>
        </p:grpSpPr>
        <p:sp>
          <p:nvSpPr>
            <p:cNvPr id="11" name="Rectangle 34">
              <a:extLst>
                <a:ext uri="{FF2B5EF4-FFF2-40B4-BE49-F238E27FC236}">
                  <a16:creationId xmlns:a16="http://schemas.microsoft.com/office/drawing/2014/main" id="{DF0627F6-5773-4EB2-A376-B159880A9DBE}"/>
                </a:ext>
              </a:extLst>
            </p:cNvPr>
            <p:cNvSpPr/>
            <p:nvPr userDrawn="1"/>
          </p:nvSpPr>
          <p:spPr>
            <a:xfrm>
              <a:off x="-1117316" y="129406"/>
              <a:ext cx="1000606" cy="4680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KPMG Blue</a:t>
              </a:r>
            </a:p>
            <a:p>
              <a:pPr algn="ctr"/>
              <a:r>
                <a:rPr lang="en-US" sz="800" b="1">
                  <a:latin typeface="맑은 고딕" panose="020B0503020000020004" pitchFamily="50" charset="-127"/>
                  <a:ea typeface="맑은 고딕" panose="020B0503020000020004" pitchFamily="50" charset="-127"/>
                  <a:cs typeface="Univers for KPMG Cond"/>
                </a:rPr>
                <a:t>0 / 51 / 141</a:t>
              </a:r>
            </a:p>
          </p:txBody>
        </p:sp>
        <p:sp>
          <p:nvSpPr>
            <p:cNvPr id="12" name="Rectangle 35">
              <a:extLst>
                <a:ext uri="{FF2B5EF4-FFF2-40B4-BE49-F238E27FC236}">
                  <a16:creationId xmlns:a16="http://schemas.microsoft.com/office/drawing/2014/main" id="{388B2BBA-F267-41C8-92D0-579081E000EF}"/>
                </a:ext>
              </a:extLst>
            </p:cNvPr>
            <p:cNvSpPr/>
            <p:nvPr userDrawn="1"/>
          </p:nvSpPr>
          <p:spPr>
            <a:xfrm>
              <a:off x="-1117316" y="640893"/>
              <a:ext cx="1000606" cy="4680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Medium Blue</a:t>
              </a:r>
            </a:p>
            <a:p>
              <a:pPr algn="ctr"/>
              <a:r>
                <a:rPr lang="en-US" sz="800" b="1">
                  <a:latin typeface="맑은 고딕" panose="020B0503020000020004" pitchFamily="50" charset="-127"/>
                  <a:ea typeface="맑은 고딕" panose="020B0503020000020004" pitchFamily="50" charset="-127"/>
                  <a:cs typeface="Univers for KPMG Cond"/>
                </a:rPr>
                <a:t>0 / 94 / 184</a:t>
              </a:r>
            </a:p>
          </p:txBody>
        </p:sp>
        <p:sp>
          <p:nvSpPr>
            <p:cNvPr id="13" name="Rectangle 36">
              <a:extLst>
                <a:ext uri="{FF2B5EF4-FFF2-40B4-BE49-F238E27FC236}">
                  <a16:creationId xmlns:a16="http://schemas.microsoft.com/office/drawing/2014/main" id="{B9C22D10-9382-4511-8D31-851F3990946C}"/>
                </a:ext>
              </a:extLst>
            </p:cNvPr>
            <p:cNvSpPr/>
            <p:nvPr userDrawn="1"/>
          </p:nvSpPr>
          <p:spPr>
            <a:xfrm>
              <a:off x="-1117316" y="1152380"/>
              <a:ext cx="1000606" cy="4680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Light Blue</a:t>
              </a:r>
            </a:p>
            <a:p>
              <a:pPr algn="ctr"/>
              <a:r>
                <a:rPr lang="en-US" sz="800" b="1">
                  <a:latin typeface="맑은 고딕" panose="020B0503020000020004" pitchFamily="50" charset="-127"/>
                  <a:ea typeface="맑은 고딕" panose="020B0503020000020004" pitchFamily="50" charset="-127"/>
                  <a:cs typeface="Univers for KPMG Cond"/>
                </a:rPr>
                <a:t>0 / 145 / 218</a:t>
              </a:r>
            </a:p>
          </p:txBody>
        </p:sp>
        <p:sp>
          <p:nvSpPr>
            <p:cNvPr id="14" name="Rectangle 37">
              <a:extLst>
                <a:ext uri="{FF2B5EF4-FFF2-40B4-BE49-F238E27FC236}">
                  <a16:creationId xmlns:a16="http://schemas.microsoft.com/office/drawing/2014/main" id="{6D7065F4-4292-47C8-8A34-FAA8666BED79}"/>
                </a:ext>
              </a:extLst>
            </p:cNvPr>
            <p:cNvSpPr/>
            <p:nvPr userDrawn="1"/>
          </p:nvSpPr>
          <p:spPr>
            <a:xfrm>
              <a:off x="-1117316" y="1663867"/>
              <a:ext cx="1000606" cy="4680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Violet</a:t>
              </a:r>
            </a:p>
            <a:p>
              <a:pPr algn="ctr"/>
              <a:r>
                <a:rPr lang="en-US" sz="800" b="1">
                  <a:latin typeface="맑은 고딕" panose="020B0503020000020004" pitchFamily="50" charset="-127"/>
                  <a:ea typeface="맑은 고딕" panose="020B0503020000020004" pitchFamily="50" charset="-127"/>
                  <a:cs typeface="Univers for KPMG Cond"/>
                </a:rPr>
                <a:t>72 / 54 / 152</a:t>
              </a:r>
            </a:p>
          </p:txBody>
        </p:sp>
        <p:sp>
          <p:nvSpPr>
            <p:cNvPr id="15" name="Rectangle 38">
              <a:extLst>
                <a:ext uri="{FF2B5EF4-FFF2-40B4-BE49-F238E27FC236}">
                  <a16:creationId xmlns:a16="http://schemas.microsoft.com/office/drawing/2014/main" id="{C9E8AA1A-0A69-4E89-9508-8D5E7735B30C}"/>
                </a:ext>
              </a:extLst>
            </p:cNvPr>
            <p:cNvSpPr/>
            <p:nvPr userDrawn="1"/>
          </p:nvSpPr>
          <p:spPr>
            <a:xfrm>
              <a:off x="-1119893" y="2169209"/>
              <a:ext cx="1000606" cy="4680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Purple</a:t>
              </a:r>
            </a:p>
            <a:p>
              <a:pPr algn="ctr"/>
              <a:r>
                <a:rPr lang="en-US" sz="800" b="1">
                  <a:latin typeface="맑은 고딕" panose="020B0503020000020004" pitchFamily="50" charset="-127"/>
                  <a:ea typeface="맑은 고딕" panose="020B0503020000020004" pitchFamily="50" charset="-127"/>
                  <a:cs typeface="Univers for KPMG Cond"/>
                </a:rPr>
                <a:t>71 / 10 / 104</a:t>
              </a:r>
            </a:p>
          </p:txBody>
        </p:sp>
        <p:sp>
          <p:nvSpPr>
            <p:cNvPr id="16" name="Rectangle 39">
              <a:extLst>
                <a:ext uri="{FF2B5EF4-FFF2-40B4-BE49-F238E27FC236}">
                  <a16:creationId xmlns:a16="http://schemas.microsoft.com/office/drawing/2014/main" id="{787E8A21-A389-4387-AA56-ECA36ADD51EC}"/>
                </a:ext>
              </a:extLst>
            </p:cNvPr>
            <p:cNvSpPr/>
            <p:nvPr userDrawn="1"/>
          </p:nvSpPr>
          <p:spPr>
            <a:xfrm>
              <a:off x="-1119893" y="2679774"/>
              <a:ext cx="1000606" cy="4680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Light Purple</a:t>
              </a:r>
            </a:p>
            <a:p>
              <a:pPr algn="ctr"/>
              <a:r>
                <a:rPr lang="en-US" sz="800" b="1">
                  <a:latin typeface="맑은 고딕" panose="020B0503020000020004" pitchFamily="50" charset="-127"/>
                  <a:ea typeface="맑은 고딕" panose="020B0503020000020004" pitchFamily="50" charset="-127"/>
                  <a:cs typeface="Univers for KPMG Cond"/>
                </a:rPr>
                <a:t>109 / 32 / 119</a:t>
              </a:r>
            </a:p>
          </p:txBody>
        </p:sp>
        <p:sp>
          <p:nvSpPr>
            <p:cNvPr id="17" name="Rectangle 40">
              <a:extLst>
                <a:ext uri="{FF2B5EF4-FFF2-40B4-BE49-F238E27FC236}">
                  <a16:creationId xmlns:a16="http://schemas.microsoft.com/office/drawing/2014/main" id="{620C895F-56D3-4295-BCB1-904D54E4D7C5}"/>
                </a:ext>
              </a:extLst>
            </p:cNvPr>
            <p:cNvSpPr/>
            <p:nvPr userDrawn="1"/>
          </p:nvSpPr>
          <p:spPr>
            <a:xfrm>
              <a:off x="-1119893" y="3186038"/>
              <a:ext cx="1000606" cy="4680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Green</a:t>
              </a:r>
            </a:p>
            <a:p>
              <a:pPr algn="ctr"/>
              <a:r>
                <a:rPr lang="en-US" sz="800" b="1">
                  <a:latin typeface="맑은 고딕" panose="020B0503020000020004" pitchFamily="50" charset="-127"/>
                  <a:ea typeface="맑은 고딕" panose="020B0503020000020004" pitchFamily="50" charset="-127"/>
                  <a:cs typeface="Univers for KPMG Cond"/>
                </a:rPr>
                <a:t>0 / 163 / 161</a:t>
              </a:r>
            </a:p>
          </p:txBody>
        </p:sp>
        <p:sp>
          <p:nvSpPr>
            <p:cNvPr id="18" name="Rectangle 41">
              <a:extLst>
                <a:ext uri="{FF2B5EF4-FFF2-40B4-BE49-F238E27FC236}">
                  <a16:creationId xmlns:a16="http://schemas.microsoft.com/office/drawing/2014/main" id="{6E8EA23F-94CE-4ACA-BF18-97E98DC68A03}"/>
                </a:ext>
              </a:extLst>
            </p:cNvPr>
            <p:cNvSpPr/>
            <p:nvPr userDrawn="1"/>
          </p:nvSpPr>
          <p:spPr>
            <a:xfrm>
              <a:off x="-1119893" y="3690607"/>
              <a:ext cx="1000606" cy="4680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Dark Green</a:t>
              </a:r>
            </a:p>
            <a:p>
              <a:pPr algn="ctr"/>
              <a:r>
                <a:rPr lang="en-US" sz="800" b="1">
                  <a:latin typeface="맑은 고딕" panose="020B0503020000020004" pitchFamily="50" charset="-127"/>
                  <a:ea typeface="맑은 고딕" panose="020B0503020000020004" pitchFamily="50" charset="-127"/>
                  <a:cs typeface="Univers for KPMG Cond"/>
                </a:rPr>
                <a:t>0 / 154 / 68</a:t>
              </a:r>
            </a:p>
          </p:txBody>
        </p:sp>
        <p:sp>
          <p:nvSpPr>
            <p:cNvPr id="19" name="Rectangle 42">
              <a:extLst>
                <a:ext uri="{FF2B5EF4-FFF2-40B4-BE49-F238E27FC236}">
                  <a16:creationId xmlns:a16="http://schemas.microsoft.com/office/drawing/2014/main" id="{8F8997B3-2B31-49C3-AE28-6044296CEB72}"/>
                </a:ext>
              </a:extLst>
            </p:cNvPr>
            <p:cNvSpPr/>
            <p:nvPr userDrawn="1"/>
          </p:nvSpPr>
          <p:spPr>
            <a:xfrm>
              <a:off x="-1119893" y="4195949"/>
              <a:ext cx="1000606" cy="4680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Light Green</a:t>
              </a:r>
            </a:p>
            <a:p>
              <a:pPr algn="ctr"/>
              <a:r>
                <a:rPr lang="en-US" sz="800" b="1">
                  <a:latin typeface="맑은 고딕" panose="020B0503020000020004" pitchFamily="50" charset="-127"/>
                  <a:ea typeface="맑은 고딕" panose="020B0503020000020004" pitchFamily="50" charset="-127"/>
                  <a:cs typeface="Univers for KPMG Cond"/>
                </a:rPr>
                <a:t>67 / 176 / 42</a:t>
              </a:r>
            </a:p>
          </p:txBody>
        </p:sp>
        <p:sp>
          <p:nvSpPr>
            <p:cNvPr id="20" name="Rectangle 43">
              <a:extLst>
                <a:ext uri="{FF2B5EF4-FFF2-40B4-BE49-F238E27FC236}">
                  <a16:creationId xmlns:a16="http://schemas.microsoft.com/office/drawing/2014/main" id="{7F18D1E5-81D0-4091-9CEF-9605E869B2D9}"/>
                </a:ext>
              </a:extLst>
            </p:cNvPr>
            <p:cNvSpPr/>
            <p:nvPr userDrawn="1"/>
          </p:nvSpPr>
          <p:spPr>
            <a:xfrm>
              <a:off x="-1119893" y="4701291"/>
              <a:ext cx="1000606" cy="4680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Yellow</a:t>
              </a:r>
            </a:p>
            <a:p>
              <a:pPr algn="ctr"/>
              <a:r>
                <a:rPr lang="en-US" sz="800" b="1">
                  <a:latin typeface="맑은 고딕" panose="020B0503020000020004" pitchFamily="50" charset="-127"/>
                  <a:ea typeface="맑은 고딕" panose="020B0503020000020004" pitchFamily="50" charset="-127"/>
                  <a:cs typeface="Univers for KPMG Cond"/>
                </a:rPr>
                <a:t>234 / 170 / 0</a:t>
              </a:r>
            </a:p>
          </p:txBody>
        </p:sp>
        <p:sp>
          <p:nvSpPr>
            <p:cNvPr id="21" name="Rectangle 44">
              <a:extLst>
                <a:ext uri="{FF2B5EF4-FFF2-40B4-BE49-F238E27FC236}">
                  <a16:creationId xmlns:a16="http://schemas.microsoft.com/office/drawing/2014/main" id="{B471F2CD-9C88-4665-B807-7DE6ECCD3648}"/>
                </a:ext>
              </a:extLst>
            </p:cNvPr>
            <p:cNvSpPr/>
            <p:nvPr userDrawn="1"/>
          </p:nvSpPr>
          <p:spPr>
            <a:xfrm>
              <a:off x="-1119893" y="5200726"/>
              <a:ext cx="1000606" cy="4680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Orange</a:t>
              </a:r>
            </a:p>
            <a:p>
              <a:pPr algn="ctr"/>
              <a:r>
                <a:rPr lang="en-US" sz="800" b="1">
                  <a:latin typeface="맑은 고딕" panose="020B0503020000020004" pitchFamily="50" charset="-127"/>
                  <a:ea typeface="맑은 고딕" panose="020B0503020000020004" pitchFamily="50" charset="-127"/>
                  <a:cs typeface="Univers for KPMG Cond"/>
                </a:rPr>
                <a:t>246 / 141 / 46</a:t>
              </a:r>
            </a:p>
          </p:txBody>
        </p:sp>
        <p:sp>
          <p:nvSpPr>
            <p:cNvPr id="22" name="Rectangle 45">
              <a:extLst>
                <a:ext uri="{FF2B5EF4-FFF2-40B4-BE49-F238E27FC236}">
                  <a16:creationId xmlns:a16="http://schemas.microsoft.com/office/drawing/2014/main" id="{8B5FAD2F-B9E1-4906-BCE4-2686F552BB13}"/>
                </a:ext>
              </a:extLst>
            </p:cNvPr>
            <p:cNvSpPr/>
            <p:nvPr userDrawn="1"/>
          </p:nvSpPr>
          <p:spPr>
            <a:xfrm>
              <a:off x="-1119893" y="5707881"/>
              <a:ext cx="1000606" cy="4680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Red</a:t>
              </a:r>
            </a:p>
            <a:p>
              <a:pPr algn="ctr"/>
              <a:r>
                <a:rPr lang="en-US" sz="800" b="1">
                  <a:latin typeface="맑은 고딕" panose="020B0503020000020004" pitchFamily="50" charset="-127"/>
                  <a:ea typeface="맑은 고딕" panose="020B0503020000020004" pitchFamily="50" charset="-127"/>
                  <a:cs typeface="Univers for KPMG Cond"/>
                </a:rPr>
                <a:t>188 / 32 / 75</a:t>
              </a:r>
            </a:p>
          </p:txBody>
        </p:sp>
        <p:sp>
          <p:nvSpPr>
            <p:cNvPr id="23" name="Rectangle 46">
              <a:extLst>
                <a:ext uri="{FF2B5EF4-FFF2-40B4-BE49-F238E27FC236}">
                  <a16:creationId xmlns:a16="http://schemas.microsoft.com/office/drawing/2014/main" id="{FFA1825A-BC2E-45C0-9C15-3A296F1002E9}"/>
                </a:ext>
              </a:extLst>
            </p:cNvPr>
            <p:cNvSpPr/>
            <p:nvPr userDrawn="1"/>
          </p:nvSpPr>
          <p:spPr>
            <a:xfrm>
              <a:off x="-1119893" y="6215036"/>
              <a:ext cx="1000606" cy="4680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Pink</a:t>
              </a:r>
            </a:p>
            <a:p>
              <a:pPr algn="ctr"/>
              <a:r>
                <a:rPr lang="en-US" sz="800" b="1">
                  <a:latin typeface="맑은 고딕" panose="020B0503020000020004" pitchFamily="50" charset="-127"/>
                  <a:ea typeface="맑은 고딕" panose="020B0503020000020004" pitchFamily="50" charset="-127"/>
                  <a:cs typeface="Univers for KPMG Cond"/>
                </a:rPr>
                <a:t>198 / 0 / 126</a:t>
              </a:r>
            </a:p>
          </p:txBody>
        </p:sp>
      </p:grpSp>
      <p:sp>
        <p:nvSpPr>
          <p:cNvPr id="31" name="TextBox 30">
            <a:extLst>
              <a:ext uri="{FF2B5EF4-FFF2-40B4-BE49-F238E27FC236}">
                <a16:creationId xmlns:a16="http://schemas.microsoft.com/office/drawing/2014/main" id="{146E8057-59D1-4E69-A899-95E71B3ACFD6}"/>
              </a:ext>
            </a:extLst>
          </p:cNvPr>
          <p:cNvSpPr txBox="1"/>
          <p:nvPr userDrawn="1"/>
        </p:nvSpPr>
        <p:spPr>
          <a:xfrm>
            <a:off x="-3612051" y="129406"/>
            <a:ext cx="2380429" cy="1477328"/>
          </a:xfrm>
          <a:prstGeom prst="rect">
            <a:avLst/>
          </a:prstGeom>
          <a:solidFill>
            <a:schemeClr val="bg1"/>
          </a:solidFill>
          <a:ln>
            <a:solidFill>
              <a:schemeClr val="tx2"/>
            </a:solidFill>
          </a:ln>
        </p:spPr>
        <p:txBody>
          <a:bodyPr wrap="square" rtlCol="0">
            <a:spAutoFit/>
          </a:bodyPr>
          <a:lstStyle/>
          <a:p>
            <a:r>
              <a:rPr lang="ko-KR" altLang="en-US" sz="900">
                <a:latin typeface="+mj-ea"/>
                <a:ea typeface="+mj-ea"/>
              </a:rPr>
              <a:t>폰트 </a:t>
            </a:r>
            <a:r>
              <a:rPr lang="en-US" altLang="ko-KR" sz="900">
                <a:latin typeface="+mj-ea"/>
                <a:ea typeface="+mj-ea"/>
              </a:rPr>
              <a:t>: </a:t>
            </a:r>
            <a:r>
              <a:rPr lang="ko-KR" altLang="en-US" sz="900">
                <a:latin typeface="+mj-ea"/>
                <a:ea typeface="+mj-ea"/>
              </a:rPr>
              <a:t>맑은 고딕 </a:t>
            </a:r>
            <a:r>
              <a:rPr lang="en-US" altLang="ko-KR" sz="900">
                <a:latin typeface="+mj-ea"/>
                <a:ea typeface="+mj-ea"/>
              </a:rPr>
              <a:t>(</a:t>
            </a:r>
            <a:r>
              <a:rPr lang="ko-KR" altLang="en-US" sz="900">
                <a:latin typeface="+mj-ea"/>
                <a:ea typeface="+mj-ea"/>
              </a:rPr>
              <a:t>한글</a:t>
            </a:r>
            <a:r>
              <a:rPr lang="en-US" altLang="ko-KR" sz="900">
                <a:latin typeface="+mj-ea"/>
                <a:ea typeface="+mj-ea"/>
              </a:rPr>
              <a:t>), Arial</a:t>
            </a:r>
            <a:r>
              <a:rPr lang="en-US" altLang="ko-KR" sz="900" baseline="0">
                <a:latin typeface="+mj-ea"/>
                <a:ea typeface="+mj-ea"/>
              </a:rPr>
              <a:t> (</a:t>
            </a:r>
            <a:r>
              <a:rPr lang="ko-KR" altLang="en-US" sz="900" baseline="0">
                <a:latin typeface="+mj-ea"/>
                <a:ea typeface="+mj-ea"/>
              </a:rPr>
              <a:t>영어</a:t>
            </a:r>
            <a:r>
              <a:rPr lang="en-US" altLang="ko-KR" sz="900" baseline="0">
                <a:latin typeface="+mj-ea"/>
                <a:ea typeface="+mj-ea"/>
              </a:rPr>
              <a:t>)</a:t>
            </a:r>
          </a:p>
          <a:p>
            <a:endParaRPr lang="en-US" altLang="ko-KR" sz="900" baseline="0">
              <a:latin typeface="+mj-ea"/>
              <a:ea typeface="+mj-ea"/>
            </a:endParaRPr>
          </a:p>
          <a:p>
            <a:r>
              <a:rPr lang="ko-KR" altLang="en-US" sz="900" baseline="0">
                <a:latin typeface="+mj-ea"/>
                <a:ea typeface="+mj-ea"/>
              </a:rPr>
              <a:t>음수 </a:t>
            </a:r>
            <a:r>
              <a:rPr lang="en-US" altLang="ko-KR" sz="900" baseline="0">
                <a:solidFill>
                  <a:schemeClr val="tx1"/>
                </a:solidFill>
                <a:latin typeface="+mj-ea"/>
                <a:ea typeface="+mj-ea"/>
              </a:rPr>
              <a:t>: (XXX), </a:t>
            </a:r>
            <a:r>
              <a:rPr lang="en-US" altLang="ko-KR" sz="900" i="1" baseline="0">
                <a:solidFill>
                  <a:schemeClr val="tx1"/>
                </a:solidFill>
                <a:latin typeface="+mj-ea"/>
                <a:ea typeface="+mj-ea"/>
              </a:rPr>
              <a:t>(X.X)%</a:t>
            </a:r>
          </a:p>
          <a:p>
            <a:r>
              <a:rPr lang="ko-KR" altLang="en-US" sz="900" baseline="0">
                <a:latin typeface="+mj-ea"/>
                <a:ea typeface="+mj-ea"/>
              </a:rPr>
              <a:t>단위</a:t>
            </a:r>
            <a:r>
              <a:rPr lang="en-US" altLang="ko-KR" sz="900" baseline="0">
                <a:latin typeface="+mj-ea"/>
                <a:ea typeface="+mj-ea"/>
              </a:rPr>
              <a:t>: </a:t>
            </a:r>
            <a:r>
              <a:rPr lang="ko-KR" altLang="en-US" sz="900" baseline="0">
                <a:latin typeface="+mj-ea"/>
                <a:ea typeface="+mj-ea"/>
              </a:rPr>
              <a:t>억원</a:t>
            </a:r>
            <a:endParaRPr lang="en-US" altLang="ko-KR" sz="900" baseline="0">
              <a:latin typeface="+mj-ea"/>
              <a:ea typeface="+mj-ea"/>
            </a:endParaRPr>
          </a:p>
          <a:p>
            <a:r>
              <a:rPr lang="ko-KR" altLang="en-US" sz="900" baseline="0">
                <a:latin typeface="+mj-ea"/>
                <a:ea typeface="+mj-ea"/>
              </a:rPr>
              <a:t>모두 출처</a:t>
            </a:r>
            <a:r>
              <a:rPr lang="en-US" altLang="ko-KR" sz="900" baseline="0">
                <a:latin typeface="+mj-ea"/>
                <a:ea typeface="+mj-ea"/>
              </a:rPr>
              <a:t> </a:t>
            </a:r>
            <a:r>
              <a:rPr lang="ko-KR" altLang="en-US" sz="900" baseline="0">
                <a:latin typeface="+mj-ea"/>
                <a:ea typeface="+mj-ea"/>
              </a:rPr>
              <a:t>표기 </a:t>
            </a:r>
            <a:r>
              <a:rPr kumimoji="1" lang="en-US" altLang="ko-KR" sz="900" baseline="0">
                <a:latin typeface="+mj-ea"/>
                <a:ea typeface="+mj-ea"/>
                <a:cs typeface="Arial" pitchFamily="34" charset="0"/>
              </a:rPr>
              <a:t>“ </a:t>
            </a:r>
            <a:r>
              <a:rPr kumimoji="1" lang="en-US" altLang="ko-KR" sz="900">
                <a:latin typeface="+mj-ea"/>
                <a:ea typeface="+mj-ea"/>
                <a:cs typeface="Arial" pitchFamily="34" charset="0"/>
              </a:rPr>
              <a:t>Source: “ , Note </a:t>
            </a:r>
            <a:r>
              <a:rPr kumimoji="1" lang="ko-KR" altLang="en-US" sz="900">
                <a:latin typeface="+mj-ea"/>
                <a:ea typeface="+mj-ea"/>
                <a:cs typeface="Arial" pitchFamily="34" charset="0"/>
              </a:rPr>
              <a:t>표기</a:t>
            </a:r>
            <a:r>
              <a:rPr kumimoji="1" lang="en-US" altLang="ko-KR" sz="900">
                <a:latin typeface="+mj-ea"/>
                <a:ea typeface="+mj-ea"/>
                <a:cs typeface="Arial" pitchFamily="34" charset="0"/>
              </a:rPr>
              <a:t>: “</a:t>
            </a:r>
            <a:r>
              <a:rPr kumimoji="1" lang="ko-KR" altLang="en-US" sz="900">
                <a:latin typeface="+mj-ea"/>
                <a:ea typeface="+mj-ea"/>
                <a:cs typeface="Arial" pitchFamily="34" charset="0"/>
              </a:rPr>
              <a:t> </a:t>
            </a:r>
            <a:r>
              <a:rPr kumimoji="1" lang="en-US" altLang="ko-KR" sz="900">
                <a:latin typeface="+mj-ea"/>
                <a:ea typeface="+mj-ea"/>
                <a:cs typeface="Arial" pitchFamily="34" charset="0"/>
              </a:rPr>
              <a:t>Note</a:t>
            </a:r>
            <a:r>
              <a:rPr kumimoji="1" lang="ko-KR" altLang="en-US" sz="900">
                <a:latin typeface="+mj-ea"/>
                <a:ea typeface="+mj-ea"/>
                <a:cs typeface="Arial" pitchFamily="34" charset="0"/>
              </a:rPr>
              <a:t> </a:t>
            </a:r>
            <a:r>
              <a:rPr kumimoji="1" lang="en-US" altLang="ko-KR" sz="900">
                <a:latin typeface="+mj-ea"/>
                <a:ea typeface="+mj-ea"/>
                <a:cs typeface="Arial" pitchFamily="34" charset="0"/>
              </a:rPr>
              <a:t>“</a:t>
            </a:r>
          </a:p>
          <a:p>
            <a:r>
              <a:rPr kumimoji="1" lang="ko-KR" altLang="en-US" sz="900">
                <a:latin typeface="+mj-ea"/>
                <a:ea typeface="+mj-ea"/>
                <a:cs typeface="Arial" pitchFamily="34" charset="0"/>
              </a:rPr>
              <a:t>연도 표시 </a:t>
            </a:r>
            <a:r>
              <a:rPr kumimoji="1" lang="en-US" altLang="ko-KR" sz="900">
                <a:latin typeface="+mj-ea"/>
                <a:ea typeface="+mj-ea"/>
                <a:cs typeface="Arial" pitchFamily="34" charset="0"/>
              </a:rPr>
              <a:t>Dec-19/</a:t>
            </a:r>
            <a:r>
              <a:rPr kumimoji="1" lang="en-US" altLang="ko-KR" sz="900" baseline="0">
                <a:latin typeface="+mj-ea"/>
                <a:ea typeface="+mj-ea"/>
                <a:cs typeface="Arial" pitchFamily="34" charset="0"/>
              </a:rPr>
              <a:t> FY19</a:t>
            </a:r>
          </a:p>
          <a:p>
            <a:endParaRPr kumimoji="1" lang="en-US" altLang="ko-KR" sz="900" baseline="0">
              <a:latin typeface="+mj-ea"/>
              <a:ea typeface="+mj-ea"/>
              <a:cs typeface="Arial" pitchFamily="34" charset="0"/>
            </a:endParaRPr>
          </a:p>
          <a:p>
            <a:r>
              <a:rPr kumimoji="1" lang="ko-KR" altLang="en-US" sz="900" baseline="0" err="1">
                <a:latin typeface="+mj-ea"/>
                <a:ea typeface="+mj-ea"/>
                <a:cs typeface="Arial" pitchFamily="34" charset="0"/>
              </a:rPr>
              <a:t>안쪽여백</a:t>
            </a:r>
            <a:endParaRPr kumimoji="1" lang="en-US" altLang="ko-KR" sz="900" baseline="0">
              <a:latin typeface="+mj-ea"/>
              <a:ea typeface="+mj-ea"/>
              <a:cs typeface="Arial" pitchFamily="34" charset="0"/>
            </a:endParaRPr>
          </a:p>
          <a:p>
            <a:r>
              <a:rPr kumimoji="1" lang="ko-KR" altLang="en-US" sz="900" baseline="0">
                <a:latin typeface="+mj-ea"/>
                <a:ea typeface="+mj-ea"/>
                <a:cs typeface="Arial" pitchFamily="34" charset="0"/>
              </a:rPr>
              <a:t>왼쪽 </a:t>
            </a:r>
            <a:r>
              <a:rPr kumimoji="1" lang="en-US" altLang="ko-KR" sz="900" baseline="0">
                <a:latin typeface="+mj-ea"/>
                <a:ea typeface="+mj-ea"/>
                <a:cs typeface="Arial" pitchFamily="34" charset="0"/>
              </a:rPr>
              <a:t>0.1 </a:t>
            </a:r>
            <a:r>
              <a:rPr kumimoji="1" lang="ko-KR" altLang="en-US" sz="900" baseline="0">
                <a:latin typeface="+mj-ea"/>
                <a:ea typeface="+mj-ea"/>
                <a:cs typeface="Arial" pitchFamily="34" charset="0"/>
              </a:rPr>
              <a:t>오른쪽 </a:t>
            </a:r>
            <a:r>
              <a:rPr kumimoji="1" lang="en-US" altLang="ko-KR" sz="900" baseline="0">
                <a:latin typeface="+mj-ea"/>
                <a:ea typeface="+mj-ea"/>
                <a:cs typeface="Arial" pitchFamily="34" charset="0"/>
              </a:rPr>
              <a:t>0.1 </a:t>
            </a:r>
            <a:r>
              <a:rPr kumimoji="1" lang="ko-KR" altLang="en-US" sz="900" baseline="0">
                <a:latin typeface="+mj-ea"/>
                <a:ea typeface="+mj-ea"/>
                <a:cs typeface="Arial" pitchFamily="34" charset="0"/>
              </a:rPr>
              <a:t>위 아래 </a:t>
            </a:r>
            <a:r>
              <a:rPr kumimoji="1" lang="en-US" altLang="ko-KR" sz="900" baseline="0">
                <a:latin typeface="+mj-ea"/>
                <a:ea typeface="+mj-ea"/>
                <a:cs typeface="Arial" pitchFamily="34" charset="0"/>
              </a:rPr>
              <a:t>0</a:t>
            </a:r>
          </a:p>
        </p:txBody>
      </p:sp>
      <p:sp>
        <p:nvSpPr>
          <p:cNvPr id="32" name="Text Box 30">
            <a:extLst>
              <a:ext uri="{FF2B5EF4-FFF2-40B4-BE49-F238E27FC236}">
                <a16:creationId xmlns:a16="http://schemas.microsoft.com/office/drawing/2014/main" id="{A8A81C72-9A8F-4CE4-AE49-F6F86063E9FC}"/>
              </a:ext>
            </a:extLst>
          </p:cNvPr>
          <p:cNvSpPr txBox="1">
            <a:spLocks noChangeArrowheads="1"/>
          </p:cNvSpPr>
          <p:nvPr userDrawn="1"/>
        </p:nvSpPr>
        <p:spPr bwMode="auto">
          <a:xfrm>
            <a:off x="7607441" y="-12310"/>
            <a:ext cx="2289174" cy="255915"/>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a:solidFill>
                  <a:srgbClr val="FF0000"/>
                </a:solidFill>
                <a:latin typeface="+mj-ea"/>
                <a:ea typeface="+mj-ea"/>
              </a:rPr>
              <a:t>Strictly Private &amp; Confidential</a:t>
            </a: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46" r:id="rId3"/>
    <p:sldLayoutId id="2147483745" r:id="rId4"/>
    <p:sldLayoutId id="2147483748" r:id="rId5"/>
    <p:sldLayoutId id="2147483749" r:id="rId6"/>
  </p:sldLayoutIdLst>
  <p:txStyles>
    <p:titleStyle>
      <a:lvl1pPr algn="l" defTabSz="914400" rtl="0" eaLnBrk="1" latinLnBrk="1"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1000" b="1" kern="1200">
          <a:solidFill>
            <a:schemeClr val="tx2"/>
          </a:solidFill>
          <a:latin typeface="맑은 고딕" panose="020B0503020000020004" pitchFamily="50" charset="-127"/>
          <a:ea typeface="맑은 고딕" panose="020B0503020000020004" pitchFamily="50" charset="-127"/>
          <a:cs typeface="+mn-cs"/>
        </a:defRPr>
      </a:lvl1pPr>
      <a:lvl2pPr marL="0" indent="0" algn="l" defTabSz="914400" rtl="0" eaLnBrk="1" latinLnBrk="1" hangingPunct="1">
        <a:lnSpc>
          <a:spcPct val="100000"/>
        </a:lnSpc>
        <a:spcBef>
          <a:spcPts val="0"/>
        </a:spcBef>
        <a:spcAft>
          <a:spcPts val="600"/>
        </a:spcAft>
        <a:buFontTx/>
        <a:buNone/>
        <a:defRPr sz="1000" kern="1200">
          <a:solidFill>
            <a:schemeClr val="tx2"/>
          </a:solidFill>
          <a:latin typeface="맑은 고딕" panose="020B0503020000020004" pitchFamily="50" charset="-127"/>
          <a:ea typeface="맑은 고딕" panose="020B0503020000020004" pitchFamily="50" charset="-127"/>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2"/>
          </a:solidFill>
          <a:latin typeface="맑은 고딕" panose="020B0503020000020004" pitchFamily="50" charset="-127"/>
          <a:ea typeface="맑은 고딕" panose="020B0503020000020004" pitchFamily="50" charset="-127"/>
          <a:cs typeface="+mn-cs"/>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guide id="2" pos="312" userDrawn="1">
          <p15:clr>
            <a:srgbClr val="F26B43"/>
          </p15:clr>
        </p15:guide>
        <p15:guide id="3" pos="5940" userDrawn="1">
          <p15:clr>
            <a:srgbClr val="F26B43"/>
          </p15:clr>
        </p15:guide>
        <p15:guide id="4" orient="horz" pos="742" userDrawn="1">
          <p15:clr>
            <a:srgbClr val="F26B43"/>
          </p15:clr>
        </p15:guide>
        <p15:guide id="6" orient="horz" pos="279" userDrawn="1">
          <p15:clr>
            <a:srgbClr val="F26B43"/>
          </p15:clr>
        </p15:guide>
        <p15:guide id="7" orient="horz" pos="948" userDrawn="1">
          <p15:clr>
            <a:srgbClr val="F26B43"/>
          </p15:clr>
        </p15:guide>
        <p15:guide id="8" pos="3192" userDrawn="1">
          <p15:clr>
            <a:srgbClr val="F26B43"/>
          </p15:clr>
        </p15:guide>
        <p15:guide id="9" pos="30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14/relationships/chartEx" Target="../charts/chartEx7.xml"/><Relationship Id="rId3" Type="http://schemas.microsoft.com/office/2014/relationships/chartEx" Target="../charts/chartEx2.xml"/><Relationship Id="rId7" Type="http://schemas.microsoft.com/office/2014/relationships/chartEx" Target="../charts/chartEx4.xml"/><Relationship Id="rId12" Type="http://schemas.openxmlformats.org/officeDocument/2006/relationships/image" Target="../media/image11.png"/><Relationship Id="rId2" Type="http://schemas.openxmlformats.org/officeDocument/2006/relationships/notesSlide" Target="../notesSlides/notesSlide23.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14/relationships/chartEx" Target="../charts/chartEx6.xml"/><Relationship Id="rId5" Type="http://schemas.microsoft.com/office/2014/relationships/chartEx" Target="../charts/chartEx3.xml"/><Relationship Id="rId15" Type="http://schemas.microsoft.com/office/2014/relationships/chartEx" Target="../charts/chartEx8.xml"/><Relationship Id="rId10" Type="http://schemas.openxmlformats.org/officeDocument/2006/relationships/image" Target="../media/image10.png"/><Relationship Id="rId4" Type="http://schemas.openxmlformats.org/officeDocument/2006/relationships/image" Target="../media/image7.png"/><Relationship Id="rId9" Type="http://schemas.microsoft.com/office/2014/relationships/chartEx" Target="../charts/chartEx5.xml"/><Relationship Id="rId1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14/relationships/chartEx" Target="../charts/chartEx9.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microsoft.com/office/2014/relationships/chartEx" Target="../charts/chartEx10.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2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chart" Target="../charts/chart11.xml"/></Relationships>
</file>

<file path=ppt/slides/_rels/slide3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35.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3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chart" Target="../charts/chart26.xml"/></Relationships>
</file>

<file path=ppt/slides/_rels/slide3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chart" Target="../charts/chart31.xml"/><Relationship Id="rId4" Type="http://schemas.openxmlformats.org/officeDocument/2006/relationships/chart" Target="../charts/chart30.xml"/></Relationships>
</file>

<file path=ppt/slides/_rels/slide39.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chart" Target="../charts/chart34.xml"/><Relationship Id="rId4" Type="http://schemas.openxmlformats.org/officeDocument/2006/relationships/chart" Target="../charts/char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chart" Target="../charts/chart37.xml"/><Relationship Id="rId4" Type="http://schemas.openxmlformats.org/officeDocument/2006/relationships/chart" Target="../charts/chart36.xml"/></Relationships>
</file>

<file path=ppt/slides/_rels/slide41.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14/relationships/chartEx" Target="../charts/chartEx16.xml"/><Relationship Id="rId3" Type="http://schemas.microsoft.com/office/2014/relationships/chartEx" Target="../charts/chartEx11.xml"/><Relationship Id="rId7" Type="http://schemas.microsoft.com/office/2014/relationships/chartEx" Target="../charts/chartEx13.xml"/><Relationship Id="rId12" Type="http://schemas.openxmlformats.org/officeDocument/2006/relationships/image" Target="../media/image19.png"/><Relationship Id="rId2" Type="http://schemas.openxmlformats.org/officeDocument/2006/relationships/notesSlide" Target="../notesSlides/notesSlide56.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14/relationships/chartEx" Target="../charts/chartEx15.xml"/><Relationship Id="rId5" Type="http://schemas.microsoft.com/office/2014/relationships/chartEx" Target="../charts/chartEx12.xml"/><Relationship Id="rId15" Type="http://schemas.microsoft.com/office/2014/relationships/chartEx" Target="../charts/chartEx17.xml"/><Relationship Id="rId10" Type="http://schemas.openxmlformats.org/officeDocument/2006/relationships/image" Target="../media/image18.png"/><Relationship Id="rId4" Type="http://schemas.openxmlformats.org/officeDocument/2006/relationships/image" Target="../media/image15.png"/><Relationship Id="rId9" Type="http://schemas.microsoft.com/office/2014/relationships/chartEx" Target="../charts/chartEx14.xml"/><Relationship Id="rId1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mailto:mseo3@kr.kpmg.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3">
            <a:extLst>
              <a:ext uri="{FF2B5EF4-FFF2-40B4-BE49-F238E27FC236}">
                <a16:creationId xmlns:a16="http://schemas.microsoft.com/office/drawing/2014/main" id="{8C8AA567-85BC-4E57-81E8-02405D18204A}"/>
              </a:ext>
            </a:extLst>
          </p:cNvPr>
          <p:cNvSpPr txBox="1">
            <a:spLocks/>
          </p:cNvSpPr>
          <p:nvPr/>
        </p:nvSpPr>
        <p:spPr>
          <a:xfrm>
            <a:off x="271943" y="1402285"/>
            <a:ext cx="8486346" cy="3480075"/>
          </a:xfrm>
          <a:prstGeom prst="rect">
            <a:avLst/>
          </a:prstGeom>
        </p:spPr>
        <p:txBody>
          <a:bodyPr vert="horz" lIns="0" tIns="0" rIns="0" bIns="0" rtlCol="0" anchor="t" anchorCtr="0">
            <a:noAutofit/>
          </a:bodyPr>
          <a:lstStyle>
            <a:lvl1pPr marL="0" indent="0" algn="l" defTabSz="914400" rtl="0" eaLnBrk="1" latinLnBrk="1" hangingPunct="1">
              <a:lnSpc>
                <a:spcPct val="70000"/>
              </a:lnSpc>
              <a:spcBef>
                <a:spcPts val="0"/>
              </a:spcBef>
              <a:spcAft>
                <a:spcPts val="0"/>
              </a:spcAft>
              <a:buFontTx/>
              <a:buNone/>
              <a:defRPr lang="fr-FR" sz="6531" b="0" kern="1200" dirty="0" smtClean="0">
                <a:solidFill>
                  <a:schemeClr val="bg1"/>
                </a:solidFill>
                <a:latin typeface="KPMG Extralight" panose="020B0303030202040204" pitchFamily="34" charset="0"/>
                <a:ea typeface="맑은 고딕" panose="020B0503020000020004" pitchFamily="50" charset="-127"/>
                <a:cs typeface="KPMG Extralight" panose="020B0303030202040204" pitchFamily="34" charset="0"/>
              </a:defRPr>
            </a:lvl1pPr>
            <a:lvl2pPr marL="0" indent="0" algn="l" defTabSz="914400" rtl="0" eaLnBrk="1" latinLnBrk="1" hangingPunct="1">
              <a:lnSpc>
                <a:spcPct val="100000"/>
              </a:lnSpc>
              <a:spcBef>
                <a:spcPts val="1089"/>
              </a:spcBef>
              <a:spcAft>
                <a:spcPts val="0"/>
              </a:spcAft>
              <a:buFontTx/>
              <a:buNone/>
              <a:defRPr lang="fr-FR" sz="1089" b="1"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2pPr>
            <a:lvl3pPr marL="0" indent="0" algn="l" defTabSz="914400" rtl="0" eaLnBrk="1" latinLnBrk="1" hangingPunct="1">
              <a:lnSpc>
                <a:spcPct val="100000"/>
              </a:lnSpc>
              <a:spcBef>
                <a:spcPts val="0"/>
              </a:spcBef>
              <a:spcAft>
                <a:spcPts val="0"/>
              </a:spcAft>
              <a:buClr>
                <a:schemeClr val="tx2"/>
              </a:buClr>
              <a:buFont typeface="Arial" panose="020B0604020202020204" pitchFamily="34" charset="0"/>
              <a:buNone/>
              <a:defRPr lang="fr-FR" sz="1089" b="0"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3pPr>
            <a:lvl4pPr marL="360000" indent="-144000" algn="l" defTabSz="914400" rtl="0" eaLnBrk="1" latinLnBrk="1" hangingPunct="1">
              <a:lnSpc>
                <a:spcPct val="100000"/>
              </a:lnSpc>
              <a:spcBef>
                <a:spcPts val="13608"/>
              </a:spcBef>
              <a:spcAft>
                <a:spcPts val="0"/>
              </a:spcAft>
              <a:buClr>
                <a:schemeClr val="tx2"/>
              </a:buClr>
              <a:buFont typeface="Arial" panose="020B0604020202020204" pitchFamily="34" charset="0"/>
              <a:buChar char="-"/>
              <a:defRPr lang="fr-FR" sz="971" b="0" i="0" kern="1200" dirty="0" smtClean="0">
                <a:solidFill>
                  <a:srgbClr val="00338D"/>
                </a:solidFill>
                <a:latin typeface="Univers for KPMG Light"/>
                <a:ea typeface="맑은 고딕" panose="020B0503020000020004" pitchFamily="50" charset="-127"/>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lang="fr-FR" sz="971" b="0" i="0" kern="1200" baseline="0" dirty="0">
                <a:solidFill>
                  <a:srgbClr val="FFFFFF"/>
                </a:solidFill>
                <a:latin typeface="Univers for KPMG Light"/>
                <a:ea typeface="맑은 고딕" panose="020B0503020000020004" pitchFamily="50" charset="-127"/>
                <a:cs typeface="Univers for KPMG Light"/>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55000"/>
              </a:lnSpc>
            </a:pPr>
            <a:endParaRPr lang="en-US" altLang="ko-KR" sz="9600"/>
          </a:p>
          <a:p>
            <a:pPr>
              <a:lnSpc>
                <a:spcPct val="55000"/>
              </a:lnSpc>
            </a:pPr>
            <a:r>
              <a:rPr lang="en-US" altLang="ko-KR" sz="9600"/>
              <a:t>Project Smith</a:t>
            </a:r>
            <a:r>
              <a:rPr lang="en-US" altLang="ko-KR" sz="12000"/>
              <a:t> </a:t>
            </a:r>
          </a:p>
          <a:p>
            <a:pPr>
              <a:lnSpc>
                <a:spcPct val="55000"/>
              </a:lnSpc>
            </a:pPr>
            <a:endParaRPr lang="en-US" sz="5000"/>
          </a:p>
          <a:p>
            <a:pPr>
              <a:lnSpc>
                <a:spcPct val="55000"/>
              </a:lnSpc>
            </a:pPr>
            <a:r>
              <a:rPr lang="en-US" sz="5400"/>
              <a:t>Financial Due Diligence </a:t>
            </a:r>
          </a:p>
          <a:p>
            <a:pPr>
              <a:lnSpc>
                <a:spcPct val="55000"/>
              </a:lnSpc>
            </a:pPr>
            <a:endParaRPr lang="en-US" sz="5400"/>
          </a:p>
          <a:p>
            <a:pPr>
              <a:lnSpc>
                <a:spcPct val="55000"/>
              </a:lnSpc>
            </a:pPr>
            <a:r>
              <a:rPr lang="en-US" sz="5400"/>
              <a:t>[Draft]</a:t>
            </a:r>
          </a:p>
        </p:txBody>
      </p:sp>
      <p:sp>
        <p:nvSpPr>
          <p:cNvPr id="8" name="Espace réservé du texte 13">
            <a:extLst>
              <a:ext uri="{FF2B5EF4-FFF2-40B4-BE49-F238E27FC236}">
                <a16:creationId xmlns:a16="http://schemas.microsoft.com/office/drawing/2014/main" id="{8EF62634-2465-49EC-98C2-39B26C70259B}"/>
              </a:ext>
            </a:extLst>
          </p:cNvPr>
          <p:cNvSpPr txBox="1">
            <a:spLocks/>
          </p:cNvSpPr>
          <p:nvPr/>
        </p:nvSpPr>
        <p:spPr>
          <a:xfrm>
            <a:off x="213220" y="5260250"/>
            <a:ext cx="8486346" cy="390930"/>
          </a:xfrm>
          <a:prstGeom prst="rect">
            <a:avLst/>
          </a:prstGeom>
        </p:spPr>
        <p:txBody>
          <a:bodyPr vert="horz" lIns="91440" tIns="45720" rIns="91440" bIns="45720" rtlCol="0" anchor="t">
            <a:noAutofit/>
          </a:bodyPr>
          <a:lstStyle>
            <a:lvl1pPr marL="0" indent="0" eaLnBrk="1" hangingPunct="1">
              <a:lnSpc>
                <a:spcPct val="70000"/>
              </a:lnSpc>
              <a:spcAft>
                <a:spcPts val="0"/>
              </a:spcAft>
              <a:buNone/>
              <a:defRPr lang="fr-FR" sz="6531" b="0" i="0" dirty="0" smtClean="0">
                <a:solidFill>
                  <a:schemeClr val="bg1"/>
                </a:solidFill>
                <a:latin typeface="KPMG Extralight" panose="020B0303030202040204" pitchFamily="34" charset="0"/>
                <a:cs typeface="KPMG Extralight" panose="020B0303030202040204" pitchFamily="34" charset="0"/>
              </a:defRPr>
            </a:lvl1pPr>
            <a:lvl2pPr marL="0" indent="0" algn="l" eaLnBrk="1" hangingPunct="1">
              <a:spcBef>
                <a:spcPts val="1089"/>
              </a:spcBef>
              <a:spcAft>
                <a:spcPts val="0"/>
              </a:spcAft>
              <a:buFontTx/>
              <a:buNone/>
              <a:defRPr lang="fr-FR" sz="1089" b="1" i="0" dirty="0" smtClean="0">
                <a:solidFill>
                  <a:schemeClr val="bg1"/>
                </a:solidFill>
                <a:latin typeface="Arial" panose="020B0604020202020204" pitchFamily="34" charset="0"/>
                <a:cs typeface="Arial" panose="020B0604020202020204" pitchFamily="34" charset="0"/>
              </a:defRPr>
            </a:lvl2pPr>
            <a:lvl3pPr marL="0" indent="0" algn="l" eaLnBrk="1" hangingPunct="1">
              <a:spcAft>
                <a:spcPts val="0"/>
              </a:spcAft>
              <a:buClrTx/>
              <a:buFont typeface="Univers for KPMG Light" panose="020B0403020202020204" pitchFamily="34" charset="0"/>
              <a:buNone/>
              <a:defRPr lang="fr-FR" sz="1089" b="0" i="0" dirty="0" smtClean="0">
                <a:solidFill>
                  <a:schemeClr val="bg1"/>
                </a:solidFill>
                <a:latin typeface="Arial" panose="020B0604020202020204" pitchFamily="34" charset="0"/>
                <a:cs typeface="Arial" panose="020B0604020202020204" pitchFamily="34" charset="0"/>
              </a:defRPr>
            </a:lvl3pPr>
            <a:lvl4pPr marL="571500" indent="-248400" algn="l" eaLnBrk="1" hangingPunct="1">
              <a:spcBef>
                <a:spcPts val="13608"/>
              </a:spcBef>
              <a:spcAft>
                <a:spcPts val="0"/>
              </a:spcAft>
              <a:buFont typeface="Univers for KPMG Light" panose="020B0403020202020204" pitchFamily="34" charset="0"/>
              <a:buChar char="-"/>
              <a:defRPr lang="fr-FR" sz="971" b="0" i="0" baseline="0" dirty="0" smtClean="0">
                <a:solidFill>
                  <a:srgbClr val="00338D"/>
                </a:solidFill>
                <a:latin typeface="Univers for KPMG Light"/>
                <a:cs typeface="Univers for KPMG Light"/>
              </a:defRPr>
            </a:lvl4pPr>
            <a:lvl5pPr marL="896938" indent="-309600" algn="l" eaLnBrk="1" hangingPunct="1">
              <a:spcAft>
                <a:spcPts val="600"/>
              </a:spcAft>
              <a:buFont typeface="Univers for KPMG Light" panose="020B0403020202020204" pitchFamily="34" charset="0"/>
              <a:buChar char="—"/>
              <a:defRPr lang="fr-FR" sz="971" b="0" i="0" dirty="0">
                <a:solidFill>
                  <a:srgbClr val="FFFFFF"/>
                </a:solidFill>
                <a:latin typeface="Univers for KPMG Light"/>
                <a:cs typeface="Univers for KPMG Light"/>
              </a:defRPr>
            </a:lvl5pPr>
            <a:lvl6pPr marL="1166813" indent="-247650" algn="l" ea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defTabSz="914395">
              <a:lnSpc>
                <a:spcPct val="55000"/>
              </a:lnSpc>
            </a:pPr>
            <a:r>
              <a:rPr lang="en-US" altLang="ko-KR" sz="2000" kern="0" dirty="0">
                <a:ea typeface="맑은 고딕" panose="020B0503020000020004" pitchFamily="50" charset="-127"/>
              </a:rPr>
              <a:t>September, 2022</a:t>
            </a:r>
          </a:p>
        </p:txBody>
      </p:sp>
    </p:spTree>
    <p:extLst>
      <p:ext uri="{BB962C8B-B14F-4D97-AF65-F5344CB8AC3E}">
        <p14:creationId xmlns:p14="http://schemas.microsoft.com/office/powerpoint/2010/main" val="90314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446340590"/>
              </p:ext>
            </p:extLst>
          </p:nvPr>
        </p:nvGraphicFramePr>
        <p:xfrm>
          <a:off x="468001" y="1191601"/>
          <a:ext cx="9038334" cy="28708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888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096466">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Accounting Procedure</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회계전담팀 인력충원을 통해 결산 및 관리손익 업무 강화가 필요함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회계 전담 인력은 없으며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재무담당자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명이 회계관련 업무를 수행하고 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상반기까지 결산 및 법인세신고는 외부 세무서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세무법인드림</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에서 수행되었으며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하반기부터 더존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ERP</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도입하면서 자체적으로 결산을 수행할 예정임</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삼도회계법인으로부터 임의감사를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수감받음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결산은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말 연결산을 수행하며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결산기간은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초에 시작하여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중순 마무리하는 것으로 약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D+45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 소요됨 </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자금 집행은 각 팀별로 월 한도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30~50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만원 체크카드를 별도의 기안 절차 없이 재량적으로 사용하고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 외 결제 건은 대표이사 승인하에 최종적으로 이루어지고 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손익</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사업현황</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향후시장현황 등 분기 실적에 대한 투자자 보고가 수행되고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일부 매출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경우 정확한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 Q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관리가 미흡하고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관련 비용들이 매출 채널별로 구분되지 아니한 바</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 구분 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산정에 한계점이 존재함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서비스의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이용권에 대해 상품별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베이직</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플러스</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프리미엄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콜배너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판매량은 집계 가능하나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기간별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판매량이 관리되고 있지 않음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Accounting &amp; Management Issue (2/2)</a:t>
            </a:r>
          </a:p>
        </p:txBody>
      </p:sp>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5" name="TextBox 4">
            <a:extLst>
              <a:ext uri="{FF2B5EF4-FFF2-40B4-BE49-F238E27FC236}">
                <a16:creationId xmlns:a16="http://schemas.microsoft.com/office/drawing/2014/main" id="{75133D96-7EDC-4093-9F77-0EE08E2EA53C}"/>
              </a:ext>
            </a:extLst>
          </p:cNvPr>
          <p:cNvSpPr txBox="1"/>
          <p:nvPr/>
        </p:nvSpPr>
        <p:spPr>
          <a:xfrm>
            <a:off x="493403" y="393288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8830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extLst>
              <p:ext uri="{D42A27DB-BD31-4B8C-83A1-F6EECF244321}">
                <p14:modId xmlns:p14="http://schemas.microsoft.com/office/powerpoint/2010/main" val="2417374962"/>
              </p:ext>
            </p:extLst>
          </p:nvPr>
        </p:nvGraphicFramePr>
        <p:xfrm>
          <a:off x="468001" y="1191600"/>
          <a:ext cx="9038334" cy="50830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917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P/L Overview</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매출의 대부분은 서비스 매출이며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월부터 상품매출 및 매출원가가 발생하였음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어플리케이션 광고를 위한 광고선전비</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중고차 매물데이터 등 관련 데이터 매입을 위한 지급수수료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급여 등 인건비가 판매관리비의 대부분을 차지하고 있음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P/L Overview (1/2)</a:t>
            </a:r>
            <a:endParaRPr lang="en-US" altLang="ko-KR" sz="4400" b="1" dirty="0">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23" name="표 22">
            <a:extLst>
              <a:ext uri="{FF2B5EF4-FFF2-40B4-BE49-F238E27FC236}">
                <a16:creationId xmlns:a16="http://schemas.microsoft.com/office/drawing/2014/main" id="{EA7AC2E4-2A3B-4C43-B447-C91589D798B2}"/>
              </a:ext>
            </a:extLst>
          </p:cNvPr>
          <p:cNvGraphicFramePr>
            <a:graphicFrameLocks noGrp="1"/>
          </p:cNvGraphicFramePr>
          <p:nvPr>
            <p:extLst>
              <p:ext uri="{D42A27DB-BD31-4B8C-83A1-F6EECF244321}">
                <p14:modId xmlns:p14="http://schemas.microsoft.com/office/powerpoint/2010/main" val="877199050"/>
              </p:ext>
            </p:extLst>
          </p:nvPr>
        </p:nvGraphicFramePr>
        <p:xfrm>
          <a:off x="2138400" y="1515600"/>
          <a:ext cx="4000502" cy="4286250"/>
        </p:xfrm>
        <a:graphic>
          <a:graphicData uri="http://schemas.openxmlformats.org/drawingml/2006/table">
            <a:tbl>
              <a:tblPr/>
              <a:tblGrid>
                <a:gridCol w="162054">
                  <a:extLst>
                    <a:ext uri="{9D8B030D-6E8A-4147-A177-3AD203B41FA5}">
                      <a16:colId xmlns:a16="http://schemas.microsoft.com/office/drawing/2014/main" val="1668734056"/>
                    </a:ext>
                  </a:extLst>
                </a:gridCol>
                <a:gridCol w="1143908">
                  <a:extLst>
                    <a:ext uri="{9D8B030D-6E8A-4147-A177-3AD203B41FA5}">
                      <a16:colId xmlns:a16="http://schemas.microsoft.com/office/drawing/2014/main" val="51931728"/>
                    </a:ext>
                  </a:extLst>
                </a:gridCol>
                <a:gridCol w="673635">
                  <a:extLst>
                    <a:ext uri="{9D8B030D-6E8A-4147-A177-3AD203B41FA5}">
                      <a16:colId xmlns:a16="http://schemas.microsoft.com/office/drawing/2014/main" val="2960751786"/>
                    </a:ext>
                  </a:extLst>
                </a:gridCol>
                <a:gridCol w="673635">
                  <a:extLst>
                    <a:ext uri="{9D8B030D-6E8A-4147-A177-3AD203B41FA5}">
                      <a16:colId xmlns:a16="http://schemas.microsoft.com/office/drawing/2014/main" val="4163127531"/>
                    </a:ext>
                  </a:extLst>
                </a:gridCol>
                <a:gridCol w="673635">
                  <a:extLst>
                    <a:ext uri="{9D8B030D-6E8A-4147-A177-3AD203B41FA5}">
                      <a16:colId xmlns:a16="http://schemas.microsoft.com/office/drawing/2014/main" val="3734910165"/>
                    </a:ext>
                  </a:extLst>
                </a:gridCol>
                <a:gridCol w="673635">
                  <a:extLst>
                    <a:ext uri="{9D8B030D-6E8A-4147-A177-3AD203B41FA5}">
                      <a16:colId xmlns:a16="http://schemas.microsoft.com/office/drawing/2014/main" val="182298735"/>
                    </a:ext>
                  </a:extLst>
                </a:gridCol>
              </a:tblGrid>
              <a:tr h="17145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PL Overview</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363420035"/>
                  </a:ext>
                </a:extLst>
              </a:tr>
              <a:tr h="171450">
                <a:tc gridSpan="2">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852188578"/>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79474163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60204953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90027969"/>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63739305"/>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4,340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503931496"/>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4,486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4,743</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4,923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2,634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173786876"/>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급여</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9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534275095"/>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9224900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242072716"/>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건물관리비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42591100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4060851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0836835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광고선전비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2,116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961787633"/>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무형고정자산상각</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795991344"/>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7025137"/>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34595237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차량유지비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56232411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인력개발비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98291598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350757490"/>
                  </a:ext>
                </a:extLst>
              </a:tr>
              <a:tr h="17145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(1,949)</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853550672"/>
                  </a:ext>
                </a:extLst>
              </a:tr>
              <a:tr h="171450">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(76.8%)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712200417"/>
                  </a:ext>
                </a:extLst>
              </a:tr>
              <a:tr h="17145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2296391717"/>
                  </a:ext>
                </a:extLst>
              </a:tr>
              <a:tr h="171450">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(75.5%)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902280056"/>
                  </a:ext>
                </a:extLst>
              </a:tr>
            </a:tbl>
          </a:graphicData>
        </a:graphic>
      </p:graphicFrame>
      <p:sp>
        <p:nvSpPr>
          <p:cNvPr id="28" name="TextBox 27">
            <a:extLst>
              <a:ext uri="{FF2B5EF4-FFF2-40B4-BE49-F238E27FC236}">
                <a16:creationId xmlns:a16="http://schemas.microsoft.com/office/drawing/2014/main" id="{DC5B9E39-4242-4089-ACE7-CFB17E18BC80}"/>
              </a:ext>
            </a:extLst>
          </p:cNvPr>
          <p:cNvSpPr txBox="1"/>
          <p:nvPr/>
        </p:nvSpPr>
        <p:spPr>
          <a:xfrm>
            <a:off x="6240378" y="1515600"/>
            <a:ext cx="3197621" cy="4656601"/>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300"/>
              </a:spcBef>
              <a:buClr>
                <a:srgbClr val="00338D"/>
              </a:buClr>
              <a:buFont typeface="Wingdings" panose="05000000000000000000" pitchFamily="2" charset="2"/>
              <a:buChar char="§"/>
              <a:tabLst>
                <a:tab pos="180975" algn="l"/>
              </a:tabLst>
              <a:defRPr/>
            </a:pPr>
            <a:r>
              <a:rPr lang="ko-KR" altLang="en-US" sz="800" b="1" u="sng" dirty="0">
                <a:latin typeface="Arial" panose="020B0604020202020204" pitchFamily="34" charset="0"/>
                <a:cs typeface="Arial" panose="020B0604020202020204" pitchFamily="34" charset="0"/>
              </a:rPr>
              <a:t>매출액</a:t>
            </a:r>
            <a:endParaRPr lang="en-US" altLang="ko-KR" sz="80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상품매출</a:t>
            </a:r>
            <a:r>
              <a:rPr lang="en-US" altLang="ko-KR" sz="800" kern="0" dirty="0">
                <a:latin typeface="Arial" panose="020B0604020202020204" pitchFamily="34" charset="0"/>
                <a:cs typeface="Arial" panose="020B0604020202020204" pitchFamily="34" charset="0"/>
              </a:rPr>
              <a:t>: ’21</a:t>
            </a:r>
            <a:r>
              <a:rPr lang="ko-KR" altLang="en-US" sz="800" kern="0" dirty="0">
                <a:latin typeface="Arial" panose="020B0604020202020204" pitchFamily="34" charset="0"/>
                <a:cs typeface="Arial" panose="020B0604020202020204" pitchFamily="34" charset="0"/>
              </a:rPr>
              <a:t>년 </a:t>
            </a:r>
            <a:r>
              <a:rPr lang="en-US" altLang="ko-KR" sz="800" kern="0" dirty="0">
                <a:latin typeface="Arial" panose="020B0604020202020204" pitchFamily="34" charset="0"/>
                <a:cs typeface="Arial" panose="020B0604020202020204" pitchFamily="34" charset="0"/>
              </a:rPr>
              <a:t>12</a:t>
            </a:r>
            <a:r>
              <a:rPr lang="ko-KR" altLang="en-US" sz="800" kern="0" dirty="0">
                <a:latin typeface="Arial" panose="020B0604020202020204" pitchFamily="34" charset="0"/>
                <a:cs typeface="Arial" panose="020B0604020202020204" pitchFamily="34" charset="0"/>
              </a:rPr>
              <a:t>월부터 시작한 </a:t>
            </a:r>
            <a:r>
              <a:rPr lang="ko-KR" altLang="en-US" sz="800" kern="0" dirty="0" err="1">
                <a:latin typeface="Arial" panose="020B0604020202020204" pitchFamily="34" charset="0"/>
                <a:cs typeface="Arial" panose="020B0604020202020204" pitchFamily="34" charset="0"/>
              </a:rPr>
              <a:t>직판매</a:t>
            </a:r>
            <a:r>
              <a:rPr lang="ko-KR" altLang="en-US" sz="800" kern="0" dirty="0">
                <a:latin typeface="Arial" panose="020B0604020202020204" pitchFamily="34" charset="0"/>
                <a:cs typeface="Arial" panose="020B0604020202020204" pitchFamily="34" charset="0"/>
              </a:rPr>
              <a:t> 매출임</a:t>
            </a:r>
            <a:r>
              <a:rPr lang="en-US" altLang="ko-KR" sz="800" kern="0" dirty="0">
                <a:latin typeface="Arial" panose="020B0604020202020204" pitchFamily="34" charset="0"/>
                <a:cs typeface="Arial" panose="020B0604020202020204" pitchFamily="34" charset="0"/>
              </a:rPr>
              <a:t>. ‘21</a:t>
            </a:r>
            <a:r>
              <a:rPr lang="ko-KR" altLang="en-US" sz="800" kern="0" dirty="0">
                <a:latin typeface="Arial" panose="020B0604020202020204" pitchFamily="34" charset="0"/>
                <a:cs typeface="Arial" panose="020B0604020202020204" pitchFamily="34" charset="0"/>
              </a:rPr>
              <a:t>년 </a:t>
            </a:r>
            <a:r>
              <a:rPr lang="en-US" altLang="ko-KR" sz="800" kern="0" dirty="0">
                <a:latin typeface="Arial" panose="020B0604020202020204" pitchFamily="34" charset="0"/>
                <a:cs typeface="Arial" panose="020B0604020202020204" pitchFamily="34" charset="0"/>
              </a:rPr>
              <a:t>12</a:t>
            </a:r>
            <a:r>
              <a:rPr lang="ko-KR" altLang="en-US" sz="800" kern="0" dirty="0">
                <a:latin typeface="Arial" panose="020B0604020202020204" pitchFamily="34" charset="0"/>
                <a:cs typeface="Arial" panose="020B0604020202020204" pitchFamily="34" charset="0"/>
              </a:rPr>
              <a:t>월에 </a:t>
            </a:r>
            <a:r>
              <a:rPr lang="en-US" altLang="ko-KR" sz="800" kern="0" dirty="0">
                <a:latin typeface="Arial" panose="020B0604020202020204" pitchFamily="34" charset="0"/>
                <a:cs typeface="Arial" panose="020B0604020202020204" pitchFamily="34" charset="0"/>
              </a:rPr>
              <a:t>4</a:t>
            </a:r>
            <a:r>
              <a:rPr lang="ko-KR" altLang="en-US" sz="800" kern="0" dirty="0">
                <a:latin typeface="Arial" panose="020B0604020202020204" pitchFamily="34" charset="0"/>
                <a:cs typeface="Arial" panose="020B0604020202020204" pitchFamily="34" charset="0"/>
              </a:rPr>
              <a:t>대를 판매하고</a:t>
            </a:r>
            <a:r>
              <a:rPr lang="en-US" altLang="ko-KR" sz="800" kern="0" dirty="0">
                <a:latin typeface="Arial" panose="020B0604020202020204" pitchFamily="34" charset="0"/>
                <a:cs typeface="Arial" panose="020B0604020202020204" pitchFamily="34" charset="0"/>
              </a:rPr>
              <a:t>, ’22</a:t>
            </a:r>
            <a:r>
              <a:rPr lang="ko-KR" altLang="en-US" sz="800" kern="0" dirty="0">
                <a:latin typeface="Arial" panose="020B0604020202020204" pitchFamily="34" charset="0"/>
                <a:cs typeface="Arial" panose="020B0604020202020204" pitchFamily="34" charset="0"/>
              </a:rPr>
              <a:t>년 상반기에 </a:t>
            </a:r>
            <a:r>
              <a:rPr lang="en-US" altLang="ko-KR" sz="800" kern="0" dirty="0">
                <a:latin typeface="Arial" panose="020B0604020202020204" pitchFamily="34" charset="0"/>
                <a:cs typeface="Arial" panose="020B0604020202020204" pitchFamily="34" charset="0"/>
              </a:rPr>
              <a:t>17</a:t>
            </a:r>
            <a:r>
              <a:rPr lang="ko-KR" altLang="en-US" sz="800" kern="0" dirty="0">
                <a:latin typeface="Arial" panose="020B0604020202020204" pitchFamily="34" charset="0"/>
                <a:cs typeface="Arial" panose="020B0604020202020204" pitchFamily="34" charset="0"/>
              </a:rPr>
              <a:t>대를 판매하여 사업시작이후 매출은 지속적으로 증가하고 있음</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서비스매출</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광고매출 및 거래매출임</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광고매출은 딜러가 보유차량을 </a:t>
            </a:r>
            <a:r>
              <a:rPr lang="ko-KR" altLang="en-US" sz="800" kern="0" dirty="0" err="1">
                <a:latin typeface="Arial" panose="020B0604020202020204" pitchFamily="34" charset="0"/>
                <a:cs typeface="Arial" panose="020B0604020202020204" pitchFamily="34" charset="0"/>
              </a:rPr>
              <a:t>리스팅하는</a:t>
            </a:r>
            <a:r>
              <a:rPr lang="ko-KR" altLang="en-US" sz="800" kern="0" dirty="0">
                <a:latin typeface="Arial" panose="020B0604020202020204" pitchFamily="34" charset="0"/>
                <a:cs typeface="Arial" panose="020B0604020202020204" pitchFamily="34" charset="0"/>
              </a:rPr>
              <a:t> 차량광고와 팝업</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배너 등 어플리케이션 내에서 광고를 할 수 있는 채널광고로 구성되어 있음</a:t>
            </a:r>
            <a:r>
              <a:rPr lang="en-US" altLang="ko-KR" sz="800" kern="0" dirty="0">
                <a:latin typeface="Arial" panose="020B0604020202020204" pitchFamily="34" charset="0"/>
                <a:cs typeface="Arial" panose="020B0604020202020204" pitchFamily="34" charset="0"/>
              </a:rPr>
              <a:t> </a:t>
            </a:r>
            <a:endParaRPr lang="ko-KR" altLang="en-US" sz="800" kern="0" dirty="0">
              <a:latin typeface="Arial" panose="020B0604020202020204" pitchFamily="34" charset="0"/>
              <a:cs typeface="Arial" panose="020B0604020202020204" pitchFamily="34" charset="0"/>
            </a:endParaRPr>
          </a:p>
          <a:p>
            <a:pPr marL="180975" lvl="0" indent="-180975" defTabSz="914400" latinLnBrk="1">
              <a:lnSpc>
                <a:spcPts val="1200"/>
              </a:lnSpc>
              <a:spcBef>
                <a:spcPts val="300"/>
              </a:spcBef>
              <a:buClr>
                <a:srgbClr val="00338D"/>
              </a:buClr>
              <a:buFont typeface="Wingdings" panose="05000000000000000000" pitchFamily="2" charset="2"/>
              <a:buChar char="§"/>
              <a:tabLst>
                <a:tab pos="180975" algn="l"/>
              </a:tabLst>
              <a:defRPr/>
            </a:pPr>
            <a:r>
              <a:rPr lang="ko-KR" altLang="en-US" sz="800" b="1" u="sng" dirty="0">
                <a:latin typeface="Arial" panose="020B0604020202020204" pitchFamily="34" charset="0"/>
                <a:cs typeface="Arial" panose="020B0604020202020204" pitchFamily="34" charset="0"/>
              </a:rPr>
              <a:t>매출원가</a:t>
            </a:r>
            <a:endParaRPr lang="en-US" altLang="ko-KR" sz="80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상품매출 </a:t>
            </a:r>
            <a:r>
              <a:rPr lang="ko-KR" altLang="en-US" sz="800" kern="0" dirty="0" err="1">
                <a:latin typeface="Arial" panose="020B0604020202020204" pitchFamily="34" charset="0"/>
                <a:cs typeface="Arial" panose="020B0604020202020204" pitchFamily="34" charset="0"/>
              </a:rPr>
              <a:t>직판매</a:t>
            </a:r>
            <a:r>
              <a:rPr lang="ko-KR" altLang="en-US" sz="800" kern="0" dirty="0">
                <a:latin typeface="Arial" panose="020B0604020202020204" pitchFamily="34" charset="0"/>
                <a:cs typeface="Arial" panose="020B0604020202020204" pitchFamily="34" charset="0"/>
              </a:rPr>
              <a:t> 관련 차량매입비 및 취득세 등 관련 부대비용으로 구성되어 있음</a:t>
            </a:r>
            <a:r>
              <a:rPr lang="en-US" altLang="ko-KR" sz="800" kern="0" dirty="0">
                <a:latin typeface="Arial" panose="020B0604020202020204" pitchFamily="34" charset="0"/>
                <a:cs typeface="Arial" panose="020B0604020202020204" pitchFamily="34" charset="0"/>
              </a:rPr>
              <a:t>. ’22</a:t>
            </a:r>
            <a:r>
              <a:rPr lang="ko-KR" altLang="en-US" sz="800" kern="0" dirty="0">
                <a:latin typeface="Arial" panose="020B0604020202020204" pitchFamily="34" charset="0"/>
                <a:cs typeface="Arial" panose="020B0604020202020204" pitchFamily="34" charset="0"/>
              </a:rPr>
              <a:t>년 상반기 보유하고 있는 차량을 모두 매각하였으나</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매출원가가 매출 대비 약 </a:t>
            </a:r>
            <a:r>
              <a:rPr lang="en-US" altLang="ko-KR" sz="800" kern="0" dirty="0">
                <a:latin typeface="Arial" panose="020B0604020202020204" pitchFamily="34" charset="0"/>
                <a:cs typeface="Arial" panose="020B0604020202020204" pitchFamily="34" charset="0"/>
              </a:rPr>
              <a:t>8</a:t>
            </a:r>
            <a:r>
              <a:rPr lang="ko-KR" altLang="en-US" sz="800" kern="0" dirty="0">
                <a:latin typeface="Arial" panose="020B0604020202020204" pitchFamily="34" charset="0"/>
                <a:cs typeface="Arial" panose="020B0604020202020204" pitchFamily="34" charset="0"/>
              </a:rPr>
              <a:t>백만원 높아 상품매출에 대한 매출총이익은 손실을 기록함</a:t>
            </a:r>
            <a:endParaRPr lang="en-US" altLang="ko-KR" sz="800" kern="0" dirty="0">
              <a:latin typeface="Arial" panose="020B0604020202020204" pitchFamily="34" charset="0"/>
              <a:cs typeface="Arial" panose="020B0604020202020204" pitchFamily="34" charset="0"/>
            </a:endParaRPr>
          </a:p>
          <a:p>
            <a:pPr marL="180975" lvl="0" indent="-180975" defTabSz="914400" latinLnBrk="1">
              <a:lnSpc>
                <a:spcPts val="1200"/>
              </a:lnSpc>
              <a:spcBef>
                <a:spcPts val="300"/>
              </a:spcBef>
              <a:buClr>
                <a:srgbClr val="00338D"/>
              </a:buClr>
              <a:buFont typeface="Wingdings" panose="05000000000000000000" pitchFamily="2" charset="2"/>
              <a:buChar char="§"/>
              <a:tabLst>
                <a:tab pos="180975" algn="l"/>
              </a:tabLst>
              <a:defRPr/>
            </a:pPr>
            <a:r>
              <a:rPr lang="ko-KR" altLang="en-US" sz="800" b="1" u="sng" dirty="0">
                <a:latin typeface="Arial" panose="020B0604020202020204" pitchFamily="34" charset="0"/>
                <a:cs typeface="Arial" panose="020B0604020202020204" pitchFamily="34" charset="0"/>
              </a:rPr>
              <a:t>판매관리비</a:t>
            </a:r>
            <a:endParaRPr lang="en-US" altLang="ko-KR" sz="80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급여 등</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급여</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퇴직급여</a:t>
            </a:r>
            <a:r>
              <a:rPr lang="en-US" altLang="ko-KR" sz="800" kern="0" dirty="0">
                <a:latin typeface="Arial" panose="020B0604020202020204" pitchFamily="34" charset="0"/>
                <a:cs typeface="Arial" panose="020B0604020202020204" pitchFamily="34" charset="0"/>
              </a:rPr>
              <a:t>, </a:t>
            </a:r>
            <a:r>
              <a:rPr lang="ko-KR" altLang="en-US" sz="800" kern="0" dirty="0" err="1">
                <a:latin typeface="Arial" panose="020B0604020202020204" pitchFamily="34" charset="0"/>
                <a:cs typeface="Arial" panose="020B0604020202020204" pitchFamily="34" charset="0"/>
              </a:rPr>
              <a:t>복리후생비이며</a:t>
            </a:r>
            <a:r>
              <a:rPr lang="en-US" altLang="ko-KR" sz="800" kern="0" dirty="0">
                <a:latin typeface="Arial" panose="020B0604020202020204" pitchFamily="34" charset="0"/>
                <a:cs typeface="Arial" panose="020B0604020202020204" pitchFamily="34" charset="0"/>
              </a:rPr>
              <a:t>, ’19</a:t>
            </a:r>
            <a:r>
              <a:rPr lang="ko-KR" altLang="en-US" sz="800" kern="0" dirty="0">
                <a:latin typeface="Arial" panose="020B0604020202020204" pitchFamily="34" charset="0"/>
                <a:cs typeface="Arial" panose="020B0604020202020204" pitchFamily="34" charset="0"/>
              </a:rPr>
              <a:t>년말 임원퇴직급여 충당부채 차이금액 </a:t>
            </a:r>
            <a:r>
              <a:rPr lang="en-US" altLang="ko-KR" sz="800" kern="0" dirty="0">
                <a:latin typeface="Arial" panose="020B0604020202020204" pitchFamily="34" charset="0"/>
                <a:cs typeface="Arial" panose="020B0604020202020204" pitchFamily="34" charset="0"/>
              </a:rPr>
              <a:t>2.8</a:t>
            </a:r>
            <a:r>
              <a:rPr lang="ko-KR" altLang="en-US" sz="800" kern="0" dirty="0">
                <a:latin typeface="Arial" panose="020B0604020202020204" pitchFamily="34" charset="0"/>
                <a:cs typeface="Arial" panose="020B0604020202020204" pitchFamily="34" charset="0"/>
              </a:rPr>
              <a:t>억원을 추가 설정함에 따라 퇴직급여가 상승하였음</a:t>
            </a:r>
            <a:r>
              <a:rPr lang="en-US" altLang="ko-KR" sz="800" kern="0" dirty="0">
                <a:latin typeface="Arial" panose="020B0604020202020204" pitchFamily="34" charset="0"/>
                <a:cs typeface="Arial" panose="020B0604020202020204" pitchFamily="34" charset="0"/>
              </a:rPr>
              <a:t>. ’20</a:t>
            </a:r>
            <a:r>
              <a:rPr lang="ko-KR" altLang="en-US" sz="800" kern="0" dirty="0">
                <a:latin typeface="Arial" panose="020B0604020202020204" pitchFamily="34" charset="0"/>
                <a:cs typeface="Arial" panose="020B0604020202020204" pitchFamily="34" charset="0"/>
              </a:rPr>
              <a:t>년 대비 </a:t>
            </a:r>
            <a:r>
              <a:rPr lang="en-US" altLang="ko-KR" sz="800" kern="0" dirty="0">
                <a:latin typeface="Arial" panose="020B0604020202020204" pitchFamily="34" charset="0"/>
                <a:cs typeface="Arial" panose="020B0604020202020204" pitchFamily="34" charset="0"/>
              </a:rPr>
              <a:t>’21</a:t>
            </a:r>
            <a:r>
              <a:rPr lang="ko-KR" altLang="en-US" sz="800" kern="0" dirty="0">
                <a:latin typeface="Arial" panose="020B0604020202020204" pitchFamily="34" charset="0"/>
                <a:cs typeface="Arial" panose="020B0604020202020204" pitchFamily="34" charset="0"/>
              </a:rPr>
              <a:t>년 직원수가 증가하면서 직원급여가 상승하였고</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이후 연간 약 </a:t>
            </a:r>
            <a:r>
              <a:rPr lang="en-US" altLang="ko-KR" sz="800" kern="0" dirty="0">
                <a:latin typeface="Arial" panose="020B0604020202020204" pitchFamily="34" charset="0"/>
                <a:cs typeface="Arial" panose="020B0604020202020204" pitchFamily="34" charset="0"/>
              </a:rPr>
              <a:t>15</a:t>
            </a:r>
            <a:r>
              <a:rPr lang="ko-KR" altLang="en-US" sz="800" kern="0" dirty="0">
                <a:latin typeface="Arial" panose="020B0604020202020204" pitchFamily="34" charset="0"/>
                <a:cs typeface="Arial" panose="020B0604020202020204" pitchFamily="34" charset="0"/>
              </a:rPr>
              <a:t>억원 수준을 유지하고 있음</a:t>
            </a:r>
            <a:endParaRPr lang="en-US" altLang="ko-KR" sz="8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감가상각비</a:t>
            </a:r>
            <a:r>
              <a:rPr lang="en-US" altLang="ko-KR" sz="800" kern="0" dirty="0">
                <a:latin typeface="Arial" panose="020B0604020202020204" pitchFamily="34" charset="0"/>
                <a:cs typeface="Arial" panose="020B0604020202020204" pitchFamily="34" charset="0"/>
              </a:rPr>
              <a:t>/</a:t>
            </a:r>
            <a:r>
              <a:rPr lang="ko-KR" altLang="en-US" sz="800" kern="0" dirty="0" err="1">
                <a:latin typeface="Arial" panose="020B0604020202020204" pitchFamily="34" charset="0"/>
                <a:cs typeface="Arial" panose="020B0604020202020204" pitchFamily="34" charset="0"/>
              </a:rPr>
              <a:t>무형고정자산상각</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노트북</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컴퓨터 등 사무용품에 대한 감가상각비이며</a:t>
            </a:r>
            <a:r>
              <a:rPr lang="en-US" altLang="ko-KR" sz="800" kern="0" dirty="0">
                <a:latin typeface="Arial" panose="020B0604020202020204" pitchFamily="34" charset="0"/>
                <a:cs typeface="Arial" panose="020B0604020202020204" pitchFamily="34" charset="0"/>
              </a:rPr>
              <a:t>, </a:t>
            </a:r>
            <a:r>
              <a:rPr lang="ko-KR" altLang="en-US" sz="800" kern="0" dirty="0" err="1">
                <a:latin typeface="Arial" panose="020B0604020202020204" pitchFamily="34" charset="0"/>
                <a:cs typeface="Arial" panose="020B0604020202020204" pitchFamily="34" charset="0"/>
              </a:rPr>
              <a:t>무형고정자산상각비는</a:t>
            </a:r>
            <a:r>
              <a:rPr lang="ko-KR" altLang="en-US" sz="800" kern="0" dirty="0">
                <a:latin typeface="Arial" panose="020B0604020202020204" pitchFamily="34" charset="0"/>
                <a:cs typeface="Arial" panose="020B0604020202020204" pitchFamily="34" charset="0"/>
              </a:rPr>
              <a:t> 어플리케이션 트래픽 분석 관련 소프트웨어 감가상각비임</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지급임차료</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건물관리비</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본사 사무실에 대한 임차료</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정수기 임차료로 구성되어 있으며</a:t>
            </a:r>
            <a:r>
              <a:rPr lang="en-US" altLang="ko-KR" sz="800" kern="0" dirty="0">
                <a:latin typeface="Arial" panose="020B0604020202020204" pitchFamily="34" charset="0"/>
                <a:cs typeface="Arial" panose="020B0604020202020204" pitchFamily="34" charset="0"/>
              </a:rPr>
              <a:t>, ’21</a:t>
            </a:r>
            <a:r>
              <a:rPr lang="ko-KR" altLang="en-US" sz="800" kern="0" dirty="0">
                <a:latin typeface="Arial" panose="020B0604020202020204" pitchFamily="34" charset="0"/>
                <a:cs typeface="Arial" panose="020B0604020202020204" pitchFamily="34" charset="0"/>
              </a:rPr>
              <a:t>년 </a:t>
            </a:r>
            <a:r>
              <a:rPr lang="en-US" altLang="ko-KR" sz="800" kern="0" dirty="0">
                <a:latin typeface="Arial" panose="020B0604020202020204" pitchFamily="34" charset="0"/>
                <a:cs typeface="Arial" panose="020B0604020202020204" pitchFamily="34" charset="0"/>
              </a:rPr>
              <a:t>12</a:t>
            </a:r>
            <a:r>
              <a:rPr lang="ko-KR" altLang="en-US" sz="800" kern="0" dirty="0">
                <a:latin typeface="Arial" panose="020B0604020202020204" pitchFamily="34" charset="0"/>
                <a:cs typeface="Arial" panose="020B0604020202020204" pitchFamily="34" charset="0"/>
              </a:rPr>
              <a:t>월부터 </a:t>
            </a:r>
            <a:r>
              <a:rPr lang="ko-KR" altLang="en-US" sz="800" kern="0" dirty="0" err="1">
                <a:latin typeface="Arial" panose="020B0604020202020204" pitchFamily="34" charset="0"/>
                <a:cs typeface="Arial" panose="020B0604020202020204" pitchFamily="34" charset="0"/>
              </a:rPr>
              <a:t>직판매</a:t>
            </a:r>
            <a:r>
              <a:rPr lang="ko-KR" altLang="en-US" sz="800" kern="0" dirty="0">
                <a:latin typeface="Arial" panose="020B0604020202020204" pitchFamily="34" charset="0"/>
                <a:cs typeface="Arial" panose="020B0604020202020204" pitchFamily="34" charset="0"/>
              </a:rPr>
              <a:t> 관련 등촌매매단지에 월 </a:t>
            </a:r>
            <a:r>
              <a:rPr lang="en-US" altLang="ko-KR" sz="800" kern="0" dirty="0">
                <a:latin typeface="Arial" panose="020B0604020202020204" pitchFamily="34" charset="0"/>
                <a:cs typeface="Arial" panose="020B0604020202020204" pitchFamily="34" charset="0"/>
              </a:rPr>
              <a:t>2.7</a:t>
            </a:r>
            <a:r>
              <a:rPr lang="ko-KR" altLang="en-US" sz="800" kern="0" dirty="0" err="1">
                <a:latin typeface="Arial" panose="020B0604020202020204" pitchFamily="34" charset="0"/>
                <a:cs typeface="Arial" panose="020B0604020202020204" pitchFamily="34" charset="0"/>
              </a:rPr>
              <a:t>백만원씩</a:t>
            </a:r>
            <a:r>
              <a:rPr lang="ko-KR" altLang="en-US" sz="800" kern="0" dirty="0">
                <a:latin typeface="Arial" panose="020B0604020202020204" pitchFamily="34" charset="0"/>
                <a:cs typeface="Arial" panose="020B0604020202020204" pitchFamily="34" charset="0"/>
              </a:rPr>
              <a:t> 임차료가 지급되고 있음</a:t>
            </a:r>
            <a:endParaRPr lang="en-US" altLang="ko-KR" sz="8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경상연구개발비</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연구인력에 대한 인건비로</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매년 </a:t>
            </a:r>
            <a:r>
              <a:rPr lang="en-US" altLang="ko-KR" sz="800" kern="0" dirty="0">
                <a:latin typeface="Arial" panose="020B0604020202020204" pitchFamily="34" charset="0"/>
                <a:cs typeface="Arial" panose="020B0604020202020204" pitchFamily="34" charset="0"/>
              </a:rPr>
              <a:t>4~6</a:t>
            </a:r>
            <a:r>
              <a:rPr lang="ko-KR" altLang="en-US" sz="800" kern="0" dirty="0">
                <a:latin typeface="Arial" panose="020B0604020202020204" pitchFamily="34" charset="0"/>
                <a:cs typeface="Arial" panose="020B0604020202020204" pitchFamily="34" charset="0"/>
              </a:rPr>
              <a:t>명의 연구인력을 보유하고 있음</a:t>
            </a:r>
          </a:p>
        </p:txBody>
      </p:sp>
      <p:sp>
        <p:nvSpPr>
          <p:cNvPr id="7" name="순서도: 연결자 6">
            <a:extLst>
              <a:ext uri="{FF2B5EF4-FFF2-40B4-BE49-F238E27FC236}">
                <a16:creationId xmlns:a16="http://schemas.microsoft.com/office/drawing/2014/main" id="{83A70101-5D05-4AE2-80C0-BA702B6A75F0}"/>
              </a:ext>
            </a:extLst>
          </p:cNvPr>
          <p:cNvSpPr/>
          <p:nvPr/>
        </p:nvSpPr>
        <p:spPr bwMode="auto">
          <a:xfrm>
            <a:off x="6236604" y="151482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8" name="순서도: 연결자 7">
            <a:extLst>
              <a:ext uri="{FF2B5EF4-FFF2-40B4-BE49-F238E27FC236}">
                <a16:creationId xmlns:a16="http://schemas.microsoft.com/office/drawing/2014/main" id="{8A8089C0-511D-48FA-A276-ECB54288CBFC}"/>
              </a:ext>
            </a:extLst>
          </p:cNvPr>
          <p:cNvSpPr/>
          <p:nvPr/>
        </p:nvSpPr>
        <p:spPr bwMode="auto">
          <a:xfrm>
            <a:off x="6236604" y="27115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0" name="순서도: 연결자 9">
            <a:extLst>
              <a:ext uri="{FF2B5EF4-FFF2-40B4-BE49-F238E27FC236}">
                <a16:creationId xmlns:a16="http://schemas.microsoft.com/office/drawing/2014/main" id="{3165AE9E-23AB-4FD7-B222-32960E5169AD}"/>
              </a:ext>
            </a:extLst>
          </p:cNvPr>
          <p:cNvSpPr/>
          <p:nvPr/>
        </p:nvSpPr>
        <p:spPr bwMode="auto">
          <a:xfrm>
            <a:off x="6236604" y="35497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11" name="직사각형 10">
            <a:extLst>
              <a:ext uri="{FF2B5EF4-FFF2-40B4-BE49-F238E27FC236}">
                <a16:creationId xmlns:a16="http://schemas.microsoft.com/office/drawing/2014/main" id="{D1A30B36-5690-4C7B-BBCA-81A48406A418}"/>
              </a:ext>
            </a:extLst>
          </p:cNvPr>
          <p:cNvSpPr/>
          <p:nvPr/>
        </p:nvSpPr>
        <p:spPr>
          <a:xfrm>
            <a:off x="2138002" y="1853203"/>
            <a:ext cx="4003929" cy="50570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연결자 11">
            <a:extLst>
              <a:ext uri="{FF2B5EF4-FFF2-40B4-BE49-F238E27FC236}">
                <a16:creationId xmlns:a16="http://schemas.microsoft.com/office/drawing/2014/main" id="{BD98E6BB-8D3F-4310-BA18-E48431D776A2}"/>
              </a:ext>
            </a:extLst>
          </p:cNvPr>
          <p:cNvSpPr/>
          <p:nvPr/>
        </p:nvSpPr>
        <p:spPr bwMode="auto">
          <a:xfrm>
            <a:off x="2044125" y="18109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3" name="직사각형 12">
            <a:extLst>
              <a:ext uri="{FF2B5EF4-FFF2-40B4-BE49-F238E27FC236}">
                <a16:creationId xmlns:a16="http://schemas.microsoft.com/office/drawing/2014/main" id="{BDE39975-2D35-4CEF-AAE3-2698AE96266D}"/>
              </a:ext>
            </a:extLst>
          </p:cNvPr>
          <p:cNvSpPr/>
          <p:nvPr/>
        </p:nvSpPr>
        <p:spPr>
          <a:xfrm>
            <a:off x="2138002" y="2873983"/>
            <a:ext cx="4003929" cy="88839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연결자 13">
            <a:extLst>
              <a:ext uri="{FF2B5EF4-FFF2-40B4-BE49-F238E27FC236}">
                <a16:creationId xmlns:a16="http://schemas.microsoft.com/office/drawing/2014/main" id="{A29D9BFA-3E07-48F3-BCCA-81A3A7120538}"/>
              </a:ext>
            </a:extLst>
          </p:cNvPr>
          <p:cNvSpPr/>
          <p:nvPr/>
        </p:nvSpPr>
        <p:spPr bwMode="auto">
          <a:xfrm>
            <a:off x="2044125" y="28267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1" name="직사각형 20">
            <a:extLst>
              <a:ext uri="{FF2B5EF4-FFF2-40B4-BE49-F238E27FC236}">
                <a16:creationId xmlns:a16="http://schemas.microsoft.com/office/drawing/2014/main" id="{5745C331-3F3D-4A7E-B31E-D450CC40C2EA}"/>
              </a:ext>
            </a:extLst>
          </p:cNvPr>
          <p:cNvSpPr/>
          <p:nvPr/>
        </p:nvSpPr>
        <p:spPr>
          <a:xfrm>
            <a:off x="2138002" y="2359633"/>
            <a:ext cx="4003929" cy="20548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연결자 23">
            <a:extLst>
              <a:ext uri="{FF2B5EF4-FFF2-40B4-BE49-F238E27FC236}">
                <a16:creationId xmlns:a16="http://schemas.microsoft.com/office/drawing/2014/main" id="{F8239E53-7D3C-494E-A7EB-FAF19AA2443A}"/>
              </a:ext>
            </a:extLst>
          </p:cNvPr>
          <p:cNvSpPr/>
          <p:nvPr/>
        </p:nvSpPr>
        <p:spPr bwMode="auto">
          <a:xfrm>
            <a:off x="2044125" y="23124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7" name="TextBox 16">
            <a:extLst>
              <a:ext uri="{FF2B5EF4-FFF2-40B4-BE49-F238E27FC236}">
                <a16:creationId xmlns:a16="http://schemas.microsoft.com/office/drawing/2014/main" id="{791417D4-C153-45BF-A6A2-14C8793B5C29}"/>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18" name="TextBox 17">
            <a:extLst>
              <a:ext uri="{FF2B5EF4-FFF2-40B4-BE49-F238E27FC236}">
                <a16:creationId xmlns:a16="http://schemas.microsoft.com/office/drawing/2014/main" id="{0AE4D2D5-0058-4990-97A8-32CC205BCAB3}"/>
              </a:ext>
            </a:extLst>
          </p:cNvPr>
          <p:cNvSpPr txBox="1"/>
          <p:nvPr/>
        </p:nvSpPr>
        <p:spPr>
          <a:xfrm>
            <a:off x="2120655" y="5826738"/>
            <a:ext cx="314462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a:t>
            </a:r>
            <a:r>
              <a:rPr lang="ko-KR" altLang="en-US" sz="700">
                <a:latin typeface="Arial" panose="020B0604020202020204" pitchFamily="34" charset="0"/>
                <a:cs typeface="Arial" panose="020B0604020202020204" pitchFamily="34" charset="0"/>
              </a:rPr>
              <a:t>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퇴직급여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복리후생비</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80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extLst>
              <p:ext uri="{D42A27DB-BD31-4B8C-83A1-F6EECF244321}">
                <p14:modId xmlns:p14="http://schemas.microsoft.com/office/powerpoint/2010/main" val="1703131107"/>
              </p:ext>
            </p:extLst>
          </p:nvPr>
        </p:nvGraphicFramePr>
        <p:xfrm>
          <a:off x="468001" y="1191600"/>
          <a:ext cx="9038334" cy="50830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917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P/L Overview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매출의 대부분은 서비스 매출이며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월부터 상품매출 및 매출원가가 발생하였음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어플리케이션 광고를 위한 광고선전비</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중고차 매물데이터 등 관련 데이터 매입을 위한 지급수수료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급여 등 인건비가 판매관리비의 대부분을 차지하고 있음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P/L Overview (2/2)</a:t>
            </a:r>
            <a:endParaRPr lang="en-US" altLang="ko-KR" sz="4400" b="1" dirty="0">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8" name="TextBox 27">
            <a:extLst>
              <a:ext uri="{FF2B5EF4-FFF2-40B4-BE49-F238E27FC236}">
                <a16:creationId xmlns:a16="http://schemas.microsoft.com/office/drawing/2014/main" id="{DC5B9E39-4242-4089-ACE7-CFB17E18BC80}"/>
              </a:ext>
            </a:extLst>
          </p:cNvPr>
          <p:cNvSpPr txBox="1"/>
          <p:nvPr/>
        </p:nvSpPr>
        <p:spPr>
          <a:xfrm>
            <a:off x="6240378" y="1515600"/>
            <a:ext cx="3197621" cy="4656601"/>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300"/>
              </a:spcBef>
              <a:buClr>
                <a:srgbClr val="00338D"/>
              </a:buClr>
              <a:buFont typeface="Wingdings" panose="05000000000000000000" pitchFamily="2" charset="2"/>
              <a:buChar char="§"/>
              <a:tabLst>
                <a:tab pos="180975" algn="l"/>
              </a:tabLst>
              <a:defRPr/>
            </a:pPr>
            <a:r>
              <a:rPr lang="ko-KR" altLang="en-US" sz="800" b="1" u="sng" dirty="0">
                <a:latin typeface="Arial" panose="020B0604020202020204" pitchFamily="34" charset="0"/>
                <a:cs typeface="Arial" panose="020B0604020202020204" pitchFamily="34" charset="0"/>
              </a:rPr>
              <a:t>판매관리비</a:t>
            </a:r>
            <a:endParaRPr lang="en-US" altLang="ko-KR" sz="80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지급수수료</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대부분 중고차 관련 매물데이터 구매</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트래픽 분석 등에 대한 사용료로 구성되어 있음</a:t>
            </a:r>
            <a:r>
              <a:rPr lang="en-US" altLang="ko-KR" sz="800" kern="0" dirty="0">
                <a:latin typeface="Arial" panose="020B0604020202020204" pitchFamily="34" charset="0"/>
                <a:cs typeface="Arial" panose="020B0604020202020204" pitchFamily="34" charset="0"/>
              </a:rPr>
              <a:t> </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dirty="0">
                <a:latin typeface="Arial" panose="020B0604020202020204" pitchFamily="34" charset="0"/>
                <a:cs typeface="Arial" panose="020B0604020202020204" pitchFamily="34" charset="0"/>
              </a:rPr>
              <a:t>광고선전비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판매관리비의 약 </a:t>
            </a:r>
            <a:r>
              <a:rPr lang="en-US" altLang="ko-KR" sz="800" dirty="0">
                <a:latin typeface="Arial" panose="020B0604020202020204" pitchFamily="34" charset="0"/>
                <a:cs typeface="Arial" panose="020B0604020202020204" pitchFamily="34" charset="0"/>
              </a:rPr>
              <a:t>50%</a:t>
            </a:r>
            <a:r>
              <a:rPr lang="ko-KR" altLang="en-US" sz="800" dirty="0">
                <a:latin typeface="Arial" panose="020B0604020202020204" pitchFamily="34" charset="0"/>
                <a:cs typeface="Arial" panose="020B0604020202020204" pitchFamily="34" charset="0"/>
              </a:rPr>
              <a:t>를 차지하고 있는 비용으로 대부분 어플리케이션 홍보를 위해 구글</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애플</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네이버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등에 지급됨</a:t>
            </a:r>
            <a:endParaRPr lang="en-US" altLang="ko-KR" sz="800" dirty="0">
              <a:latin typeface="Arial" panose="020B0604020202020204" pitchFamily="34" charset="0"/>
              <a:cs typeface="Arial" panose="020B0604020202020204" pitchFamily="34" charset="0"/>
            </a:endParaRPr>
          </a:p>
          <a:p>
            <a:pPr marL="271463" indent="-177800">
              <a:lnSpc>
                <a:spcPts val="1200"/>
              </a:lnSpc>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외주용역비</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이용자들이 참고할 수 있도록 어플리케이션 내 </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오래된 중고차는 살만한가</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중고차 살 때 하는 실수 </a:t>
            </a:r>
            <a:r>
              <a:rPr lang="en-US" altLang="ko-KR" sz="800" kern="0" dirty="0">
                <a:latin typeface="Arial" panose="020B0604020202020204" pitchFamily="34" charset="0"/>
                <a:cs typeface="Arial" panose="020B0604020202020204" pitchFamily="34" charset="0"/>
              </a:rPr>
              <a:t>Best 6' </a:t>
            </a:r>
            <a:r>
              <a:rPr lang="ko-KR" altLang="en-US" sz="800" kern="0" dirty="0">
                <a:latin typeface="Arial" panose="020B0604020202020204" pitchFamily="34" charset="0"/>
                <a:cs typeface="Arial" panose="020B0604020202020204" pitchFamily="34" charset="0"/>
              </a:rPr>
              <a:t>등 중고차 관련 칼럼 게시물을 매입하는 비용임</a:t>
            </a:r>
            <a:endParaRPr lang="en-US" altLang="ko-KR" sz="8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dirty="0">
                <a:latin typeface="Arial" panose="020B0604020202020204" pitchFamily="34" charset="0"/>
                <a:cs typeface="Arial" panose="020B0604020202020204" pitchFamily="34" charset="0"/>
              </a:rPr>
              <a:t>차량임차료</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차량유지비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대표이사 </a:t>
            </a:r>
            <a:r>
              <a:rPr lang="en-US" altLang="ko-KR" sz="800" dirty="0">
                <a:latin typeface="Arial" panose="020B0604020202020204" pitchFamily="34" charset="0"/>
                <a:cs typeface="Arial" panose="020B0604020202020204" pitchFamily="34" charset="0"/>
              </a:rPr>
              <a:t>2</a:t>
            </a:r>
            <a:r>
              <a:rPr lang="ko-KR" altLang="en-US" sz="800" dirty="0">
                <a:latin typeface="Arial" panose="020B0604020202020204" pitchFamily="34" charset="0"/>
                <a:cs typeface="Arial" panose="020B0604020202020204" pitchFamily="34" charset="0"/>
              </a:rPr>
              <a:t>인의 리스차량 </a:t>
            </a:r>
            <a:r>
              <a:rPr lang="en-US" altLang="ko-KR" sz="800" dirty="0">
                <a:latin typeface="Arial" panose="020B0604020202020204" pitchFamily="34" charset="0"/>
                <a:cs typeface="Arial" panose="020B0604020202020204" pitchFamily="34" charset="0"/>
              </a:rPr>
              <a:t>2</a:t>
            </a:r>
            <a:r>
              <a:rPr lang="ko-KR" altLang="en-US" sz="800" dirty="0">
                <a:latin typeface="Arial" panose="020B0604020202020204" pitchFamily="34" charset="0"/>
                <a:cs typeface="Arial" panose="020B0604020202020204" pitchFamily="34" charset="0"/>
              </a:rPr>
              <a:t>대 및 영업사원들을 위한 렌터카 임차료로 구성되어 있으며</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차량유지비는 </a:t>
            </a:r>
            <a:r>
              <a:rPr lang="ko-KR" altLang="en-US" sz="800" dirty="0" err="1">
                <a:latin typeface="Arial" panose="020B0604020202020204" pitchFamily="34" charset="0"/>
                <a:cs typeface="Arial" panose="020B0604020202020204" pitchFamily="34" charset="0"/>
              </a:rPr>
              <a:t>주유비임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리스차량 </a:t>
            </a:r>
            <a:r>
              <a:rPr lang="en-US" altLang="ko-KR" sz="800" dirty="0">
                <a:latin typeface="Arial" panose="020B0604020202020204" pitchFamily="34" charset="0"/>
                <a:cs typeface="Arial" panose="020B0604020202020204" pitchFamily="34" charset="0"/>
              </a:rPr>
              <a:t>2</a:t>
            </a:r>
            <a:r>
              <a:rPr lang="ko-KR" altLang="en-US" sz="800" dirty="0">
                <a:latin typeface="Arial" panose="020B0604020202020204" pitchFamily="34" charset="0"/>
                <a:cs typeface="Arial" panose="020B0604020202020204" pitchFamily="34" charset="0"/>
              </a:rPr>
              <a:t>대의 경우</a:t>
            </a:r>
            <a:r>
              <a:rPr lang="en-US" altLang="ko-KR" sz="800" dirty="0">
                <a:latin typeface="Arial" panose="020B0604020202020204" pitchFamily="34" charset="0"/>
                <a:cs typeface="Arial" panose="020B0604020202020204" pitchFamily="34" charset="0"/>
              </a:rPr>
              <a:t>, ‘22</a:t>
            </a:r>
            <a:r>
              <a:rPr lang="ko-KR" altLang="en-US" sz="800" dirty="0">
                <a:latin typeface="Arial" panose="020B0604020202020204" pitchFamily="34" charset="0"/>
                <a:cs typeface="Arial" panose="020B0604020202020204" pitchFamily="34" charset="0"/>
              </a:rPr>
              <a:t>년 </a:t>
            </a:r>
            <a:r>
              <a:rPr lang="en-US" altLang="ko-KR" sz="800" dirty="0">
                <a:latin typeface="Arial" panose="020B0604020202020204" pitchFamily="34" charset="0"/>
                <a:cs typeface="Arial" panose="020B0604020202020204" pitchFamily="34" charset="0"/>
              </a:rPr>
              <a:t>7</a:t>
            </a:r>
            <a:r>
              <a:rPr lang="ko-KR" altLang="en-US" sz="800" dirty="0">
                <a:latin typeface="Arial" panose="020B0604020202020204" pitchFamily="34" charset="0"/>
                <a:cs typeface="Arial" panose="020B0604020202020204" pitchFamily="34" charset="0"/>
              </a:rPr>
              <a:t>월</a:t>
            </a:r>
            <a:r>
              <a:rPr lang="en-US" altLang="ko-KR" sz="800" dirty="0">
                <a:latin typeface="Arial" panose="020B0604020202020204" pitchFamily="34" charset="0"/>
                <a:cs typeface="Arial" panose="020B0604020202020204" pitchFamily="34" charset="0"/>
              </a:rPr>
              <a:t>, 8</a:t>
            </a:r>
            <a:r>
              <a:rPr lang="ko-KR" altLang="en-US" sz="800" dirty="0">
                <a:latin typeface="Arial" panose="020B0604020202020204" pitchFamily="34" charset="0"/>
                <a:cs typeface="Arial" panose="020B0604020202020204" pitchFamily="34" charset="0"/>
              </a:rPr>
              <a:t>월에 대당 </a:t>
            </a:r>
            <a:r>
              <a:rPr lang="en-US" altLang="ko-KR" sz="800" dirty="0">
                <a:latin typeface="Arial" panose="020B0604020202020204" pitchFamily="34" charset="0"/>
                <a:cs typeface="Arial" panose="020B0604020202020204" pitchFamily="34" charset="0"/>
              </a:rPr>
              <a:t>31</a:t>
            </a:r>
            <a:r>
              <a:rPr lang="ko-KR" altLang="en-US" sz="800" dirty="0">
                <a:latin typeface="Arial" panose="020B0604020202020204" pitchFamily="34" charset="0"/>
                <a:cs typeface="Arial" panose="020B0604020202020204" pitchFamily="34" charset="0"/>
              </a:rPr>
              <a:t>백만원을 지급하여 매입할 예정임</a:t>
            </a:r>
            <a:endParaRPr lang="en-US" altLang="ko-KR" sz="80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dirty="0">
                <a:latin typeface="Arial" panose="020B0604020202020204" pitchFamily="34" charset="0"/>
                <a:cs typeface="Arial" panose="020B0604020202020204" pitchFamily="34" charset="0"/>
              </a:rPr>
              <a:t>인력개발비</a:t>
            </a:r>
            <a:r>
              <a:rPr lang="en-US" altLang="ko-KR" sz="800" dirty="0">
                <a:latin typeface="Arial" panose="020B0604020202020204" pitchFamily="34" charset="0"/>
                <a:cs typeface="Arial" panose="020B0604020202020204" pitchFamily="34" charset="0"/>
              </a:rPr>
              <a:t>: ’21</a:t>
            </a:r>
            <a:r>
              <a:rPr lang="ko-KR" altLang="en-US" sz="800" dirty="0">
                <a:latin typeface="Arial" panose="020B0604020202020204" pitchFamily="34" charset="0"/>
                <a:cs typeface="Arial" panose="020B0604020202020204" pitchFamily="34" charset="0"/>
              </a:rPr>
              <a:t>년 기준 </a:t>
            </a:r>
            <a:r>
              <a:rPr lang="en-US" altLang="ko-KR" sz="800" dirty="0">
                <a:latin typeface="Arial" panose="020B0604020202020204" pitchFamily="34" charset="0"/>
                <a:cs typeface="Arial" panose="020B0604020202020204" pitchFamily="34" charset="0"/>
              </a:rPr>
              <a:t>4</a:t>
            </a:r>
            <a:r>
              <a:rPr lang="ko-KR" altLang="en-US" sz="800" dirty="0">
                <a:latin typeface="Arial" panose="020B0604020202020204" pitchFamily="34" charset="0"/>
                <a:cs typeface="Arial" panose="020B0604020202020204" pitchFamily="34" charset="0"/>
              </a:rPr>
              <a:t>명의 인력에 대한 회사 부담 </a:t>
            </a:r>
            <a:r>
              <a:rPr lang="ko-KR" altLang="en-US" sz="800" dirty="0" err="1">
                <a:latin typeface="Arial" panose="020B0604020202020204" pitchFamily="34" charset="0"/>
                <a:cs typeface="Arial" panose="020B0604020202020204" pitchFamily="34" charset="0"/>
              </a:rPr>
              <a:t>내일채움공제</a:t>
            </a:r>
            <a:r>
              <a:rPr lang="ko-KR" altLang="en-US" sz="800" dirty="0">
                <a:latin typeface="Arial" panose="020B0604020202020204" pitchFamily="34" charset="0"/>
                <a:cs typeface="Arial" panose="020B0604020202020204" pitchFamily="34" charset="0"/>
              </a:rPr>
              <a:t> 지원금임</a:t>
            </a:r>
            <a:endParaRPr lang="en-US" altLang="ko-KR" sz="80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dirty="0">
                <a:latin typeface="Arial" panose="020B0604020202020204" pitchFamily="34" charset="0"/>
                <a:cs typeface="Arial" panose="020B0604020202020204" pitchFamily="34" charset="0"/>
              </a:rPr>
              <a:t>기타</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여비교통비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접대비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통신비</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수도광열비</a:t>
            </a:r>
            <a:r>
              <a:rPr lang="en-US" altLang="ko-KR"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세금과공과</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소모품비 등으로 구성되어 있음</a:t>
            </a:r>
            <a:r>
              <a:rPr lang="en-US" altLang="ko-KR" sz="800" dirty="0">
                <a:latin typeface="Arial" panose="020B0604020202020204" pitchFamily="34" charset="0"/>
                <a:cs typeface="Arial" panose="020B0604020202020204" pitchFamily="34" charset="0"/>
              </a:rPr>
              <a:t>.</a:t>
            </a:r>
            <a:endParaRPr lang="ko-KR" altLang="en-US" sz="80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ko-KR" altLang="en-US" sz="800" kern="0" dirty="0">
              <a:latin typeface="Arial" panose="020B0604020202020204" pitchFamily="34" charset="0"/>
              <a:cs typeface="Arial" panose="020B0604020202020204" pitchFamily="34" charset="0"/>
            </a:endParaRPr>
          </a:p>
        </p:txBody>
      </p:sp>
      <p:sp>
        <p:nvSpPr>
          <p:cNvPr id="8" name="순서도: 연결자 7">
            <a:extLst>
              <a:ext uri="{FF2B5EF4-FFF2-40B4-BE49-F238E27FC236}">
                <a16:creationId xmlns:a16="http://schemas.microsoft.com/office/drawing/2014/main" id="{4EF890CE-8A2F-4BDC-A254-141C68F552E0}"/>
              </a:ext>
            </a:extLst>
          </p:cNvPr>
          <p:cNvSpPr/>
          <p:nvPr/>
        </p:nvSpPr>
        <p:spPr bwMode="auto">
          <a:xfrm>
            <a:off x="6236604" y="151482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11" name="TextBox 10">
            <a:extLst>
              <a:ext uri="{FF2B5EF4-FFF2-40B4-BE49-F238E27FC236}">
                <a16:creationId xmlns:a16="http://schemas.microsoft.com/office/drawing/2014/main" id="{73E0C171-9210-4884-B827-2496D5DA05EE}"/>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5" name="표 14">
            <a:extLst>
              <a:ext uri="{FF2B5EF4-FFF2-40B4-BE49-F238E27FC236}">
                <a16:creationId xmlns:a16="http://schemas.microsoft.com/office/drawing/2014/main" id="{C70EBA5F-8F49-4967-A2D4-9A26B7E72D13}"/>
              </a:ext>
            </a:extLst>
          </p:cNvPr>
          <p:cNvGraphicFramePr>
            <a:graphicFrameLocks noGrp="1"/>
          </p:cNvGraphicFramePr>
          <p:nvPr>
            <p:extLst>
              <p:ext uri="{D42A27DB-BD31-4B8C-83A1-F6EECF244321}">
                <p14:modId xmlns:p14="http://schemas.microsoft.com/office/powerpoint/2010/main" val="46524599"/>
              </p:ext>
            </p:extLst>
          </p:nvPr>
        </p:nvGraphicFramePr>
        <p:xfrm>
          <a:off x="2138400" y="1515600"/>
          <a:ext cx="4000502" cy="4286250"/>
        </p:xfrm>
        <a:graphic>
          <a:graphicData uri="http://schemas.openxmlformats.org/drawingml/2006/table">
            <a:tbl>
              <a:tblPr/>
              <a:tblGrid>
                <a:gridCol w="162054">
                  <a:extLst>
                    <a:ext uri="{9D8B030D-6E8A-4147-A177-3AD203B41FA5}">
                      <a16:colId xmlns:a16="http://schemas.microsoft.com/office/drawing/2014/main" val="1668734056"/>
                    </a:ext>
                  </a:extLst>
                </a:gridCol>
                <a:gridCol w="1143908">
                  <a:extLst>
                    <a:ext uri="{9D8B030D-6E8A-4147-A177-3AD203B41FA5}">
                      <a16:colId xmlns:a16="http://schemas.microsoft.com/office/drawing/2014/main" val="51931728"/>
                    </a:ext>
                  </a:extLst>
                </a:gridCol>
                <a:gridCol w="673635">
                  <a:extLst>
                    <a:ext uri="{9D8B030D-6E8A-4147-A177-3AD203B41FA5}">
                      <a16:colId xmlns:a16="http://schemas.microsoft.com/office/drawing/2014/main" val="2960751786"/>
                    </a:ext>
                  </a:extLst>
                </a:gridCol>
                <a:gridCol w="673635">
                  <a:extLst>
                    <a:ext uri="{9D8B030D-6E8A-4147-A177-3AD203B41FA5}">
                      <a16:colId xmlns:a16="http://schemas.microsoft.com/office/drawing/2014/main" val="4163127531"/>
                    </a:ext>
                  </a:extLst>
                </a:gridCol>
                <a:gridCol w="673635">
                  <a:extLst>
                    <a:ext uri="{9D8B030D-6E8A-4147-A177-3AD203B41FA5}">
                      <a16:colId xmlns:a16="http://schemas.microsoft.com/office/drawing/2014/main" val="3734910165"/>
                    </a:ext>
                  </a:extLst>
                </a:gridCol>
                <a:gridCol w="673635">
                  <a:extLst>
                    <a:ext uri="{9D8B030D-6E8A-4147-A177-3AD203B41FA5}">
                      <a16:colId xmlns:a16="http://schemas.microsoft.com/office/drawing/2014/main" val="182298735"/>
                    </a:ext>
                  </a:extLst>
                </a:gridCol>
              </a:tblGrid>
              <a:tr h="17145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PL Overview</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363420035"/>
                  </a:ext>
                </a:extLst>
              </a:tr>
              <a:tr h="171450">
                <a:tc gridSpan="2">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852188578"/>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79474163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60204953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90027969"/>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63739305"/>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4,340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503931496"/>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4,486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4,743</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4,923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2,634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173786876"/>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급여</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9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534275095"/>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9224900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242072716"/>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건물관리비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42591100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4060851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0836835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광고선전비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2,116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961787633"/>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무형고정자산상각</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795991344"/>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7025137"/>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34595237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차량유지비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56232411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인력개발비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98291598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350757490"/>
                  </a:ext>
                </a:extLst>
              </a:tr>
              <a:tr h="17145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(1,949)</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853550672"/>
                  </a:ext>
                </a:extLst>
              </a:tr>
              <a:tr h="171450">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(76.8%)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712200417"/>
                  </a:ext>
                </a:extLst>
              </a:tr>
              <a:tr h="17145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2296391717"/>
                  </a:ext>
                </a:extLst>
              </a:tr>
              <a:tr h="171450">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(75.5%)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902280056"/>
                  </a:ext>
                </a:extLst>
              </a:tr>
            </a:tbl>
          </a:graphicData>
        </a:graphic>
      </p:graphicFrame>
      <p:sp>
        <p:nvSpPr>
          <p:cNvPr id="13" name="직사각형 12">
            <a:extLst>
              <a:ext uri="{FF2B5EF4-FFF2-40B4-BE49-F238E27FC236}">
                <a16:creationId xmlns:a16="http://schemas.microsoft.com/office/drawing/2014/main" id="{F391F106-3700-4B31-AF08-F7B1FE0240DA}"/>
              </a:ext>
            </a:extLst>
          </p:cNvPr>
          <p:cNvSpPr/>
          <p:nvPr/>
        </p:nvSpPr>
        <p:spPr>
          <a:xfrm>
            <a:off x="2138002" y="3750283"/>
            <a:ext cx="4003929" cy="136464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연결자 13">
            <a:extLst>
              <a:ext uri="{FF2B5EF4-FFF2-40B4-BE49-F238E27FC236}">
                <a16:creationId xmlns:a16="http://schemas.microsoft.com/office/drawing/2014/main" id="{AC0F4C3D-5A10-4300-8098-66B46577DBAB}"/>
              </a:ext>
            </a:extLst>
          </p:cNvPr>
          <p:cNvSpPr/>
          <p:nvPr/>
        </p:nvSpPr>
        <p:spPr bwMode="auto">
          <a:xfrm>
            <a:off x="2044125" y="37030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17" name="TextBox 16">
            <a:extLst>
              <a:ext uri="{FF2B5EF4-FFF2-40B4-BE49-F238E27FC236}">
                <a16:creationId xmlns:a16="http://schemas.microsoft.com/office/drawing/2014/main" id="{52B01347-C859-4037-BBB2-5D6FA93DE895}"/>
              </a:ext>
            </a:extLst>
          </p:cNvPr>
          <p:cNvSpPr txBox="1"/>
          <p:nvPr/>
        </p:nvSpPr>
        <p:spPr>
          <a:xfrm>
            <a:off x="2120655" y="5826738"/>
            <a:ext cx="314462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a:t>
            </a:r>
            <a:r>
              <a:rPr lang="ko-KR" altLang="en-US" sz="700">
                <a:latin typeface="Arial" panose="020B0604020202020204" pitchFamily="34" charset="0"/>
                <a:cs typeface="Arial" panose="020B0604020202020204" pitchFamily="34" charset="0"/>
              </a:rPr>
              <a:t>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퇴직급여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복리후생비</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6091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nvGraphicFramePr>
        <p:xfrm>
          <a:off x="468001" y="1191600"/>
          <a:ext cx="9038334" cy="50830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917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B/S Overview</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대상기간 동안 회사의 현금은 영업손실로 인하여 감소 중에 있으며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기타 자산의 경우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년부터 유의미한 규모의 변동은 발생하지 않음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B/S Overview (1/2)</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8" name="TextBox 27">
            <a:extLst>
              <a:ext uri="{FF2B5EF4-FFF2-40B4-BE49-F238E27FC236}">
                <a16:creationId xmlns:a16="http://schemas.microsoft.com/office/drawing/2014/main" id="{DC5B9E39-4242-4089-ACE7-CFB17E18BC80}"/>
              </a:ext>
            </a:extLst>
          </p:cNvPr>
          <p:cNvSpPr txBox="1"/>
          <p:nvPr/>
        </p:nvSpPr>
        <p:spPr>
          <a:xfrm>
            <a:off x="6240378" y="1515600"/>
            <a:ext cx="3197621" cy="4656601"/>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800" b="1" u="sng" dirty="0">
                <a:latin typeface="Arial" panose="020B0604020202020204" pitchFamily="34" charset="0"/>
                <a:cs typeface="Arial" panose="020B0604020202020204" pitchFamily="34" charset="0"/>
              </a:rPr>
              <a:t>유동자산</a:t>
            </a:r>
            <a:endParaRPr lang="en-US" altLang="ko-KR" sz="80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err="1">
                <a:latin typeface="Arial" panose="020B0604020202020204" pitchFamily="34" charset="0"/>
                <a:cs typeface="Arial" panose="020B0604020202020204" pitchFamily="34" charset="0"/>
              </a:rPr>
              <a:t>현금및현금성자산</a:t>
            </a:r>
            <a:r>
              <a:rPr lang="en-US" altLang="ko-KR" sz="800" kern="0" dirty="0">
                <a:latin typeface="Arial" panose="020B0604020202020204" pitchFamily="34" charset="0"/>
                <a:cs typeface="Arial" panose="020B0604020202020204" pitchFamily="34" charset="0"/>
              </a:rPr>
              <a:t>: ’22</a:t>
            </a:r>
            <a:r>
              <a:rPr lang="ko-KR" altLang="en-US" sz="800" kern="0" dirty="0">
                <a:latin typeface="Arial" panose="020B0604020202020204" pitchFamily="34" charset="0"/>
                <a:cs typeface="Arial" panose="020B0604020202020204" pitchFamily="34" charset="0"/>
              </a:rPr>
              <a:t>년 </a:t>
            </a:r>
            <a:r>
              <a:rPr lang="en-US" altLang="ko-KR" sz="800" kern="0" dirty="0">
                <a:latin typeface="Arial" panose="020B0604020202020204" pitchFamily="34" charset="0"/>
                <a:cs typeface="Arial" panose="020B0604020202020204" pitchFamily="34" charset="0"/>
              </a:rPr>
              <a:t>6</a:t>
            </a:r>
            <a:r>
              <a:rPr lang="ko-KR" altLang="en-US" sz="800" kern="0" dirty="0">
                <a:latin typeface="Arial" panose="020B0604020202020204" pitchFamily="34" charset="0"/>
                <a:cs typeface="Arial" panose="020B0604020202020204" pitchFamily="34" charset="0"/>
              </a:rPr>
              <a:t>월말 기준 총 </a:t>
            </a:r>
            <a:r>
              <a:rPr lang="en-US" altLang="ko-KR" sz="800" kern="0" dirty="0">
                <a:latin typeface="Arial" panose="020B0604020202020204" pitchFamily="34" charset="0"/>
                <a:cs typeface="Arial" panose="020B0604020202020204" pitchFamily="34" charset="0"/>
              </a:rPr>
              <a:t>12.7</a:t>
            </a:r>
            <a:r>
              <a:rPr lang="ko-KR" altLang="en-US" sz="800" kern="0" dirty="0">
                <a:latin typeface="Arial" panose="020B0604020202020204" pitchFamily="34" charset="0"/>
                <a:cs typeface="Arial" panose="020B0604020202020204" pitchFamily="34" charset="0"/>
              </a:rPr>
              <a:t>억원 수준이며</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주거래는 기업</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우리은행임</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투자 받은 금액은</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기업은행 계좌에 분리하여 관리 목적상 용도</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급여 지급 등</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에 사용함</a:t>
            </a: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단기금융상품</a:t>
            </a:r>
            <a:r>
              <a:rPr lang="en-US" altLang="ko-KR" sz="800" kern="0" dirty="0">
                <a:latin typeface="Arial" panose="020B0604020202020204" pitchFamily="34" charset="0"/>
                <a:cs typeface="Arial" panose="020B0604020202020204" pitchFamily="34" charset="0"/>
              </a:rPr>
              <a:t>: ’20</a:t>
            </a:r>
            <a:r>
              <a:rPr lang="ko-KR" altLang="en-US" sz="800" kern="0" dirty="0">
                <a:latin typeface="Arial" panose="020B0604020202020204" pitchFamily="34" charset="0"/>
                <a:cs typeface="Arial" panose="020B0604020202020204" pitchFamily="34" charset="0"/>
              </a:rPr>
              <a:t>년부터 회사 신용확보 및 은행 거래 개설목적으로 </a:t>
            </a:r>
            <a:r>
              <a:rPr lang="ko-KR" altLang="en-US" sz="800" kern="0" dirty="0" err="1">
                <a:latin typeface="Arial" panose="020B0604020202020204" pitchFamily="34" charset="0"/>
                <a:cs typeface="Arial" panose="020B0604020202020204" pitchFamily="34" charset="0"/>
              </a:rPr>
              <a:t>정기예적금</a:t>
            </a:r>
            <a:r>
              <a:rPr lang="ko-KR" altLang="en-US" sz="800" kern="0" dirty="0">
                <a:latin typeface="Arial" panose="020B0604020202020204" pitchFamily="34" charset="0"/>
                <a:cs typeface="Arial" panose="020B0604020202020204" pitchFamily="34" charset="0"/>
              </a:rPr>
              <a:t> 상품에 가입하였으며</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a:t>
            </a:r>
            <a:r>
              <a:rPr lang="en-US" altLang="ko-KR" sz="800" kern="0" dirty="0">
                <a:latin typeface="Arial" panose="020B0604020202020204" pitchFamily="34" charset="0"/>
                <a:cs typeface="Arial" panose="020B0604020202020204" pitchFamily="34" charset="0"/>
              </a:rPr>
              <a:t>’21</a:t>
            </a:r>
            <a:r>
              <a:rPr lang="ko-KR" altLang="en-US" sz="800" kern="0" dirty="0">
                <a:latin typeface="Arial" panose="020B0604020202020204" pitchFamily="34" charset="0"/>
                <a:cs typeface="Arial" panose="020B0604020202020204" pitchFamily="34" charset="0"/>
              </a:rPr>
              <a:t>년부터 총 </a:t>
            </a:r>
            <a:r>
              <a:rPr lang="en-US" altLang="ko-KR" sz="800" kern="0" dirty="0">
                <a:latin typeface="Arial" panose="020B0604020202020204" pitchFamily="34" charset="0"/>
                <a:cs typeface="Arial" panose="020B0604020202020204" pitchFamily="34" charset="0"/>
              </a:rPr>
              <a:t>1.2</a:t>
            </a:r>
            <a:r>
              <a:rPr lang="ko-KR" altLang="en-US" sz="800" kern="0" dirty="0">
                <a:latin typeface="Arial" panose="020B0604020202020204" pitchFamily="34" charset="0"/>
                <a:cs typeface="Arial" panose="020B0604020202020204" pitchFamily="34" charset="0"/>
              </a:rPr>
              <a:t>백만원을 추가로 적립하였음</a:t>
            </a:r>
            <a:endParaRPr lang="en-US" altLang="ko-KR" sz="800" kern="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매출채권</a:t>
            </a:r>
            <a:r>
              <a:rPr lang="en-US" altLang="ko-KR" sz="800" kern="0" dirty="0">
                <a:latin typeface="Arial" panose="020B0604020202020204" pitchFamily="34" charset="0"/>
                <a:cs typeface="Arial" panose="020B0604020202020204" pitchFamily="34" charset="0"/>
              </a:rPr>
              <a:t>: ’21</a:t>
            </a:r>
            <a:r>
              <a:rPr lang="ko-KR" altLang="en-US" sz="800" kern="0" dirty="0">
                <a:latin typeface="Arial" panose="020B0604020202020204" pitchFamily="34" charset="0"/>
                <a:cs typeface="Arial" panose="020B0604020202020204" pitchFamily="34" charset="0"/>
              </a:rPr>
              <a:t>년</a:t>
            </a:r>
            <a:r>
              <a:rPr lang="en-US" altLang="ko-KR" sz="800" kern="0" dirty="0">
                <a:latin typeface="Arial" panose="020B0604020202020204" pitchFamily="34" charset="0"/>
                <a:cs typeface="Arial" panose="020B0604020202020204" pitchFamily="34" charset="0"/>
              </a:rPr>
              <a:t>~’22</a:t>
            </a:r>
            <a:r>
              <a:rPr lang="ko-KR" altLang="en-US" sz="800" kern="0" dirty="0">
                <a:latin typeface="Arial" panose="020B0604020202020204" pitchFamily="34" charset="0"/>
                <a:cs typeface="Arial" panose="020B0604020202020204" pitchFamily="34" charset="0"/>
              </a:rPr>
              <a:t>년 중 회사가 미수금으로 분류한 </a:t>
            </a:r>
            <a:r>
              <a:rPr lang="en-US" altLang="ko-KR" sz="800" kern="0" dirty="0">
                <a:latin typeface="Arial" panose="020B0604020202020204" pitchFamily="34" charset="0"/>
                <a:cs typeface="Arial" panose="020B0604020202020204" pitchFamily="34" charset="0"/>
              </a:rPr>
              <a:t>PG</a:t>
            </a:r>
            <a:r>
              <a:rPr lang="ko-KR" altLang="en-US" sz="800" kern="0" dirty="0">
                <a:latin typeface="Arial" panose="020B0604020202020204" pitchFamily="34" charset="0"/>
                <a:cs typeface="Arial" panose="020B0604020202020204" pitchFamily="34" charset="0"/>
              </a:rPr>
              <a:t>사 결제대금을 매출채권으로 </a:t>
            </a:r>
            <a:r>
              <a:rPr lang="ko-KR" altLang="en-US" sz="800" kern="0" dirty="0" err="1">
                <a:latin typeface="Arial" panose="020B0604020202020204" pitchFamily="34" charset="0"/>
                <a:cs typeface="Arial" panose="020B0604020202020204" pitchFamily="34" charset="0"/>
              </a:rPr>
              <a:t>재분류하였으며</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금액은 아래와 같음</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재분류후 매출채권은 </a:t>
            </a:r>
            <a:r>
              <a:rPr lang="en-US" altLang="ko-KR" sz="800" kern="0" dirty="0">
                <a:latin typeface="Arial" panose="020B0604020202020204" pitchFamily="34" charset="0"/>
                <a:cs typeface="Arial" panose="020B0604020202020204" pitchFamily="34" charset="0"/>
              </a:rPr>
              <a:t>PG</a:t>
            </a:r>
            <a:r>
              <a:rPr lang="ko-KR" altLang="en-US" sz="800" kern="0" dirty="0">
                <a:latin typeface="Arial" panose="020B0604020202020204" pitchFamily="34" charset="0"/>
                <a:cs typeface="Arial" panose="020B0604020202020204" pitchFamily="34" charset="0"/>
              </a:rPr>
              <a:t>사 결제금액이 대부분을 차지하고 있으며</a:t>
            </a:r>
            <a:r>
              <a:rPr lang="en-US" altLang="ko-KR" sz="800" kern="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광고매출 관련 광고주에 대한 매출채권과 </a:t>
            </a:r>
            <a:r>
              <a:rPr lang="ko-KR" altLang="en-US" sz="800" dirty="0" err="1">
                <a:latin typeface="Arial" panose="020B0604020202020204" pitchFamily="34" charset="0"/>
                <a:cs typeface="Arial" panose="020B0604020202020204" pitchFamily="34" charset="0"/>
              </a:rPr>
              <a:t>내차팔기</a:t>
            </a:r>
            <a:r>
              <a:rPr lang="ko-KR" altLang="en-US" sz="800" dirty="0">
                <a:latin typeface="Arial" panose="020B0604020202020204" pitchFamily="34" charset="0"/>
                <a:cs typeface="Arial" panose="020B0604020202020204" pitchFamily="34" charset="0"/>
              </a:rPr>
              <a:t> 딜러 관련 환불</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세금계산서 발행 등으로 인한 미결산금액이 일부 포함됨</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회사의 매출채권 회수는 안정적으로 이루어짐</a:t>
            </a:r>
            <a:endParaRPr lang="en-US" altLang="ko-KR" sz="800" kern="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endParaRPr lang="en-US" altLang="ko-KR" sz="800" kern="0" dirty="0">
              <a:latin typeface="Arial" panose="020B0604020202020204" pitchFamily="34" charset="0"/>
              <a:cs typeface="Arial" panose="020B0604020202020204" pitchFamily="34" charset="0"/>
            </a:endParaRPr>
          </a:p>
          <a:p>
            <a:pPr marL="271463" lvl="0" indent="-177800">
              <a:lnSpc>
                <a:spcPts val="1200"/>
              </a:lnSpc>
              <a:spcBef>
                <a:spcPts val="12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선급금</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광고선전비 관련 구글</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광고대행사 등에 </a:t>
            </a:r>
            <a:r>
              <a:rPr lang="ko-KR" altLang="en-US" sz="800" kern="0" dirty="0" err="1">
                <a:latin typeface="Arial" panose="020B0604020202020204" pitchFamily="34" charset="0"/>
                <a:cs typeface="Arial" panose="020B0604020202020204" pitchFamily="34" charset="0"/>
              </a:rPr>
              <a:t>선결제</a:t>
            </a:r>
            <a:r>
              <a:rPr lang="ko-KR" altLang="en-US" sz="800" kern="0" dirty="0">
                <a:latin typeface="Arial" panose="020B0604020202020204" pitchFamily="34" charset="0"/>
                <a:cs typeface="Arial" panose="020B0604020202020204" pitchFamily="34" charset="0"/>
              </a:rPr>
              <a:t> 후</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실제 광고계약 등이 이행됨에 따라 차감하는 금액임</a:t>
            </a:r>
            <a:r>
              <a:rPr lang="en-US" altLang="ko-KR" sz="800" kern="0" dirty="0">
                <a:latin typeface="Arial" panose="020B0604020202020204" pitchFamily="34" charset="0"/>
                <a:cs typeface="Arial" panose="020B0604020202020204" pitchFamily="34" charset="0"/>
              </a:rPr>
              <a:t>. ’19</a:t>
            </a:r>
            <a:r>
              <a:rPr lang="ko-KR" altLang="en-US" sz="800" kern="0" dirty="0">
                <a:latin typeface="Arial" panose="020B0604020202020204" pitchFamily="34" charset="0"/>
                <a:cs typeface="Arial" panose="020B0604020202020204" pitchFamily="34" charset="0"/>
              </a:rPr>
              <a:t>년 이후에는 구글 및 일부 광고대행사</a:t>
            </a:r>
            <a:r>
              <a:rPr lang="en-US" altLang="ko-KR" sz="800" kern="0" dirty="0">
                <a:latin typeface="Arial" panose="020B0604020202020204" pitchFamily="34" charset="0"/>
                <a:cs typeface="Arial" panose="020B0604020202020204" pitchFamily="34" charset="0"/>
              </a:rPr>
              <a:t>(</a:t>
            </a:r>
            <a:r>
              <a:rPr lang="ko-KR" altLang="en-US" sz="800" kern="0" dirty="0" err="1">
                <a:latin typeface="Arial" panose="020B0604020202020204" pitchFamily="34" charset="0"/>
                <a:cs typeface="Arial" panose="020B0604020202020204" pitchFamily="34" charset="0"/>
              </a:rPr>
              <a:t>이노션</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정책 변경으로 비용 발생시 바로 청구하기 시작하면서 </a:t>
            </a:r>
            <a:r>
              <a:rPr lang="en-US" altLang="ko-KR" sz="800" kern="0" dirty="0">
                <a:latin typeface="Arial" panose="020B0604020202020204" pitchFamily="34" charset="0"/>
                <a:cs typeface="Arial" panose="020B0604020202020204" pitchFamily="34" charset="0"/>
              </a:rPr>
              <a:t>’20</a:t>
            </a:r>
            <a:r>
              <a:rPr lang="ko-KR" altLang="en-US" sz="800" kern="0" dirty="0">
                <a:latin typeface="Arial" panose="020B0604020202020204" pitchFamily="34" charset="0"/>
                <a:cs typeface="Arial" panose="020B0604020202020204" pitchFamily="34" charset="0"/>
              </a:rPr>
              <a:t>년에는 금액이 크게 감소하였음</a:t>
            </a: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재고자산</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중고차 매매를 위한 매입 차량으로만 구성되어 있으며</a:t>
            </a:r>
            <a:r>
              <a:rPr lang="en-US" altLang="ko-KR" sz="800" kern="0" dirty="0">
                <a:latin typeface="Arial" panose="020B0604020202020204" pitchFamily="34" charset="0"/>
                <a:cs typeface="Arial" panose="020B0604020202020204" pitchFamily="34" charset="0"/>
              </a:rPr>
              <a:t>, ’21</a:t>
            </a:r>
            <a:r>
              <a:rPr lang="ko-KR" altLang="en-US" sz="800" kern="0" dirty="0">
                <a:latin typeface="Arial" panose="020B0604020202020204" pitchFamily="34" charset="0"/>
                <a:cs typeface="Arial" panose="020B0604020202020204" pitchFamily="34" charset="0"/>
              </a:rPr>
              <a:t>년 반기 중 기존 매입한 재고가 모두 판매되어 현재 보유중인 재고는 없음 </a:t>
            </a:r>
            <a:r>
              <a:rPr lang="en-US" altLang="ko-KR" sz="800" kern="0" dirty="0">
                <a:latin typeface="Arial" panose="020B0604020202020204" pitchFamily="34" charset="0"/>
                <a:cs typeface="Arial" panose="020B0604020202020204" pitchFamily="34" charset="0"/>
              </a:rPr>
              <a:t>(‘21</a:t>
            </a:r>
            <a:r>
              <a:rPr lang="ko-KR" altLang="en-US" sz="800" kern="0" dirty="0">
                <a:latin typeface="Arial" panose="020B0604020202020204" pitchFamily="34" charset="0"/>
                <a:cs typeface="Arial" panose="020B0604020202020204" pitchFamily="34" charset="0"/>
              </a:rPr>
              <a:t>년 </a:t>
            </a:r>
            <a:r>
              <a:rPr lang="en-US" altLang="ko-KR" sz="800" kern="0" dirty="0">
                <a:latin typeface="Arial" panose="020B0604020202020204" pitchFamily="34" charset="0"/>
                <a:cs typeface="Arial" panose="020B0604020202020204" pitchFamily="34" charset="0"/>
              </a:rPr>
              <a:t>7~8</a:t>
            </a:r>
            <a:r>
              <a:rPr lang="ko-KR" altLang="en-US" sz="800" kern="0" dirty="0">
                <a:latin typeface="Arial" panose="020B0604020202020204" pitchFamily="34" charset="0"/>
                <a:cs typeface="Arial" panose="020B0604020202020204" pitchFamily="34" charset="0"/>
              </a:rPr>
              <a:t>월 중 </a:t>
            </a:r>
            <a:r>
              <a:rPr lang="en-US" altLang="ko-KR" sz="800" kern="0" dirty="0">
                <a:latin typeface="Arial" panose="020B0604020202020204" pitchFamily="34" charset="0"/>
                <a:cs typeface="Arial" panose="020B0604020202020204" pitchFamily="34" charset="0"/>
              </a:rPr>
              <a:t>7</a:t>
            </a:r>
            <a:r>
              <a:rPr lang="ko-KR" altLang="en-US" sz="800" kern="0" dirty="0">
                <a:latin typeface="Arial" panose="020B0604020202020204" pitchFamily="34" charset="0"/>
                <a:cs typeface="Arial" panose="020B0604020202020204" pitchFamily="34" charset="0"/>
              </a:rPr>
              <a:t>대 추가 매입함</a:t>
            </a:r>
            <a:r>
              <a:rPr lang="en-US" altLang="ko-KR" sz="800" kern="0" dirty="0">
                <a:latin typeface="Arial" panose="020B0604020202020204" pitchFamily="34" charset="0"/>
                <a:cs typeface="Arial" panose="020B0604020202020204" pitchFamily="34" charset="0"/>
              </a:rPr>
              <a:t>)</a:t>
            </a:r>
            <a:endParaRPr lang="ko-KR" altLang="en-US" sz="800" kern="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err="1">
                <a:latin typeface="Arial" panose="020B0604020202020204" pitchFamily="34" charset="0"/>
                <a:cs typeface="Arial" panose="020B0604020202020204" pitchFamily="34" charset="0"/>
              </a:rPr>
              <a:t>기타유동자산</a:t>
            </a:r>
            <a:r>
              <a:rPr lang="en-US" altLang="ko-KR" sz="800" kern="0" dirty="0">
                <a:latin typeface="Arial" panose="020B0604020202020204" pitchFamily="34" charset="0"/>
                <a:cs typeface="Arial" panose="020B0604020202020204" pitchFamily="34" charset="0"/>
              </a:rPr>
              <a:t>: ’22</a:t>
            </a:r>
            <a:r>
              <a:rPr lang="ko-KR" altLang="en-US" sz="800" kern="0" dirty="0">
                <a:latin typeface="Arial" panose="020B0604020202020204" pitchFamily="34" charset="0"/>
                <a:cs typeface="Arial" panose="020B0604020202020204" pitchFamily="34" charset="0"/>
              </a:rPr>
              <a:t>년 </a:t>
            </a:r>
            <a:r>
              <a:rPr lang="en-US" altLang="ko-KR" sz="800" kern="0" dirty="0">
                <a:latin typeface="Arial" panose="020B0604020202020204" pitchFamily="34" charset="0"/>
                <a:cs typeface="Arial" panose="020B0604020202020204" pitchFamily="34" charset="0"/>
              </a:rPr>
              <a:t>6</a:t>
            </a:r>
            <a:r>
              <a:rPr lang="ko-KR" altLang="en-US" sz="800" kern="0" dirty="0">
                <a:latin typeface="Arial" panose="020B0604020202020204" pitchFamily="34" charset="0"/>
                <a:cs typeface="Arial" panose="020B0604020202020204" pitchFamily="34" charset="0"/>
              </a:rPr>
              <a:t>월말 기준 미수수익</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이자</a:t>
            </a:r>
            <a:r>
              <a:rPr lang="en-US" altLang="ko-KR" sz="800" kern="0" dirty="0">
                <a:latin typeface="Arial" panose="020B0604020202020204" pitchFamily="34" charset="0"/>
                <a:cs typeface="Arial" panose="020B0604020202020204" pitchFamily="34" charset="0"/>
              </a:rPr>
              <a:t>) 0.4</a:t>
            </a:r>
            <a:r>
              <a:rPr lang="ko-KR" altLang="en-US" sz="800" kern="0" dirty="0">
                <a:latin typeface="Arial" panose="020B0604020202020204" pitchFamily="34" charset="0"/>
                <a:cs typeface="Arial" panose="020B0604020202020204" pitchFamily="34" charset="0"/>
              </a:rPr>
              <a:t>백만원</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선급비용 </a:t>
            </a:r>
            <a:r>
              <a:rPr lang="en-US" altLang="ko-KR" sz="800" kern="0" dirty="0">
                <a:latin typeface="Arial" panose="020B0604020202020204" pitchFamily="34" charset="0"/>
                <a:cs typeface="Arial" panose="020B0604020202020204" pitchFamily="34" charset="0"/>
              </a:rPr>
              <a:t>1.7</a:t>
            </a:r>
            <a:r>
              <a:rPr lang="ko-KR" altLang="en-US" sz="800" kern="0" dirty="0">
                <a:latin typeface="Arial" panose="020B0604020202020204" pitchFamily="34" charset="0"/>
                <a:cs typeface="Arial" panose="020B0604020202020204" pitchFamily="34" charset="0"/>
              </a:rPr>
              <a:t>백만원 및 선납세금 </a:t>
            </a:r>
            <a:r>
              <a:rPr lang="en-US" altLang="ko-KR" sz="800" kern="0" dirty="0">
                <a:latin typeface="Arial" panose="020B0604020202020204" pitchFamily="34" charset="0"/>
                <a:cs typeface="Arial" panose="020B0604020202020204" pitchFamily="34" charset="0"/>
              </a:rPr>
              <a:t>0.2</a:t>
            </a:r>
            <a:r>
              <a:rPr lang="ko-KR" altLang="en-US" sz="800" kern="0" dirty="0">
                <a:latin typeface="Arial" panose="020B0604020202020204" pitchFamily="34" charset="0"/>
                <a:cs typeface="Arial" panose="020B0604020202020204" pitchFamily="34" charset="0"/>
              </a:rPr>
              <a:t>백만원 등 소액으로 구성되어 있음</a:t>
            </a:r>
          </a:p>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800" b="1" u="sng" dirty="0">
                <a:latin typeface="Arial" panose="020B0604020202020204" pitchFamily="34" charset="0"/>
                <a:cs typeface="Arial" panose="020B0604020202020204" pitchFamily="34" charset="0"/>
              </a:rPr>
              <a:t>비유동자산</a:t>
            </a:r>
            <a:endParaRPr lang="en-US" altLang="ko-KR" sz="80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유</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무형자산</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유형자산은 컴퓨터 및 테스트용 휴대폰</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비품 및 사무실 인테리어 등 시설장치로 구성되어 있으며</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무형자산은 마케팅 전략 수립 및 트래픽 관련 소프트웨어로 구성되어 있음</a:t>
            </a:r>
            <a:endParaRPr lang="en-US" altLang="ko-KR" sz="800" kern="0" dirty="0">
              <a:latin typeface="Arial" panose="020B0604020202020204" pitchFamily="34" charset="0"/>
              <a:cs typeface="Arial" panose="020B0604020202020204" pitchFamily="34" charset="0"/>
            </a:endParaRPr>
          </a:p>
        </p:txBody>
      </p:sp>
      <p:graphicFrame>
        <p:nvGraphicFramePr>
          <p:cNvPr id="7" name="표 6">
            <a:extLst>
              <a:ext uri="{FF2B5EF4-FFF2-40B4-BE49-F238E27FC236}">
                <a16:creationId xmlns:a16="http://schemas.microsoft.com/office/drawing/2014/main" id="{6D220F9F-8BD9-4D01-A56B-3E2B5A19C491}"/>
              </a:ext>
            </a:extLst>
          </p:cNvPr>
          <p:cNvGraphicFramePr>
            <a:graphicFrameLocks noGrp="1"/>
          </p:cNvGraphicFramePr>
          <p:nvPr/>
        </p:nvGraphicFramePr>
        <p:xfrm>
          <a:off x="2138400" y="1515600"/>
          <a:ext cx="4003929" cy="4391760"/>
        </p:xfrm>
        <a:graphic>
          <a:graphicData uri="http://schemas.openxmlformats.org/drawingml/2006/table">
            <a:tbl>
              <a:tblPr/>
              <a:tblGrid>
                <a:gridCol w="97400">
                  <a:extLst>
                    <a:ext uri="{9D8B030D-6E8A-4147-A177-3AD203B41FA5}">
                      <a16:colId xmlns:a16="http://schemas.microsoft.com/office/drawing/2014/main" val="4160333039"/>
                    </a:ext>
                  </a:extLst>
                </a:gridCol>
                <a:gridCol w="97400">
                  <a:extLst>
                    <a:ext uri="{9D8B030D-6E8A-4147-A177-3AD203B41FA5}">
                      <a16:colId xmlns:a16="http://schemas.microsoft.com/office/drawing/2014/main" val="101392542"/>
                    </a:ext>
                  </a:extLst>
                </a:gridCol>
                <a:gridCol w="1026809">
                  <a:extLst>
                    <a:ext uri="{9D8B030D-6E8A-4147-A177-3AD203B41FA5}">
                      <a16:colId xmlns:a16="http://schemas.microsoft.com/office/drawing/2014/main" val="556041417"/>
                    </a:ext>
                  </a:extLst>
                </a:gridCol>
                <a:gridCol w="695580">
                  <a:extLst>
                    <a:ext uri="{9D8B030D-6E8A-4147-A177-3AD203B41FA5}">
                      <a16:colId xmlns:a16="http://schemas.microsoft.com/office/drawing/2014/main" val="2492792633"/>
                    </a:ext>
                  </a:extLst>
                </a:gridCol>
                <a:gridCol w="695580">
                  <a:extLst>
                    <a:ext uri="{9D8B030D-6E8A-4147-A177-3AD203B41FA5}">
                      <a16:colId xmlns:a16="http://schemas.microsoft.com/office/drawing/2014/main" val="3543197276"/>
                    </a:ext>
                  </a:extLst>
                </a:gridCol>
                <a:gridCol w="695580">
                  <a:extLst>
                    <a:ext uri="{9D8B030D-6E8A-4147-A177-3AD203B41FA5}">
                      <a16:colId xmlns:a16="http://schemas.microsoft.com/office/drawing/2014/main" val="4091907474"/>
                    </a:ext>
                  </a:extLst>
                </a:gridCol>
                <a:gridCol w="695580">
                  <a:extLst>
                    <a:ext uri="{9D8B030D-6E8A-4147-A177-3AD203B41FA5}">
                      <a16:colId xmlns:a16="http://schemas.microsoft.com/office/drawing/2014/main" val="3294712073"/>
                    </a:ext>
                  </a:extLst>
                </a:gridCol>
              </a:tblGrid>
              <a:tr h="172800">
                <a:tc gridSpan="3">
                  <a:txBody>
                    <a:bodyPr/>
                    <a:lstStyle/>
                    <a:p>
                      <a:pPr algn="l" rtl="0" fontAlgn="ct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BS Overview</a:t>
                      </a:r>
                      <a:endParaRPr lang="en-US" sz="9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710767335"/>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endParaRPr lang="ko-KR" altLang="en-US" sz="9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523837418"/>
                  </a:ext>
                </a:extLst>
              </a:tr>
              <a:tr h="144000">
                <a:tc gridSpan="3">
                  <a:txBody>
                    <a:bodyPr/>
                    <a:lstStyle/>
                    <a:p>
                      <a:pPr algn="l"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052117"/>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자산총계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2,486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6749209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유동자산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2,675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2,395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2,210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8068592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1,968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1,265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976282830"/>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9012616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852219"/>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선급금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3832041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5644697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9608925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비유동자산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6645557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비품</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772836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시설장치</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4580911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소프트웨어</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822458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7676516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기타보증금</a:t>
                      </a: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68303758"/>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부채총계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2,051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3591776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유동부채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818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1,164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3661930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선수금</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422</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476</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1160859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4608453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미지급비용</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4523139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9183792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기타유동부채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1870874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비유동부채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701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98393646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퇴직급여부채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445346741"/>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자본총계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1,537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61341470"/>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자본금</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9990933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자본잉여금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6,262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6,262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6,555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6,555</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52490651"/>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미처리결손금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(5,463)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(6,764)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(7,248)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7563974"/>
                  </a:ext>
                </a:extLst>
              </a:tr>
            </a:tbl>
          </a:graphicData>
        </a:graphic>
      </p:graphicFrame>
      <p:sp>
        <p:nvSpPr>
          <p:cNvPr id="8" name="직사각형 7">
            <a:extLst>
              <a:ext uri="{FF2B5EF4-FFF2-40B4-BE49-F238E27FC236}">
                <a16:creationId xmlns:a16="http://schemas.microsoft.com/office/drawing/2014/main" id="{C54DF7C5-52D2-4012-A8A4-5478491C82A2}"/>
              </a:ext>
            </a:extLst>
          </p:cNvPr>
          <p:cNvSpPr/>
          <p:nvPr/>
        </p:nvSpPr>
        <p:spPr>
          <a:xfrm>
            <a:off x="2138002" y="2124885"/>
            <a:ext cx="4003929" cy="102193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연결자 8">
            <a:extLst>
              <a:ext uri="{FF2B5EF4-FFF2-40B4-BE49-F238E27FC236}">
                <a16:creationId xmlns:a16="http://schemas.microsoft.com/office/drawing/2014/main" id="{06CEB0D7-8C3E-4AC7-BE94-5C64432AC0BA}"/>
              </a:ext>
            </a:extLst>
          </p:cNvPr>
          <p:cNvSpPr/>
          <p:nvPr/>
        </p:nvSpPr>
        <p:spPr bwMode="auto">
          <a:xfrm>
            <a:off x="2044125" y="20776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0" name="직사각형 9">
            <a:extLst>
              <a:ext uri="{FF2B5EF4-FFF2-40B4-BE49-F238E27FC236}">
                <a16:creationId xmlns:a16="http://schemas.microsoft.com/office/drawing/2014/main" id="{4400C6B3-3C4E-41EB-812A-9B33F1598698}"/>
              </a:ext>
            </a:extLst>
          </p:cNvPr>
          <p:cNvSpPr/>
          <p:nvPr/>
        </p:nvSpPr>
        <p:spPr>
          <a:xfrm>
            <a:off x="2138002" y="3140683"/>
            <a:ext cx="4003929" cy="87793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연결자 10">
            <a:extLst>
              <a:ext uri="{FF2B5EF4-FFF2-40B4-BE49-F238E27FC236}">
                <a16:creationId xmlns:a16="http://schemas.microsoft.com/office/drawing/2014/main" id="{DF4AB0E4-0FE3-4305-A321-9A8CDD0CAE32}"/>
              </a:ext>
            </a:extLst>
          </p:cNvPr>
          <p:cNvSpPr/>
          <p:nvPr/>
        </p:nvSpPr>
        <p:spPr bwMode="auto">
          <a:xfrm>
            <a:off x="2044125" y="30934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4" name="순서도: 연결자 13">
            <a:extLst>
              <a:ext uri="{FF2B5EF4-FFF2-40B4-BE49-F238E27FC236}">
                <a16:creationId xmlns:a16="http://schemas.microsoft.com/office/drawing/2014/main" id="{AA0AC90A-27A7-437B-9A4D-00AC943979FA}"/>
              </a:ext>
            </a:extLst>
          </p:cNvPr>
          <p:cNvSpPr/>
          <p:nvPr/>
        </p:nvSpPr>
        <p:spPr bwMode="auto">
          <a:xfrm>
            <a:off x="6236604" y="151482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5" name="순서도: 연결자 14">
            <a:extLst>
              <a:ext uri="{FF2B5EF4-FFF2-40B4-BE49-F238E27FC236}">
                <a16:creationId xmlns:a16="http://schemas.microsoft.com/office/drawing/2014/main" id="{1AF66AC3-D0E9-4760-B468-C97B4B4A5A11}"/>
              </a:ext>
            </a:extLst>
          </p:cNvPr>
          <p:cNvSpPr/>
          <p:nvPr/>
        </p:nvSpPr>
        <p:spPr bwMode="auto">
          <a:xfrm>
            <a:off x="6236604" y="563054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3" name="TextBox 12">
            <a:extLst>
              <a:ext uri="{FF2B5EF4-FFF2-40B4-BE49-F238E27FC236}">
                <a16:creationId xmlns:a16="http://schemas.microsoft.com/office/drawing/2014/main" id="{C2B92593-A125-4FFA-AA9D-689056919432}"/>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8" name="표 17">
            <a:extLst>
              <a:ext uri="{FF2B5EF4-FFF2-40B4-BE49-F238E27FC236}">
                <a16:creationId xmlns:a16="http://schemas.microsoft.com/office/drawing/2014/main" id="{8E47B8B5-9794-4848-BB0B-C3EE9DB841D8}"/>
              </a:ext>
            </a:extLst>
          </p:cNvPr>
          <p:cNvGraphicFramePr>
            <a:graphicFrameLocks noGrp="1"/>
          </p:cNvGraphicFramePr>
          <p:nvPr>
            <p:extLst>
              <p:ext uri="{D42A27DB-BD31-4B8C-83A1-F6EECF244321}">
                <p14:modId xmlns:p14="http://schemas.microsoft.com/office/powerpoint/2010/main" val="3136139571"/>
              </p:ext>
            </p:extLst>
          </p:nvPr>
        </p:nvGraphicFramePr>
        <p:xfrm>
          <a:off x="6555709" y="3611216"/>
          <a:ext cx="2729376" cy="243840"/>
        </p:xfrm>
        <a:graphic>
          <a:graphicData uri="http://schemas.openxmlformats.org/drawingml/2006/table">
            <a:tbl>
              <a:tblPr/>
              <a:tblGrid>
                <a:gridCol w="821376">
                  <a:extLst>
                    <a:ext uri="{9D8B030D-6E8A-4147-A177-3AD203B41FA5}">
                      <a16:colId xmlns:a16="http://schemas.microsoft.com/office/drawing/2014/main" val="4244402274"/>
                    </a:ext>
                  </a:extLst>
                </a:gridCol>
                <a:gridCol w="468000">
                  <a:extLst>
                    <a:ext uri="{9D8B030D-6E8A-4147-A177-3AD203B41FA5}">
                      <a16:colId xmlns:a16="http://schemas.microsoft.com/office/drawing/2014/main" val="3182527100"/>
                    </a:ext>
                  </a:extLst>
                </a:gridCol>
                <a:gridCol w="468000">
                  <a:extLst>
                    <a:ext uri="{9D8B030D-6E8A-4147-A177-3AD203B41FA5}">
                      <a16:colId xmlns:a16="http://schemas.microsoft.com/office/drawing/2014/main" val="822334287"/>
                    </a:ext>
                  </a:extLst>
                </a:gridCol>
                <a:gridCol w="468000">
                  <a:extLst>
                    <a:ext uri="{9D8B030D-6E8A-4147-A177-3AD203B41FA5}">
                      <a16:colId xmlns:a16="http://schemas.microsoft.com/office/drawing/2014/main" val="1842617502"/>
                    </a:ext>
                  </a:extLst>
                </a:gridCol>
                <a:gridCol w="504000">
                  <a:extLst>
                    <a:ext uri="{9D8B030D-6E8A-4147-A177-3AD203B41FA5}">
                      <a16:colId xmlns:a16="http://schemas.microsoft.com/office/drawing/2014/main" val="284156634"/>
                    </a:ext>
                  </a:extLst>
                </a:gridCol>
              </a:tblGrid>
              <a:tr h="38857">
                <a:tc>
                  <a:txBody>
                    <a:bodyPr/>
                    <a:lstStyle/>
                    <a:p>
                      <a:pPr algn="l" fontAlgn="ctr"/>
                      <a:r>
                        <a:rPr lang="en-US" sz="800" b="1" i="0" u="none" strike="noStrike">
                          <a:solidFill>
                            <a:srgbClr val="FFFFFF"/>
                          </a:solidFill>
                          <a:effectLst/>
                          <a:latin typeface="Arial" panose="020B0604020202020204" pitchFamily="34" charset="0"/>
                          <a:ea typeface="+mn-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a:t>
                      </a:r>
                      <a:endParaRPr 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Dec-19</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Dec-20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Dec-21</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Jun-22</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63774411"/>
                  </a:ext>
                </a:extLst>
              </a:tr>
              <a:tr h="38857">
                <a:tc>
                  <a:txBody>
                    <a:bodyPr/>
                    <a:lstStyle/>
                    <a:p>
                      <a:pPr algn="ctr"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미수금 재분류액</a:t>
                      </a:r>
                      <a:endParaRPr lang="en-US" altLang="ko-KR" sz="800" b="0" i="0" u="none" strike="noStrike">
                        <a:solidFill>
                          <a:srgbClr val="444444"/>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444444"/>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444444"/>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273</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330</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9086935"/>
                  </a:ext>
                </a:extLst>
              </a:tr>
            </a:tbl>
          </a:graphicData>
        </a:graphic>
      </p:graphicFrame>
    </p:spTree>
    <p:extLst>
      <p:ext uri="{BB962C8B-B14F-4D97-AF65-F5344CB8AC3E}">
        <p14:creationId xmlns:p14="http://schemas.microsoft.com/office/powerpoint/2010/main" val="3448285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extLst>
              <p:ext uri="{D42A27DB-BD31-4B8C-83A1-F6EECF244321}">
                <p14:modId xmlns:p14="http://schemas.microsoft.com/office/powerpoint/2010/main" val="4074055593"/>
              </p:ext>
            </p:extLst>
          </p:nvPr>
        </p:nvGraphicFramePr>
        <p:xfrm>
          <a:off x="468001" y="1191600"/>
          <a:ext cx="9038334" cy="50830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917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B/S Overview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회사의 매입채무에는 중고차 매입비용 및 지급수수료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통신료 등 다양한 비용관련 채무가 포함되어 있어 해당 금액을 미지급비용으로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재분류하였음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회사의 선수금은 경매시스템 상 선 수취 후 실제 거래 성사 시 매출로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상계되고</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 name="표 17">
            <a:extLst>
              <a:ext uri="{FF2B5EF4-FFF2-40B4-BE49-F238E27FC236}">
                <a16:creationId xmlns:a16="http://schemas.microsoft.com/office/drawing/2014/main" id="{7C1C0C95-5C8C-4968-883E-50650FAC2C73}"/>
              </a:ext>
            </a:extLst>
          </p:cNvPr>
          <p:cNvGraphicFramePr>
            <a:graphicFrameLocks noGrp="1"/>
          </p:cNvGraphicFramePr>
          <p:nvPr>
            <p:extLst>
              <p:ext uri="{D42A27DB-BD31-4B8C-83A1-F6EECF244321}">
                <p14:modId xmlns:p14="http://schemas.microsoft.com/office/powerpoint/2010/main" val="966309265"/>
              </p:ext>
            </p:extLst>
          </p:nvPr>
        </p:nvGraphicFramePr>
        <p:xfrm>
          <a:off x="2138400" y="1515600"/>
          <a:ext cx="4003929" cy="4391760"/>
        </p:xfrm>
        <a:graphic>
          <a:graphicData uri="http://schemas.openxmlformats.org/drawingml/2006/table">
            <a:tbl>
              <a:tblPr/>
              <a:tblGrid>
                <a:gridCol w="97400">
                  <a:extLst>
                    <a:ext uri="{9D8B030D-6E8A-4147-A177-3AD203B41FA5}">
                      <a16:colId xmlns:a16="http://schemas.microsoft.com/office/drawing/2014/main" val="4160333039"/>
                    </a:ext>
                  </a:extLst>
                </a:gridCol>
                <a:gridCol w="97400">
                  <a:extLst>
                    <a:ext uri="{9D8B030D-6E8A-4147-A177-3AD203B41FA5}">
                      <a16:colId xmlns:a16="http://schemas.microsoft.com/office/drawing/2014/main" val="101392542"/>
                    </a:ext>
                  </a:extLst>
                </a:gridCol>
                <a:gridCol w="1026809">
                  <a:extLst>
                    <a:ext uri="{9D8B030D-6E8A-4147-A177-3AD203B41FA5}">
                      <a16:colId xmlns:a16="http://schemas.microsoft.com/office/drawing/2014/main" val="556041417"/>
                    </a:ext>
                  </a:extLst>
                </a:gridCol>
                <a:gridCol w="695580">
                  <a:extLst>
                    <a:ext uri="{9D8B030D-6E8A-4147-A177-3AD203B41FA5}">
                      <a16:colId xmlns:a16="http://schemas.microsoft.com/office/drawing/2014/main" val="2492792633"/>
                    </a:ext>
                  </a:extLst>
                </a:gridCol>
                <a:gridCol w="695580">
                  <a:extLst>
                    <a:ext uri="{9D8B030D-6E8A-4147-A177-3AD203B41FA5}">
                      <a16:colId xmlns:a16="http://schemas.microsoft.com/office/drawing/2014/main" val="3543197276"/>
                    </a:ext>
                  </a:extLst>
                </a:gridCol>
                <a:gridCol w="695580">
                  <a:extLst>
                    <a:ext uri="{9D8B030D-6E8A-4147-A177-3AD203B41FA5}">
                      <a16:colId xmlns:a16="http://schemas.microsoft.com/office/drawing/2014/main" val="4091907474"/>
                    </a:ext>
                  </a:extLst>
                </a:gridCol>
                <a:gridCol w="695580">
                  <a:extLst>
                    <a:ext uri="{9D8B030D-6E8A-4147-A177-3AD203B41FA5}">
                      <a16:colId xmlns:a16="http://schemas.microsoft.com/office/drawing/2014/main" val="3294712073"/>
                    </a:ext>
                  </a:extLst>
                </a:gridCol>
              </a:tblGrid>
              <a:tr h="172800">
                <a:tc gridSpan="3">
                  <a:txBody>
                    <a:bodyPr/>
                    <a:lstStyle/>
                    <a:p>
                      <a:pPr algn="l" rtl="0" fontAlgn="ct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BS Overview</a:t>
                      </a:r>
                      <a:endParaRPr lang="en-US" sz="900" b="1" i="0" u="none" strike="noStrike" dirty="0">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710767335"/>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endParaRPr lang="ko-KR" altLang="en-US" sz="9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523837418"/>
                  </a:ext>
                </a:extLst>
              </a:tr>
              <a:tr h="144000">
                <a:tc gridSpan="3">
                  <a:txBody>
                    <a:bodyPr/>
                    <a:lstStyle/>
                    <a:p>
                      <a:pPr algn="l"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052117"/>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자산총계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2,486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6749209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유동자산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2,675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2,395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2,210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8068592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1,968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1,265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976282830"/>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9012616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852219"/>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선급금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3832041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5644697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9608925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비유동자산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6645557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비품</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772836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시설장치</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4580911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소프트웨어</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822458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7676516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기타보증금</a:t>
                      </a: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68303758"/>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부채총계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2,051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3591776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유동부채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818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1,164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3661930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선수금</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422</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476</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1160859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4608453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미지급비용</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4523139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9183792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기타유동부채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1870874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비유동부채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701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98393646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퇴직급여부채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445346741"/>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자본총계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1,537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61341470"/>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자본금</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9990933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자본잉여금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6,262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6,262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6,555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6,555</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52490651"/>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미처리결손금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(5,463)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(6,764)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(7,248)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7563974"/>
                  </a:ext>
                </a:extLst>
              </a:tr>
            </a:tbl>
          </a:graphicData>
        </a:graphic>
      </p:graphicFrame>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B/S Overview (2/2)</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8" name="TextBox 27">
            <a:extLst>
              <a:ext uri="{FF2B5EF4-FFF2-40B4-BE49-F238E27FC236}">
                <a16:creationId xmlns:a16="http://schemas.microsoft.com/office/drawing/2014/main" id="{DC5B9E39-4242-4089-ACE7-CFB17E18BC80}"/>
              </a:ext>
            </a:extLst>
          </p:cNvPr>
          <p:cNvSpPr txBox="1"/>
          <p:nvPr/>
        </p:nvSpPr>
        <p:spPr>
          <a:xfrm>
            <a:off x="6240378" y="1515600"/>
            <a:ext cx="3265957" cy="4656601"/>
          </a:xfrm>
          <a:prstGeom prst="rect">
            <a:avLst/>
          </a:prstGeom>
          <a:noFill/>
          <a:ln>
            <a:noFill/>
          </a:ln>
        </p:spPr>
        <p:txBody>
          <a:bodyPr wrap="square" lIns="36000" tIns="0" rIns="36000" bIns="0" rtlCol="0">
            <a:noAutofit/>
          </a:bodyPr>
          <a:lstStyle/>
          <a:p>
            <a:pPr marL="180975" indent="-180975" latinLnBrk="1">
              <a:lnSpc>
                <a:spcPts val="1200"/>
              </a:lnSpc>
              <a:spcBef>
                <a:spcPts val="600"/>
              </a:spcBef>
              <a:buClr>
                <a:srgbClr val="00338D"/>
              </a:buClr>
              <a:buFont typeface="Wingdings" panose="05000000000000000000" pitchFamily="2" charset="2"/>
              <a:buChar char="§"/>
              <a:tabLst>
                <a:tab pos="180975" algn="l"/>
              </a:tabLst>
              <a:defRPr/>
            </a:pPr>
            <a:r>
              <a:rPr lang="ko-KR" altLang="en-US" sz="800" b="1" u="sng" dirty="0">
                <a:latin typeface="Arial" panose="020B0604020202020204" pitchFamily="34" charset="0"/>
                <a:cs typeface="Arial" panose="020B0604020202020204" pitchFamily="34" charset="0"/>
              </a:rPr>
              <a:t>비유동자산 </a:t>
            </a:r>
            <a:r>
              <a:rPr lang="en-US" altLang="ko-KR" sz="800" b="1" u="sng" dirty="0">
                <a:latin typeface="Arial" panose="020B0604020202020204" pitchFamily="34" charset="0"/>
                <a:cs typeface="Arial" panose="020B0604020202020204" pitchFamily="34" charset="0"/>
              </a:rPr>
              <a:t>(</a:t>
            </a:r>
            <a:r>
              <a:rPr lang="ko-KR" altLang="en-US" sz="800" b="1" u="sng" dirty="0">
                <a:latin typeface="Arial" panose="020B0604020202020204" pitchFamily="34" charset="0"/>
                <a:cs typeface="Arial" panose="020B0604020202020204" pitchFamily="34" charset="0"/>
              </a:rPr>
              <a:t>계속</a:t>
            </a:r>
            <a:r>
              <a:rPr lang="en-US" altLang="ko-KR" sz="800" b="1" u="sng" dirty="0">
                <a:latin typeface="Arial" panose="020B0604020202020204" pitchFamily="34" charset="0"/>
                <a:cs typeface="Arial" panose="020B0604020202020204" pitchFamily="34" charset="0"/>
              </a:rPr>
              <a:t>)</a:t>
            </a:r>
            <a:endParaRPr lang="en-US" altLang="ko-KR" sz="80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임차보증금</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본사 삼성동 사무실 </a:t>
            </a:r>
            <a:r>
              <a:rPr lang="en-US" altLang="ko-KR" sz="800" kern="0" dirty="0">
                <a:latin typeface="Arial" panose="020B0604020202020204" pitchFamily="34" charset="0"/>
                <a:cs typeface="Arial" panose="020B0604020202020204" pitchFamily="34" charset="0"/>
              </a:rPr>
              <a:t>(1.4</a:t>
            </a:r>
            <a:r>
              <a:rPr lang="ko-KR" altLang="en-US" sz="800" kern="0" dirty="0">
                <a:latin typeface="Arial" panose="020B0604020202020204" pitchFamily="34" charset="0"/>
                <a:cs typeface="Arial" panose="020B0604020202020204" pitchFamily="34" charset="0"/>
              </a:rPr>
              <a:t>억원</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및 등촌동 자동차매매단지 사무실</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주차장 대여</a:t>
            </a:r>
            <a:r>
              <a:rPr lang="en-US" altLang="ko-KR" sz="800" kern="0" dirty="0">
                <a:latin typeface="Arial" panose="020B0604020202020204" pitchFamily="34" charset="0"/>
                <a:cs typeface="Arial" panose="020B0604020202020204" pitchFamily="34" charset="0"/>
              </a:rPr>
              <a:t>(0.3</a:t>
            </a:r>
            <a:r>
              <a:rPr lang="ko-KR" altLang="en-US" sz="800" kern="0" dirty="0">
                <a:latin typeface="Arial" panose="020B0604020202020204" pitchFamily="34" charset="0"/>
                <a:cs typeface="Arial" panose="020B0604020202020204" pitchFamily="34" charset="0"/>
              </a:rPr>
              <a:t>억원</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임차보증금임</a:t>
            </a:r>
            <a:endParaRPr lang="en-US" altLang="ko-KR" sz="800" kern="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기타보증금</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차량 경매장 사용시 회원권 성격으로 경매장 운영업체에 지급하는 보증금과 차량임차보증금으로 구성됨</a:t>
            </a:r>
            <a:endParaRPr lang="en-US" altLang="ko-KR" sz="800" kern="0" dirty="0">
              <a:latin typeface="Arial" panose="020B0604020202020204" pitchFamily="34" charset="0"/>
              <a:cs typeface="Arial" panose="020B0604020202020204" pitchFamily="34" charset="0"/>
            </a:endParaRPr>
          </a:p>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800" b="1" u="sng" dirty="0">
                <a:latin typeface="Arial" panose="020B0604020202020204" pitchFamily="34" charset="0"/>
                <a:cs typeface="Arial" panose="020B0604020202020204" pitchFamily="34" charset="0"/>
              </a:rPr>
              <a:t>유동부채</a:t>
            </a:r>
            <a:endParaRPr lang="en-US" altLang="ko-KR" sz="80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선수금</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경매시스템 상 판매자</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구매자</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딜러</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간의 </a:t>
            </a:r>
            <a:r>
              <a:rPr lang="en-US" altLang="ko-KR" sz="800" kern="0" dirty="0">
                <a:latin typeface="Arial" panose="020B0604020202020204" pitchFamily="34" charset="0"/>
                <a:cs typeface="Arial" panose="020B0604020202020204" pitchFamily="34" charset="0"/>
              </a:rPr>
              <a:t>Matching</a:t>
            </a:r>
            <a:r>
              <a:rPr lang="ko-KR" altLang="en-US" sz="800" kern="0" dirty="0">
                <a:latin typeface="Arial" panose="020B0604020202020204" pitchFamily="34" charset="0"/>
                <a:cs typeface="Arial" panose="020B0604020202020204" pitchFamily="34" charset="0"/>
              </a:rPr>
              <a:t>이 완료되면 회사가 딜러로부터 수수료를 선 수취 후 최종 거래 성사 시 선수금에서 차감함</a:t>
            </a: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미지급금</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복리후생비 관련 카드 미지급금과 광고선전비 결제액 카드 미지급금 등이 포함되어 있음</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미지급비용</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차입금 관련 이자비용과 연차수당 비용임</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또한 회사는 직판매용 차량 구입 시</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현금 또는 카드를 통해 대금을 즉시 지급하므로</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상품 관련 매입채무가 매우 일시적으로 발생함</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다만 연도별 잔액은 대부분 지급수수료</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통신비 등 판매관리비 관련 금액으로</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해당 금액은 미지급비용으로 </a:t>
            </a:r>
            <a:r>
              <a:rPr lang="ko-KR" altLang="en-US" sz="800" kern="0" dirty="0" err="1">
                <a:latin typeface="Arial" panose="020B0604020202020204" pitchFamily="34" charset="0"/>
                <a:cs typeface="Arial" panose="020B0604020202020204" pitchFamily="34" charset="0"/>
              </a:rPr>
              <a:t>재분류하였음</a:t>
            </a:r>
            <a:r>
              <a:rPr lang="en-US" altLang="ko-KR" sz="800" kern="0" dirty="0">
                <a:latin typeface="Arial" panose="020B0604020202020204" pitchFamily="34" charset="0"/>
                <a:cs typeface="Arial" panose="020B0604020202020204" pitchFamily="34" charset="0"/>
              </a:rPr>
              <a:t>.</a:t>
            </a:r>
            <a:endParaRPr lang="en-US" altLang="ko-KR" sz="800" kern="0" dirty="0">
              <a:solidFill>
                <a:srgbClr val="FF0000"/>
              </a:solidFill>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en-US" altLang="ko-KR" sz="800" kern="0" dirty="0">
              <a:latin typeface="Arial" panose="020B0604020202020204" pitchFamily="34" charset="0"/>
              <a:cs typeface="Arial" panose="020B0604020202020204" pitchFamily="34" charset="0"/>
            </a:endParaRPr>
          </a:p>
          <a:p>
            <a:pPr marL="271463" lvl="0" indent="-177800">
              <a:lnSpc>
                <a:spcPts val="1200"/>
              </a:lnSpc>
              <a:spcBef>
                <a:spcPts val="12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단기차입금</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현재 회사 소유 특허권을 담보로</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 기술보증기금이 보증을 제공하여 기업은행으로부터 회사 운영목적으로 대출받은 금액임</a:t>
            </a:r>
            <a:endParaRPr lang="en-US" altLang="ko-KR" sz="8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err="1">
                <a:latin typeface="Arial" panose="020B0604020202020204" pitchFamily="34" charset="0"/>
                <a:cs typeface="Arial" panose="020B0604020202020204" pitchFamily="34" charset="0"/>
              </a:rPr>
              <a:t>기타유동부채</a:t>
            </a:r>
            <a:r>
              <a:rPr lang="en-US" altLang="ko-KR" sz="800" kern="0" dirty="0">
                <a:latin typeface="Arial" panose="020B0604020202020204" pitchFamily="34" charset="0"/>
                <a:cs typeface="Arial" panose="020B0604020202020204" pitchFamily="34" charset="0"/>
              </a:rPr>
              <a:t>: ‘22</a:t>
            </a:r>
            <a:r>
              <a:rPr lang="ko-KR" altLang="en-US" sz="800" kern="0" dirty="0">
                <a:latin typeface="Arial" panose="020B0604020202020204" pitchFamily="34" charset="0"/>
                <a:cs typeface="Arial" panose="020B0604020202020204" pitchFamily="34" charset="0"/>
              </a:rPr>
              <a:t>년 </a:t>
            </a:r>
            <a:r>
              <a:rPr lang="en-US" altLang="ko-KR" sz="800" kern="0" dirty="0">
                <a:latin typeface="Arial" panose="020B0604020202020204" pitchFamily="34" charset="0"/>
                <a:cs typeface="Arial" panose="020B0604020202020204" pitchFamily="34" charset="0"/>
              </a:rPr>
              <a:t>6</a:t>
            </a:r>
            <a:r>
              <a:rPr lang="ko-KR" altLang="en-US" sz="800" kern="0" dirty="0">
                <a:latin typeface="Arial" panose="020B0604020202020204" pitchFamily="34" charset="0"/>
                <a:cs typeface="Arial" panose="020B0604020202020204" pitchFamily="34" charset="0"/>
              </a:rPr>
              <a:t>월 기준 </a:t>
            </a:r>
            <a:r>
              <a:rPr lang="en-US" altLang="ko-KR" sz="800" kern="0" dirty="0">
                <a:latin typeface="Arial" panose="020B0604020202020204" pitchFamily="34" charset="0"/>
                <a:cs typeface="Arial" panose="020B0604020202020204" pitchFamily="34" charset="0"/>
              </a:rPr>
              <a:t>4</a:t>
            </a:r>
            <a:r>
              <a:rPr lang="ko-KR" altLang="en-US" sz="800" kern="0" dirty="0">
                <a:latin typeface="Arial" panose="020B0604020202020204" pitchFamily="34" charset="0"/>
                <a:cs typeface="Arial" panose="020B0604020202020204" pitchFamily="34" charset="0"/>
              </a:rPr>
              <a:t>대보험관련 예수금 </a:t>
            </a:r>
            <a:r>
              <a:rPr lang="en-US" altLang="ko-KR" sz="800" kern="0" dirty="0">
                <a:latin typeface="Arial" panose="020B0604020202020204" pitchFamily="34" charset="0"/>
                <a:cs typeface="Arial" panose="020B0604020202020204" pitchFamily="34" charset="0"/>
              </a:rPr>
              <a:t>(18</a:t>
            </a:r>
            <a:r>
              <a:rPr lang="ko-KR" altLang="en-US" sz="800" kern="0" dirty="0">
                <a:latin typeface="Arial" panose="020B0604020202020204" pitchFamily="34" charset="0"/>
                <a:cs typeface="Arial" panose="020B0604020202020204" pitchFamily="34" charset="0"/>
              </a:rPr>
              <a:t>백만원</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및 부가세 예수금</a:t>
            </a:r>
            <a:r>
              <a:rPr lang="en-US" altLang="ko-KR" sz="800" kern="0" dirty="0">
                <a:latin typeface="Arial" panose="020B0604020202020204" pitchFamily="34" charset="0"/>
                <a:cs typeface="Arial" panose="020B0604020202020204" pitchFamily="34" charset="0"/>
              </a:rPr>
              <a:t>(82</a:t>
            </a:r>
            <a:r>
              <a:rPr lang="ko-KR" altLang="en-US" sz="800" kern="0" dirty="0">
                <a:latin typeface="Arial" panose="020B0604020202020204" pitchFamily="34" charset="0"/>
                <a:cs typeface="Arial" panose="020B0604020202020204" pitchFamily="34" charset="0"/>
              </a:rPr>
              <a:t>백만원</a:t>
            </a:r>
            <a:r>
              <a:rPr lang="en-US" altLang="ko-KR" sz="800" kern="0" dirty="0">
                <a:latin typeface="Arial" panose="020B0604020202020204" pitchFamily="34" charset="0"/>
                <a:cs typeface="Arial" panose="020B0604020202020204" pitchFamily="34" charset="0"/>
              </a:rPr>
              <a:t>)</a:t>
            </a:r>
            <a:r>
              <a:rPr lang="ko-KR" altLang="en-US" sz="800" kern="0" dirty="0">
                <a:latin typeface="Arial" panose="020B0604020202020204" pitchFamily="34" charset="0"/>
                <a:cs typeface="Arial" panose="020B0604020202020204" pitchFamily="34" charset="0"/>
              </a:rPr>
              <a:t>으로 구성되어 있음</a:t>
            </a:r>
          </a:p>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800" b="1" u="sng" dirty="0">
                <a:latin typeface="Arial" panose="020B0604020202020204" pitchFamily="34" charset="0"/>
                <a:cs typeface="Arial" panose="020B0604020202020204" pitchFamily="34" charset="0"/>
              </a:rPr>
              <a:t>비유동부채</a:t>
            </a:r>
            <a:endParaRPr lang="en-US" altLang="ko-KR" sz="80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800" kern="0" dirty="0">
                <a:latin typeface="Arial" panose="020B0604020202020204" pitchFamily="34" charset="0"/>
                <a:cs typeface="Arial" panose="020B0604020202020204" pitchFamily="34" charset="0"/>
              </a:rPr>
              <a:t>퇴직급여부채</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회사는 </a:t>
            </a:r>
            <a:r>
              <a:rPr lang="en-US" altLang="ko-KR" sz="800" kern="0" dirty="0">
                <a:latin typeface="Arial" panose="020B0604020202020204" pitchFamily="34" charset="0"/>
                <a:cs typeface="Arial" panose="020B0604020202020204" pitchFamily="34" charset="0"/>
              </a:rPr>
              <a:t>1</a:t>
            </a:r>
            <a:r>
              <a:rPr lang="ko-KR" altLang="en-US" sz="800" kern="0" dirty="0">
                <a:latin typeface="Arial" panose="020B0604020202020204" pitchFamily="34" charset="0"/>
                <a:cs typeface="Arial" panose="020B0604020202020204" pitchFamily="34" charset="0"/>
              </a:rPr>
              <a:t>년 이상 근로자에 대하여 퇴직급여 추계액을 적립하고 있음</a:t>
            </a:r>
            <a:r>
              <a:rPr lang="en-US" altLang="ko-KR" sz="800" kern="0" dirty="0">
                <a:latin typeface="Arial" panose="020B0604020202020204" pitchFamily="34" charset="0"/>
                <a:cs typeface="Arial" panose="020B0604020202020204" pitchFamily="34" charset="0"/>
              </a:rPr>
              <a:t>. </a:t>
            </a:r>
            <a:r>
              <a:rPr lang="ko-KR" altLang="en-US" sz="800" kern="0" dirty="0">
                <a:latin typeface="Arial" panose="020B0604020202020204" pitchFamily="34" charset="0"/>
                <a:cs typeface="Arial" panose="020B0604020202020204" pitchFamily="34" charset="0"/>
              </a:rPr>
              <a:t>회사의 임원 </a:t>
            </a:r>
            <a:r>
              <a:rPr lang="en-US" altLang="ko-KR" sz="800" kern="0" dirty="0">
                <a:latin typeface="Arial" panose="020B0604020202020204" pitchFamily="34" charset="0"/>
                <a:cs typeface="Arial" panose="020B0604020202020204" pitchFamily="34" charset="0"/>
              </a:rPr>
              <a:t>2</a:t>
            </a:r>
            <a:r>
              <a:rPr lang="ko-KR" altLang="en-US" sz="800" kern="0" dirty="0">
                <a:latin typeface="Arial" panose="020B0604020202020204" pitchFamily="34" charset="0"/>
                <a:cs typeface="Arial" panose="020B0604020202020204" pitchFamily="34" charset="0"/>
              </a:rPr>
              <a:t>인에 대해서는 정관 변경으로 인해 </a:t>
            </a:r>
            <a:r>
              <a:rPr lang="en-US" altLang="ko-KR" sz="800" kern="0" dirty="0">
                <a:latin typeface="Arial" panose="020B0604020202020204" pitchFamily="34" charset="0"/>
                <a:cs typeface="Arial" panose="020B0604020202020204" pitchFamily="34" charset="0"/>
              </a:rPr>
              <a:t>‘19</a:t>
            </a:r>
            <a:r>
              <a:rPr lang="ko-KR" altLang="en-US" sz="800" kern="0" dirty="0">
                <a:latin typeface="Arial" panose="020B0604020202020204" pitchFamily="34" charset="0"/>
                <a:cs typeface="Arial" panose="020B0604020202020204" pitchFamily="34" charset="0"/>
              </a:rPr>
              <a:t>년 이전까진 </a:t>
            </a:r>
            <a:r>
              <a:rPr lang="en-US" altLang="ko-KR" sz="800" kern="0" dirty="0">
                <a:latin typeface="Arial" panose="020B0604020202020204" pitchFamily="34" charset="0"/>
                <a:cs typeface="Arial" panose="020B0604020202020204" pitchFamily="34" charset="0"/>
              </a:rPr>
              <a:t>3</a:t>
            </a:r>
            <a:r>
              <a:rPr lang="ko-KR" altLang="en-US" sz="800" kern="0" dirty="0">
                <a:latin typeface="Arial" panose="020B0604020202020204" pitchFamily="34" charset="0"/>
                <a:cs typeface="Arial" panose="020B0604020202020204" pitchFamily="34" charset="0"/>
              </a:rPr>
              <a:t>배수</a:t>
            </a:r>
            <a:r>
              <a:rPr lang="en-US" altLang="ko-KR" sz="800" kern="0" dirty="0">
                <a:latin typeface="Arial" panose="020B0604020202020204" pitchFamily="34" charset="0"/>
                <a:cs typeface="Arial" panose="020B0604020202020204" pitchFamily="34" charset="0"/>
              </a:rPr>
              <a:t>, ’20</a:t>
            </a:r>
            <a:r>
              <a:rPr lang="ko-KR" altLang="en-US" sz="800" kern="0" dirty="0">
                <a:latin typeface="Arial" panose="020B0604020202020204" pitchFamily="34" charset="0"/>
                <a:cs typeface="Arial" panose="020B0604020202020204" pitchFamily="34" charset="0"/>
              </a:rPr>
              <a:t>년 이후로는 </a:t>
            </a:r>
            <a:r>
              <a:rPr lang="en-US" altLang="ko-KR" sz="800" kern="0" dirty="0">
                <a:latin typeface="Arial" panose="020B0604020202020204" pitchFamily="34" charset="0"/>
                <a:cs typeface="Arial" panose="020B0604020202020204" pitchFamily="34" charset="0"/>
              </a:rPr>
              <a:t>2</a:t>
            </a:r>
            <a:r>
              <a:rPr lang="ko-KR" altLang="en-US" sz="800" kern="0" dirty="0">
                <a:latin typeface="Arial" panose="020B0604020202020204" pitchFamily="34" charset="0"/>
                <a:cs typeface="Arial" panose="020B0604020202020204" pitchFamily="34" charset="0"/>
              </a:rPr>
              <a:t>배수로 적립하고 있음</a:t>
            </a:r>
            <a:endParaRPr lang="en-US" altLang="ko-KR" sz="800" kern="0" dirty="0">
              <a:latin typeface="Arial" panose="020B0604020202020204" pitchFamily="34" charset="0"/>
              <a:cs typeface="Arial" panose="020B0604020202020204" pitchFamily="34" charset="0"/>
            </a:endParaRPr>
          </a:p>
        </p:txBody>
      </p:sp>
      <p:sp>
        <p:nvSpPr>
          <p:cNvPr id="9" name="직사각형 8">
            <a:extLst>
              <a:ext uri="{FF2B5EF4-FFF2-40B4-BE49-F238E27FC236}">
                <a16:creationId xmlns:a16="http://schemas.microsoft.com/office/drawing/2014/main" id="{A9DDC3AB-CED5-4F6A-B8EB-3D4F868CEBA7}"/>
              </a:ext>
            </a:extLst>
          </p:cNvPr>
          <p:cNvSpPr/>
          <p:nvPr/>
        </p:nvSpPr>
        <p:spPr>
          <a:xfrm>
            <a:off x="2138002" y="4172760"/>
            <a:ext cx="4003929" cy="86914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연결자 9">
            <a:extLst>
              <a:ext uri="{FF2B5EF4-FFF2-40B4-BE49-F238E27FC236}">
                <a16:creationId xmlns:a16="http://schemas.microsoft.com/office/drawing/2014/main" id="{048929D5-A988-4DD4-9DEF-40B73371CA0B}"/>
              </a:ext>
            </a:extLst>
          </p:cNvPr>
          <p:cNvSpPr/>
          <p:nvPr/>
        </p:nvSpPr>
        <p:spPr bwMode="auto">
          <a:xfrm>
            <a:off x="2044125" y="412552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11" name="직사각형 10">
            <a:extLst>
              <a:ext uri="{FF2B5EF4-FFF2-40B4-BE49-F238E27FC236}">
                <a16:creationId xmlns:a16="http://schemas.microsoft.com/office/drawing/2014/main" id="{F68A3926-34B0-4822-98F3-D19185186835}"/>
              </a:ext>
            </a:extLst>
          </p:cNvPr>
          <p:cNvSpPr/>
          <p:nvPr/>
        </p:nvSpPr>
        <p:spPr>
          <a:xfrm>
            <a:off x="2138002" y="5041900"/>
            <a:ext cx="4003929" cy="27832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연결자 11">
            <a:extLst>
              <a:ext uri="{FF2B5EF4-FFF2-40B4-BE49-F238E27FC236}">
                <a16:creationId xmlns:a16="http://schemas.microsoft.com/office/drawing/2014/main" id="{68C925A3-7E75-4190-8752-353E8469F153}"/>
              </a:ext>
            </a:extLst>
          </p:cNvPr>
          <p:cNvSpPr/>
          <p:nvPr/>
        </p:nvSpPr>
        <p:spPr bwMode="auto">
          <a:xfrm>
            <a:off x="2044125" y="498781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13" name="순서도: 연결자 12">
            <a:extLst>
              <a:ext uri="{FF2B5EF4-FFF2-40B4-BE49-F238E27FC236}">
                <a16:creationId xmlns:a16="http://schemas.microsoft.com/office/drawing/2014/main" id="{8B0E5252-6678-4A46-8064-73132C18ECEA}"/>
              </a:ext>
            </a:extLst>
          </p:cNvPr>
          <p:cNvSpPr/>
          <p:nvPr/>
        </p:nvSpPr>
        <p:spPr bwMode="auto">
          <a:xfrm>
            <a:off x="6236604" y="151482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4" name="순서도: 연결자 13">
            <a:extLst>
              <a:ext uri="{FF2B5EF4-FFF2-40B4-BE49-F238E27FC236}">
                <a16:creationId xmlns:a16="http://schemas.microsoft.com/office/drawing/2014/main" id="{CD53A2BA-A04D-4B5D-AE69-1B6F06EAE5A4}"/>
              </a:ext>
            </a:extLst>
          </p:cNvPr>
          <p:cNvSpPr/>
          <p:nvPr/>
        </p:nvSpPr>
        <p:spPr bwMode="auto">
          <a:xfrm>
            <a:off x="6236604" y="54526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15" name="TextBox 14">
            <a:extLst>
              <a:ext uri="{FF2B5EF4-FFF2-40B4-BE49-F238E27FC236}">
                <a16:creationId xmlns:a16="http://schemas.microsoft.com/office/drawing/2014/main" id="{1349912F-D57B-493E-8C9D-6DD4A0E1EF99}"/>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21" name="직사각형 20">
            <a:extLst>
              <a:ext uri="{FF2B5EF4-FFF2-40B4-BE49-F238E27FC236}">
                <a16:creationId xmlns:a16="http://schemas.microsoft.com/office/drawing/2014/main" id="{EB90583D-18C8-414A-BFD0-029FE930EA93}"/>
              </a:ext>
            </a:extLst>
          </p:cNvPr>
          <p:cNvSpPr/>
          <p:nvPr/>
        </p:nvSpPr>
        <p:spPr>
          <a:xfrm>
            <a:off x="2138002" y="3140683"/>
            <a:ext cx="4003929" cy="87793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순서도: 연결자 22">
            <a:extLst>
              <a:ext uri="{FF2B5EF4-FFF2-40B4-BE49-F238E27FC236}">
                <a16:creationId xmlns:a16="http://schemas.microsoft.com/office/drawing/2014/main" id="{3F2D2052-E6D9-4A4D-B52D-43706C8700CF}"/>
              </a:ext>
            </a:extLst>
          </p:cNvPr>
          <p:cNvSpPr/>
          <p:nvPr/>
        </p:nvSpPr>
        <p:spPr bwMode="auto">
          <a:xfrm>
            <a:off x="2044125" y="30934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4" name="순서도: 연결자 23">
            <a:extLst>
              <a:ext uri="{FF2B5EF4-FFF2-40B4-BE49-F238E27FC236}">
                <a16:creationId xmlns:a16="http://schemas.microsoft.com/office/drawing/2014/main" id="{0C46B000-0680-4631-9B21-7DAC93F65DED}"/>
              </a:ext>
            </a:extLst>
          </p:cNvPr>
          <p:cNvSpPr/>
          <p:nvPr/>
        </p:nvSpPr>
        <p:spPr bwMode="auto">
          <a:xfrm>
            <a:off x="6236604" y="244256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graphicFrame>
        <p:nvGraphicFramePr>
          <p:cNvPr id="29" name="표 28">
            <a:extLst>
              <a:ext uri="{FF2B5EF4-FFF2-40B4-BE49-F238E27FC236}">
                <a16:creationId xmlns:a16="http://schemas.microsoft.com/office/drawing/2014/main" id="{AC495BD0-17C2-4C1C-A3C4-8A8E079D3887}"/>
              </a:ext>
            </a:extLst>
          </p:cNvPr>
          <p:cNvGraphicFramePr>
            <a:graphicFrameLocks noGrp="1"/>
          </p:cNvGraphicFramePr>
          <p:nvPr>
            <p:extLst>
              <p:ext uri="{D42A27DB-BD31-4B8C-83A1-F6EECF244321}">
                <p14:modId xmlns:p14="http://schemas.microsoft.com/office/powerpoint/2010/main" val="2766422993"/>
              </p:ext>
            </p:extLst>
          </p:nvPr>
        </p:nvGraphicFramePr>
        <p:xfrm>
          <a:off x="6549235" y="4245464"/>
          <a:ext cx="2729375" cy="243840"/>
        </p:xfrm>
        <a:graphic>
          <a:graphicData uri="http://schemas.openxmlformats.org/drawingml/2006/table">
            <a:tbl>
              <a:tblPr/>
              <a:tblGrid>
                <a:gridCol w="915230">
                  <a:extLst>
                    <a:ext uri="{9D8B030D-6E8A-4147-A177-3AD203B41FA5}">
                      <a16:colId xmlns:a16="http://schemas.microsoft.com/office/drawing/2014/main" val="4244402274"/>
                    </a:ext>
                  </a:extLst>
                </a:gridCol>
                <a:gridCol w="436715">
                  <a:extLst>
                    <a:ext uri="{9D8B030D-6E8A-4147-A177-3AD203B41FA5}">
                      <a16:colId xmlns:a16="http://schemas.microsoft.com/office/drawing/2014/main" val="3182527100"/>
                    </a:ext>
                  </a:extLst>
                </a:gridCol>
                <a:gridCol w="436715">
                  <a:extLst>
                    <a:ext uri="{9D8B030D-6E8A-4147-A177-3AD203B41FA5}">
                      <a16:colId xmlns:a16="http://schemas.microsoft.com/office/drawing/2014/main" val="822334287"/>
                    </a:ext>
                  </a:extLst>
                </a:gridCol>
                <a:gridCol w="436715">
                  <a:extLst>
                    <a:ext uri="{9D8B030D-6E8A-4147-A177-3AD203B41FA5}">
                      <a16:colId xmlns:a16="http://schemas.microsoft.com/office/drawing/2014/main" val="1842617502"/>
                    </a:ext>
                  </a:extLst>
                </a:gridCol>
                <a:gridCol w="504000">
                  <a:extLst>
                    <a:ext uri="{9D8B030D-6E8A-4147-A177-3AD203B41FA5}">
                      <a16:colId xmlns:a16="http://schemas.microsoft.com/office/drawing/2014/main" val="284156634"/>
                    </a:ext>
                  </a:extLst>
                </a:gridCol>
              </a:tblGrid>
              <a:tr h="38857">
                <a:tc>
                  <a:txBody>
                    <a:bodyPr/>
                    <a:lstStyle/>
                    <a:p>
                      <a:pPr algn="l" fontAlgn="ctr"/>
                      <a:r>
                        <a:rPr lang="en-US" sz="800" b="1" i="0" u="none" strike="noStrike">
                          <a:solidFill>
                            <a:srgbClr val="FFFFFF"/>
                          </a:solidFill>
                          <a:effectLst/>
                          <a:latin typeface="Arial" panose="020B0604020202020204" pitchFamily="34" charset="0"/>
                          <a:ea typeface="+mn-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a:t>
                      </a:r>
                      <a:endParaRPr 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Dec-19</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Dec-20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Dec-21</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Jun-22</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63774411"/>
                  </a:ext>
                </a:extLst>
              </a:tr>
              <a:tr h="38857">
                <a:tc>
                  <a:txBody>
                    <a:bodyPr/>
                    <a:lstStyle/>
                    <a:p>
                      <a:pPr algn="ctr"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매입채무 재분류액</a:t>
                      </a:r>
                      <a:endParaRPr lang="en-US" altLang="ko-KR" sz="800" b="0" i="0" u="none" strike="noStrike">
                        <a:solidFill>
                          <a:srgbClr val="444444"/>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444444"/>
                          </a:solidFill>
                          <a:effectLst/>
                          <a:latin typeface="Arial" panose="020B0604020202020204" pitchFamily="34" charset="0"/>
                          <a:ea typeface="+mn-ea"/>
                          <a:cs typeface="Arial" panose="020B0604020202020204" pitchFamily="34" charset="0"/>
                        </a:rPr>
                        <a:t>21</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444444"/>
                          </a:solidFill>
                          <a:effectLst/>
                          <a:latin typeface="Arial" panose="020B0604020202020204" pitchFamily="34" charset="0"/>
                          <a:ea typeface="+mn-ea"/>
                          <a:cs typeface="Arial" panose="020B0604020202020204" pitchFamily="34" charset="0"/>
                        </a:rPr>
                        <a:t>105</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20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49</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9086935"/>
                  </a:ext>
                </a:extLst>
              </a:tr>
            </a:tbl>
          </a:graphicData>
        </a:graphic>
      </p:graphicFrame>
    </p:spTree>
    <p:extLst>
      <p:ext uri="{BB962C8B-B14F-4D97-AF65-F5344CB8AC3E}">
        <p14:creationId xmlns:p14="http://schemas.microsoft.com/office/powerpoint/2010/main" val="144270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nvGraphicFramePr>
        <p:xfrm>
          <a:off x="468001" y="1191600"/>
          <a:ext cx="9038334" cy="38638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917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Cash Movement </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42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개월 동안 영업활동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CF (-)27.8</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투자활동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CF (-)2.6</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재무활동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CF</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억원의</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Cash </a:t>
                      </a:r>
                      <a:r>
                        <a:rPr kumimoji="0" lang="en-US" altLang="ko-KR"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In&amp;Out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이</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있었음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 (FY19~FY22.1H)</a:t>
                      </a: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cx1="http://schemas.microsoft.com/office/drawing/2015/9/8/chartex">
        <mc:Choice Requires="cx1">
          <p:graphicFrame>
            <p:nvGraphicFramePr>
              <p:cNvPr id="24" name="차트 23">
                <a:extLst>
                  <a:ext uri="{FF2B5EF4-FFF2-40B4-BE49-F238E27FC236}">
                    <a16:creationId xmlns:a16="http://schemas.microsoft.com/office/drawing/2014/main" id="{C45C2057-301B-4134-9066-553AFE4B6512}"/>
                  </a:ext>
                </a:extLst>
              </p:cNvPr>
              <p:cNvGraphicFramePr/>
              <p:nvPr/>
            </p:nvGraphicFramePr>
            <p:xfrm>
              <a:off x="2095500" y="1689100"/>
              <a:ext cx="7430914" cy="285237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4" name="차트 23">
                <a:extLst>
                  <a:ext uri="{FF2B5EF4-FFF2-40B4-BE49-F238E27FC236}">
                    <a16:creationId xmlns:a16="http://schemas.microsoft.com/office/drawing/2014/main" id="{C45C2057-301B-4134-9066-553AFE4B6512}"/>
                  </a:ext>
                </a:extLst>
              </p:cNvPr>
              <p:cNvPicPr>
                <a:picLocks noGrp="1" noRot="1" noChangeAspect="1" noMove="1" noResize="1" noEditPoints="1" noAdjustHandles="1" noChangeArrowheads="1" noChangeShapeType="1"/>
              </p:cNvPicPr>
              <p:nvPr/>
            </p:nvPicPr>
            <p:blipFill>
              <a:blip r:embed="rId4"/>
              <a:stretch>
                <a:fillRect/>
              </a:stretch>
            </p:blipFill>
            <p:spPr>
              <a:xfrm>
                <a:off x="2095500" y="1689100"/>
                <a:ext cx="7430914" cy="2852379"/>
              </a:xfrm>
              <a:prstGeom prst="rect">
                <a:avLst/>
              </a:prstGeom>
            </p:spPr>
          </p:pic>
        </mc:Fallback>
      </mc:AlternateContent>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(1/3)</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5" name="TextBox 24">
            <a:extLst>
              <a:ext uri="{FF2B5EF4-FFF2-40B4-BE49-F238E27FC236}">
                <a16:creationId xmlns:a16="http://schemas.microsoft.com/office/drawing/2014/main" id="{A20A4AF6-6103-43F3-94CB-961E8FAB1A1B}"/>
              </a:ext>
            </a:extLst>
          </p:cNvPr>
          <p:cNvSpPr txBox="1"/>
          <p:nvPr/>
        </p:nvSpPr>
        <p:spPr>
          <a:xfrm>
            <a:off x="5959851" y="2016386"/>
            <a:ext cx="1414438" cy="701602"/>
          </a:xfrm>
          <a:prstGeom prst="rect">
            <a:avLst/>
          </a:prstGeom>
          <a:noFill/>
        </p:spPr>
        <p:txBody>
          <a:bodyPr wrap="square" lIns="0" tIns="0" bIns="0" rtlCol="0">
            <a:spAutoFit/>
          </a:bodyPr>
          <a:lstStyle/>
          <a:p>
            <a:pPr>
              <a:lnSpc>
                <a:spcPct val="110000"/>
              </a:lnSpc>
            </a:pPr>
            <a:r>
              <a:rPr lang="en-US" altLang="ko-KR" sz="700">
                <a:latin typeface="Arial" panose="020B0604020202020204" pitchFamily="34" charset="0"/>
                <a:ea typeface="+mj-ea"/>
                <a:cs typeface="Arial" panose="020B0604020202020204" pitchFamily="34" charset="0"/>
              </a:rPr>
              <a:t>A: </a:t>
            </a:r>
            <a:r>
              <a:rPr lang="ko-KR" altLang="en-US" sz="700">
                <a:latin typeface="Arial" panose="020B0604020202020204" pitchFamily="34" charset="0"/>
                <a:ea typeface="+mj-ea"/>
                <a:cs typeface="Arial" panose="020B0604020202020204" pitchFamily="34" charset="0"/>
              </a:rPr>
              <a:t>매출 현금유입</a:t>
            </a:r>
            <a:endParaRPr lang="en-US" altLang="ko-KR" sz="700">
              <a:latin typeface="Arial" panose="020B0604020202020204" pitchFamily="34" charset="0"/>
              <a:ea typeface="+mj-ea"/>
              <a:cs typeface="Arial" panose="020B0604020202020204" pitchFamily="34" charset="0"/>
            </a:endParaRPr>
          </a:p>
          <a:p>
            <a:pPr>
              <a:lnSpc>
                <a:spcPct val="110000"/>
              </a:lnSpc>
            </a:pPr>
            <a:r>
              <a:rPr lang="en-US" altLang="ko-KR" sz="700">
                <a:latin typeface="Arial" panose="020B0604020202020204" pitchFamily="34" charset="0"/>
                <a:ea typeface="+mj-ea"/>
                <a:cs typeface="Arial" panose="020B0604020202020204" pitchFamily="34" charset="0"/>
              </a:rPr>
              <a:t>B: </a:t>
            </a:r>
            <a:r>
              <a:rPr lang="ko-KR" altLang="en-US" sz="700">
                <a:latin typeface="Arial" panose="020B0604020202020204" pitchFamily="34" charset="0"/>
                <a:ea typeface="+mj-ea"/>
                <a:cs typeface="Arial" panose="020B0604020202020204" pitchFamily="34" charset="0"/>
              </a:rPr>
              <a:t>상품매입 현금유출</a:t>
            </a:r>
            <a:endParaRPr lang="en-US" altLang="ko-KR" sz="700">
              <a:latin typeface="Arial" panose="020B0604020202020204" pitchFamily="34" charset="0"/>
              <a:ea typeface="+mj-ea"/>
              <a:cs typeface="Arial" panose="020B0604020202020204" pitchFamily="34" charset="0"/>
            </a:endParaRPr>
          </a:p>
          <a:p>
            <a:pPr>
              <a:lnSpc>
                <a:spcPct val="110000"/>
              </a:lnSpc>
            </a:pPr>
            <a:r>
              <a:rPr lang="en-US" altLang="ko-KR" sz="700">
                <a:latin typeface="Arial" panose="020B0604020202020204" pitchFamily="34" charset="0"/>
                <a:ea typeface="+mj-ea"/>
                <a:cs typeface="Arial" panose="020B0604020202020204" pitchFamily="34" charset="0"/>
              </a:rPr>
              <a:t>C: </a:t>
            </a:r>
            <a:r>
              <a:rPr lang="ko-KR" altLang="en-US" sz="700">
                <a:latin typeface="Arial" panose="020B0604020202020204" pitchFamily="34" charset="0"/>
                <a:ea typeface="+mj-ea"/>
                <a:cs typeface="Arial" panose="020B0604020202020204" pitchFamily="34" charset="0"/>
              </a:rPr>
              <a:t>급여 현금유출</a:t>
            </a:r>
            <a:endParaRPr lang="en-US" altLang="ko-KR" sz="700">
              <a:latin typeface="Arial" panose="020B0604020202020204" pitchFamily="34" charset="0"/>
              <a:ea typeface="+mj-ea"/>
              <a:cs typeface="Arial" panose="020B0604020202020204" pitchFamily="34" charset="0"/>
            </a:endParaRPr>
          </a:p>
          <a:p>
            <a:pPr>
              <a:lnSpc>
                <a:spcPct val="110000"/>
              </a:lnSpc>
            </a:pPr>
            <a:r>
              <a:rPr lang="en-US" altLang="ko-KR" sz="700">
                <a:latin typeface="Arial" panose="020B0604020202020204" pitchFamily="34" charset="0"/>
                <a:ea typeface="+mj-ea"/>
                <a:cs typeface="Arial" panose="020B0604020202020204" pitchFamily="34" charset="0"/>
              </a:rPr>
              <a:t>D: </a:t>
            </a:r>
            <a:r>
              <a:rPr lang="ko-KR" altLang="en-US" sz="700">
                <a:latin typeface="Arial" panose="020B0604020202020204" pitchFamily="34" charset="0"/>
                <a:ea typeface="+mj-ea"/>
                <a:cs typeface="Arial" panose="020B0604020202020204" pitchFamily="34" charset="0"/>
              </a:rPr>
              <a:t>퇴직급여 현금유출</a:t>
            </a:r>
            <a:endParaRPr lang="en-US" altLang="ko-KR" sz="700">
              <a:latin typeface="Arial" panose="020B0604020202020204" pitchFamily="34" charset="0"/>
              <a:ea typeface="+mj-ea"/>
              <a:cs typeface="Arial" panose="020B0604020202020204" pitchFamily="34" charset="0"/>
            </a:endParaRPr>
          </a:p>
          <a:p>
            <a:pPr>
              <a:lnSpc>
                <a:spcPct val="110000"/>
              </a:lnSpc>
            </a:pPr>
            <a:r>
              <a:rPr lang="en-US" altLang="ko-KR" sz="700">
                <a:latin typeface="Arial" panose="020B0604020202020204" pitchFamily="34" charset="0"/>
                <a:ea typeface="+mj-ea"/>
                <a:cs typeface="Arial" panose="020B0604020202020204" pitchFamily="34" charset="0"/>
              </a:rPr>
              <a:t>E: </a:t>
            </a:r>
            <a:r>
              <a:rPr lang="ko-KR" altLang="en-US" sz="700">
                <a:latin typeface="Arial" panose="020B0604020202020204" pitchFamily="34" charset="0"/>
                <a:ea typeface="+mj-ea"/>
                <a:cs typeface="Arial" panose="020B0604020202020204" pitchFamily="34" charset="0"/>
              </a:rPr>
              <a:t>광고선전비 현금유출</a:t>
            </a:r>
            <a:endParaRPr lang="en-US" altLang="ko-KR" sz="700">
              <a:latin typeface="Arial" panose="020B0604020202020204" pitchFamily="34" charset="0"/>
              <a:cs typeface="Arial" panose="020B0604020202020204" pitchFamily="34" charset="0"/>
            </a:endParaRPr>
          </a:p>
          <a:p>
            <a:pPr>
              <a:lnSpc>
                <a:spcPct val="110000"/>
              </a:lnSpc>
            </a:pPr>
            <a:r>
              <a:rPr lang="en-US" altLang="ko-KR" sz="700">
                <a:latin typeface="Arial" panose="020B0604020202020204" pitchFamily="34" charset="0"/>
                <a:cs typeface="Arial" panose="020B0604020202020204" pitchFamily="34" charset="0"/>
              </a:rPr>
              <a:t>F:</a:t>
            </a:r>
            <a:r>
              <a:rPr lang="ko-KR" altLang="en-US" sz="700">
                <a:latin typeface="Arial" panose="020B0604020202020204" pitchFamily="34" charset="0"/>
                <a:cs typeface="Arial" panose="020B0604020202020204" pitchFamily="34" charset="0"/>
              </a:rPr>
              <a:t> 기타영업비용 현금유출</a:t>
            </a:r>
            <a:endParaRPr lang="en-US" altLang="ko-KR" sz="700">
              <a:latin typeface="Arial" panose="020B0604020202020204" pitchFamily="34" charset="0"/>
              <a:cs typeface="Arial" panose="020B0604020202020204" pitchFamily="34" charset="0"/>
            </a:endParaRPr>
          </a:p>
        </p:txBody>
      </p:sp>
      <p:cxnSp>
        <p:nvCxnSpPr>
          <p:cNvPr id="18" name="꺾인 연결선 48">
            <a:extLst>
              <a:ext uri="{FF2B5EF4-FFF2-40B4-BE49-F238E27FC236}">
                <a16:creationId xmlns:a16="http://schemas.microsoft.com/office/drawing/2014/main" id="{35B200FE-0978-46F2-BE34-39BACED44B37}"/>
              </a:ext>
            </a:extLst>
          </p:cNvPr>
          <p:cNvCxnSpPr>
            <a:cxnSpLocks/>
          </p:cNvCxnSpPr>
          <p:nvPr/>
        </p:nvCxnSpPr>
        <p:spPr>
          <a:xfrm rot="5400000" flipH="1" flipV="1">
            <a:off x="8692544" y="3335615"/>
            <a:ext cx="12700" cy="1131771"/>
          </a:xfrm>
          <a:prstGeom prst="bentConnector3">
            <a:avLst>
              <a:gd name="adj1" fmla="val 1199984"/>
            </a:avLst>
          </a:prstGeom>
          <a:ln>
            <a:solidFill>
              <a:srgbClr val="00A3A1"/>
            </a:solidFill>
          </a:ln>
        </p:spPr>
        <p:style>
          <a:lnRef idx="1">
            <a:schemeClr val="accent1"/>
          </a:lnRef>
          <a:fillRef idx="0">
            <a:schemeClr val="accent1"/>
          </a:fillRef>
          <a:effectRef idx="0">
            <a:schemeClr val="accent1"/>
          </a:effectRef>
          <a:fontRef idx="minor">
            <a:schemeClr val="tx1"/>
          </a:fontRef>
        </p:style>
      </p:cxnSp>
      <p:cxnSp>
        <p:nvCxnSpPr>
          <p:cNvPr id="20" name="꺾인 연결선 40">
            <a:extLst>
              <a:ext uri="{FF2B5EF4-FFF2-40B4-BE49-F238E27FC236}">
                <a16:creationId xmlns:a16="http://schemas.microsoft.com/office/drawing/2014/main" id="{6724A1E6-9DA1-40DC-88AC-3C19C1F7017D}"/>
              </a:ext>
            </a:extLst>
          </p:cNvPr>
          <p:cNvCxnSpPr>
            <a:cxnSpLocks/>
            <a:endCxn id="27" idx="2"/>
          </p:cNvCxnSpPr>
          <p:nvPr/>
        </p:nvCxnSpPr>
        <p:spPr>
          <a:xfrm rot="16200000" flipH="1">
            <a:off x="4485140" y="2524124"/>
            <a:ext cx="12700" cy="4229100"/>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cxnSp>
        <p:nvCxnSpPr>
          <p:cNvPr id="21" name="꺾인 연결선 42">
            <a:extLst>
              <a:ext uri="{FF2B5EF4-FFF2-40B4-BE49-F238E27FC236}">
                <a16:creationId xmlns:a16="http://schemas.microsoft.com/office/drawing/2014/main" id="{9B29C3DE-7619-4B36-AE10-46555A2F2685}"/>
              </a:ext>
            </a:extLst>
          </p:cNvPr>
          <p:cNvCxnSpPr>
            <a:cxnSpLocks/>
          </p:cNvCxnSpPr>
          <p:nvPr/>
        </p:nvCxnSpPr>
        <p:spPr>
          <a:xfrm rot="16200000" flipV="1">
            <a:off x="7344563" y="3156627"/>
            <a:ext cx="12700" cy="1489746"/>
          </a:xfrm>
          <a:prstGeom prst="bentConnector3">
            <a:avLst>
              <a:gd name="adj1" fmla="val 1250000"/>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5FEA4ED-E618-4065-85E1-94C1C9E3BB5F}"/>
              </a:ext>
            </a:extLst>
          </p:cNvPr>
          <p:cNvSpPr txBox="1"/>
          <p:nvPr/>
        </p:nvSpPr>
        <p:spPr>
          <a:xfrm>
            <a:off x="6413528" y="4315509"/>
            <a:ext cx="372323" cy="323165"/>
          </a:xfrm>
          <a:prstGeom prst="rect">
            <a:avLst/>
          </a:prstGeom>
          <a:solidFill>
            <a:schemeClr val="bg1"/>
          </a:solidFill>
        </p:spPr>
        <p:txBody>
          <a:bodyPr wrap="square" lIns="0" tIns="0" rIns="0" bIns="0" rtlCol="0">
            <a:spAutoFit/>
          </a:bodyPr>
          <a:lstStyle/>
          <a:p>
            <a:pPr algn="ctr"/>
            <a:r>
              <a:rPr lang="en-US" altLang="ko-KR" sz="700">
                <a:latin typeface="Arial" panose="020B0604020202020204" pitchFamily="34" charset="0"/>
                <a:cs typeface="Arial" panose="020B0604020202020204" pitchFamily="34" charset="0"/>
              </a:rPr>
              <a:t>Cash after </a:t>
            </a:r>
            <a:r>
              <a:rPr lang="en-US" altLang="ko-KR" sz="700" spc="-50">
                <a:latin typeface="Arial" panose="020B0604020202020204" pitchFamily="34" charset="0"/>
                <a:cs typeface="Arial" panose="020B0604020202020204" pitchFamily="34" charset="0"/>
              </a:rPr>
              <a:t>Operating</a:t>
            </a:r>
            <a:endParaRPr lang="ko-KR" altLang="en-US" sz="700" spc="-5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3E473F2A-2C09-4778-BE0C-00C95CBADB62}"/>
              </a:ext>
            </a:extLst>
          </p:cNvPr>
          <p:cNvSpPr txBox="1"/>
          <p:nvPr/>
        </p:nvSpPr>
        <p:spPr>
          <a:xfrm>
            <a:off x="7870354" y="4279705"/>
            <a:ext cx="450511" cy="430887"/>
          </a:xfrm>
          <a:prstGeom prst="rect">
            <a:avLst/>
          </a:prstGeom>
          <a:solidFill>
            <a:schemeClr val="bg1"/>
          </a:solidFill>
        </p:spPr>
        <p:txBody>
          <a:bodyPr wrap="square" lIns="0" tIns="0" rIns="0" bIns="0" rtlCol="0">
            <a:spAutoFit/>
          </a:bodyPr>
          <a:lstStyle/>
          <a:p>
            <a:pPr algn="ctr"/>
            <a:r>
              <a:rPr lang="en-US" altLang="ko-KR" sz="700">
                <a:latin typeface="Arial" panose="020B0604020202020204" pitchFamily="34" charset="0"/>
                <a:cs typeface="Arial" panose="020B0604020202020204" pitchFamily="34" charset="0"/>
              </a:rPr>
              <a:t>Cash after </a:t>
            </a:r>
            <a:r>
              <a:rPr lang="en-US" altLang="ko-KR" sz="700" spc="-50">
                <a:latin typeface="Arial" panose="020B0604020202020204" pitchFamily="34" charset="0"/>
                <a:cs typeface="Arial" panose="020B0604020202020204" pitchFamily="34" charset="0"/>
              </a:rPr>
              <a:t>Operating </a:t>
            </a:r>
          </a:p>
          <a:p>
            <a:pPr algn="ctr"/>
            <a:r>
              <a:rPr lang="en-US" altLang="ko-KR" sz="700" spc="-50">
                <a:latin typeface="Arial" panose="020B0604020202020204" pitchFamily="34" charset="0"/>
                <a:cs typeface="Arial" panose="020B0604020202020204" pitchFamily="34" charset="0"/>
              </a:rPr>
              <a:t>&amp; Investing</a:t>
            </a:r>
            <a:endParaRPr lang="ko-KR" altLang="en-US" sz="700" spc="-5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59E6B6D-C087-4003-A469-D17CF3D5C2D4}"/>
              </a:ext>
            </a:extLst>
          </p:cNvPr>
          <p:cNvSpPr txBox="1"/>
          <p:nvPr/>
        </p:nvSpPr>
        <p:spPr>
          <a:xfrm>
            <a:off x="3866222" y="4753283"/>
            <a:ext cx="1345515" cy="123111"/>
          </a:xfrm>
          <a:prstGeom prst="rect">
            <a:avLst/>
          </a:prstGeom>
          <a:solidFill>
            <a:schemeClr val="bg1"/>
          </a:solidFill>
        </p:spPr>
        <p:txBody>
          <a:bodyPr wrap="square" lIns="36000" tIns="0" rIns="36000" bIns="0" rtlCol="0" anchor="ctr">
            <a:spAutoFit/>
          </a:bodyPr>
          <a:lstStyle/>
          <a:p>
            <a:pPr algn="ctr"/>
            <a:r>
              <a:rPr lang="en-US" altLang="ko-KR" sz="800">
                <a:solidFill>
                  <a:schemeClr val="accent1">
                    <a:lumMod val="75000"/>
                  </a:schemeClr>
                </a:solidFill>
                <a:latin typeface="Arial" panose="020B0604020202020204" pitchFamily="34" charset="0"/>
                <a:cs typeface="Arial" panose="020B0604020202020204" pitchFamily="34" charset="0"/>
              </a:rPr>
              <a:t>Total Operating CF: (2,776)</a:t>
            </a:r>
            <a:endParaRPr lang="ko-KR" altLang="en-US" sz="800">
              <a:solidFill>
                <a:schemeClr val="accent1">
                  <a:lumMod val="75000"/>
                </a:schemeClr>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C555C64-8B6E-4558-BC50-20C8244D386D}"/>
              </a:ext>
            </a:extLst>
          </p:cNvPr>
          <p:cNvSpPr txBox="1"/>
          <p:nvPr/>
        </p:nvSpPr>
        <p:spPr>
          <a:xfrm>
            <a:off x="6694637" y="3568178"/>
            <a:ext cx="1359304" cy="123111"/>
          </a:xfrm>
          <a:prstGeom prst="rect">
            <a:avLst/>
          </a:prstGeom>
          <a:solidFill>
            <a:schemeClr val="bg1"/>
          </a:solidFill>
        </p:spPr>
        <p:txBody>
          <a:bodyPr wrap="square" lIns="36000" tIns="0" rIns="36000" bIns="0" rtlCol="0" anchor="ctr">
            <a:spAutoFit/>
          </a:bodyPr>
          <a:lstStyle/>
          <a:p>
            <a:pPr algn="ctr"/>
            <a:r>
              <a:rPr lang="en-US" altLang="ko-KR" sz="800">
                <a:solidFill>
                  <a:schemeClr val="accent5">
                    <a:lumMod val="50000"/>
                  </a:schemeClr>
                </a:solidFill>
                <a:latin typeface="Arial" panose="020B0604020202020204" pitchFamily="34" charset="0"/>
                <a:cs typeface="Arial" panose="020B0604020202020204" pitchFamily="34" charset="0"/>
              </a:rPr>
              <a:t>Total Investing CF: (258)</a:t>
            </a:r>
            <a:endParaRPr lang="ko-KR" altLang="en-US" sz="800">
              <a:solidFill>
                <a:schemeClr val="accent5">
                  <a:lumMod val="50000"/>
                </a:schemeClr>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4A6D86F3-9BF5-437E-8CEE-774E545EBE61}"/>
              </a:ext>
            </a:extLst>
          </p:cNvPr>
          <p:cNvSpPr txBox="1"/>
          <p:nvPr/>
        </p:nvSpPr>
        <p:spPr>
          <a:xfrm>
            <a:off x="8341604" y="3565148"/>
            <a:ext cx="1096395" cy="123111"/>
          </a:xfrm>
          <a:prstGeom prst="rect">
            <a:avLst/>
          </a:prstGeom>
          <a:solidFill>
            <a:schemeClr val="bg1"/>
          </a:solidFill>
        </p:spPr>
        <p:txBody>
          <a:bodyPr wrap="square" lIns="0" tIns="0" rIns="0" bIns="0" rtlCol="0" anchor="ctr">
            <a:spAutoFit/>
          </a:bodyPr>
          <a:lstStyle/>
          <a:p>
            <a:pPr algn="ctr"/>
            <a:r>
              <a:rPr lang="en-US" altLang="ko-KR" sz="800">
                <a:solidFill>
                  <a:srgbClr val="00A3A1"/>
                </a:solidFill>
                <a:latin typeface="Arial" panose="020B0604020202020204" pitchFamily="34" charset="0"/>
                <a:cs typeface="Arial" panose="020B0604020202020204" pitchFamily="34" charset="0"/>
              </a:rPr>
              <a:t>Total Financing CF: 190</a:t>
            </a:r>
            <a:endParaRPr lang="ko-KR" altLang="en-US" sz="800">
              <a:solidFill>
                <a:srgbClr val="00A3A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F9DED41-C49A-484F-93C1-EE8E81FAF2AE}"/>
              </a:ext>
            </a:extLst>
          </p:cNvPr>
          <p:cNvSpPr txBox="1"/>
          <p:nvPr/>
        </p:nvSpPr>
        <p:spPr>
          <a:xfrm>
            <a:off x="7109943" y="2016386"/>
            <a:ext cx="1200146" cy="701602"/>
          </a:xfrm>
          <a:prstGeom prst="rect">
            <a:avLst/>
          </a:prstGeom>
          <a:noFill/>
        </p:spPr>
        <p:txBody>
          <a:bodyPr wrap="square" lIns="0" tIns="0" bIns="0" rtlCol="0">
            <a:spAutoFit/>
          </a:bodyPr>
          <a:lstStyle/>
          <a:p>
            <a:pPr>
              <a:lnSpc>
                <a:spcPct val="110000"/>
              </a:lnSpc>
            </a:pPr>
            <a:r>
              <a:rPr lang="en-US" altLang="ko-KR" sz="700">
                <a:latin typeface="Arial" panose="020B0604020202020204" pitchFamily="34" charset="0"/>
                <a:ea typeface="+mj-ea"/>
                <a:cs typeface="Arial" panose="020B0604020202020204" pitchFamily="34" charset="0"/>
              </a:rPr>
              <a:t>G: </a:t>
            </a:r>
            <a:r>
              <a:rPr lang="ko-KR" altLang="en-US" sz="700">
                <a:latin typeface="Arial" panose="020B0604020202020204" pitchFamily="34" charset="0"/>
                <a:ea typeface="+mj-ea"/>
                <a:cs typeface="Arial" panose="020B0604020202020204" pitchFamily="34" charset="0"/>
              </a:rPr>
              <a:t>이자수익 현금유입</a:t>
            </a:r>
            <a:endParaRPr lang="en-US" altLang="ko-KR" sz="700">
              <a:latin typeface="Arial" panose="020B0604020202020204" pitchFamily="34" charset="0"/>
              <a:ea typeface="+mj-ea"/>
              <a:cs typeface="Arial" panose="020B0604020202020204" pitchFamily="34" charset="0"/>
            </a:endParaRPr>
          </a:p>
          <a:p>
            <a:pPr>
              <a:lnSpc>
                <a:spcPct val="110000"/>
              </a:lnSpc>
            </a:pPr>
            <a:r>
              <a:rPr lang="en-US" altLang="ko-KR" sz="700">
                <a:latin typeface="Arial" panose="020B0604020202020204" pitchFamily="34" charset="0"/>
                <a:ea typeface="+mj-ea"/>
                <a:cs typeface="Arial" panose="020B0604020202020204" pitchFamily="34" charset="0"/>
              </a:rPr>
              <a:t>H: </a:t>
            </a:r>
            <a:r>
              <a:rPr lang="ko-KR" altLang="en-US" sz="700">
                <a:latin typeface="Arial" panose="020B0604020202020204" pitchFamily="34" charset="0"/>
                <a:ea typeface="+mj-ea"/>
                <a:cs typeface="Arial" panose="020B0604020202020204" pitchFamily="34" charset="0"/>
              </a:rPr>
              <a:t>이자비용 현금유출</a:t>
            </a:r>
            <a:endParaRPr lang="en-US" altLang="ko-KR" sz="700">
              <a:latin typeface="Arial" panose="020B0604020202020204" pitchFamily="34" charset="0"/>
              <a:ea typeface="+mj-ea"/>
              <a:cs typeface="Arial" panose="020B0604020202020204" pitchFamily="34" charset="0"/>
            </a:endParaRPr>
          </a:p>
          <a:p>
            <a:pPr>
              <a:lnSpc>
                <a:spcPct val="110000"/>
              </a:lnSpc>
            </a:pPr>
            <a:r>
              <a:rPr lang="en-US" altLang="ko-KR" sz="700">
                <a:latin typeface="Arial" panose="020B0604020202020204" pitchFamily="34" charset="0"/>
                <a:ea typeface="+mj-ea"/>
                <a:cs typeface="Arial" panose="020B0604020202020204" pitchFamily="34" charset="0"/>
              </a:rPr>
              <a:t>I: </a:t>
            </a:r>
            <a:r>
              <a:rPr lang="ko-KR" altLang="en-US" sz="700">
                <a:latin typeface="Arial" panose="020B0604020202020204" pitchFamily="34" charset="0"/>
                <a:ea typeface="+mj-ea"/>
                <a:cs typeface="Arial" panose="020B0604020202020204" pitchFamily="34" charset="0"/>
              </a:rPr>
              <a:t>법인세 현금유입</a:t>
            </a:r>
            <a:endParaRPr lang="en-US" altLang="ko-KR" sz="700">
              <a:latin typeface="Arial" panose="020B0604020202020204" pitchFamily="34" charset="0"/>
              <a:ea typeface="+mj-ea"/>
              <a:cs typeface="Arial" panose="020B0604020202020204" pitchFamily="34" charset="0"/>
            </a:endParaRPr>
          </a:p>
          <a:p>
            <a:pPr>
              <a:lnSpc>
                <a:spcPct val="110000"/>
              </a:lnSpc>
            </a:pPr>
            <a:r>
              <a:rPr lang="en-US" altLang="ko-KR" sz="700">
                <a:latin typeface="Arial" panose="020B0604020202020204" pitchFamily="34" charset="0"/>
                <a:ea typeface="+mj-ea"/>
                <a:cs typeface="Arial" panose="020B0604020202020204" pitchFamily="34" charset="0"/>
              </a:rPr>
              <a:t>J: </a:t>
            </a:r>
            <a:r>
              <a:rPr lang="ko-KR" altLang="en-US" sz="700">
                <a:latin typeface="Arial" panose="020B0604020202020204" pitchFamily="34" charset="0"/>
                <a:ea typeface="+mj-ea"/>
                <a:cs typeface="Arial" panose="020B0604020202020204" pitchFamily="34" charset="0"/>
              </a:rPr>
              <a:t>기타손익 현금유입</a:t>
            </a:r>
            <a:endParaRPr lang="en-US" altLang="ko-KR" sz="700">
              <a:latin typeface="Arial" panose="020B0604020202020204" pitchFamily="34" charset="0"/>
              <a:ea typeface="+mj-ea"/>
              <a:cs typeface="Arial" panose="020B0604020202020204" pitchFamily="34" charset="0"/>
            </a:endParaRPr>
          </a:p>
          <a:p>
            <a:pPr>
              <a:lnSpc>
                <a:spcPct val="110000"/>
              </a:lnSpc>
            </a:pPr>
            <a:r>
              <a:rPr lang="en-US" altLang="ko-KR" sz="700">
                <a:latin typeface="Arial" panose="020B0604020202020204" pitchFamily="34" charset="0"/>
                <a:ea typeface="+mj-ea"/>
                <a:cs typeface="Arial" panose="020B0604020202020204" pitchFamily="34" charset="0"/>
              </a:rPr>
              <a:t>K: </a:t>
            </a:r>
            <a:r>
              <a:rPr lang="ko-KR" altLang="en-US" sz="700">
                <a:latin typeface="Arial" panose="020B0604020202020204" pitchFamily="34" charset="0"/>
                <a:ea typeface="+mj-ea"/>
                <a:cs typeface="Arial" panose="020B0604020202020204" pitchFamily="34" charset="0"/>
              </a:rPr>
              <a:t>단기금융상품 현금유출</a:t>
            </a:r>
            <a:endParaRPr lang="en-US" altLang="ko-KR" sz="700">
              <a:latin typeface="Arial" panose="020B0604020202020204" pitchFamily="34" charset="0"/>
              <a:ea typeface="+mj-ea"/>
              <a:cs typeface="Arial" panose="020B0604020202020204" pitchFamily="34" charset="0"/>
            </a:endParaRPr>
          </a:p>
          <a:p>
            <a:pPr>
              <a:lnSpc>
                <a:spcPct val="110000"/>
              </a:lnSpc>
            </a:pPr>
            <a:r>
              <a:rPr lang="en-US" altLang="ko-KR" sz="700">
                <a:latin typeface="Arial" panose="020B0604020202020204" pitchFamily="34" charset="0"/>
                <a:ea typeface="+mj-ea"/>
                <a:cs typeface="Arial" panose="020B0604020202020204" pitchFamily="34" charset="0"/>
              </a:rPr>
              <a:t>L: </a:t>
            </a:r>
            <a:r>
              <a:rPr lang="ko-KR" altLang="en-US" sz="700">
                <a:latin typeface="Arial" panose="020B0604020202020204" pitchFamily="34" charset="0"/>
                <a:ea typeface="+mj-ea"/>
                <a:cs typeface="Arial" panose="020B0604020202020204" pitchFamily="34" charset="0"/>
              </a:rPr>
              <a:t>유형자산 취득 현금유출</a:t>
            </a:r>
            <a:endParaRPr lang="en-US" altLang="ko-KR" sz="700">
              <a:latin typeface="Arial" panose="020B0604020202020204" pitchFamily="34" charset="0"/>
              <a:ea typeface="+mj-ea"/>
              <a:cs typeface="Arial" panose="020B0604020202020204" pitchFamily="34" charset="0"/>
            </a:endParaRPr>
          </a:p>
        </p:txBody>
      </p:sp>
      <p:sp>
        <p:nvSpPr>
          <p:cNvPr id="39" name="TextBox 38">
            <a:extLst>
              <a:ext uri="{FF2B5EF4-FFF2-40B4-BE49-F238E27FC236}">
                <a16:creationId xmlns:a16="http://schemas.microsoft.com/office/drawing/2014/main" id="{C645BB23-2EBA-42D6-9F90-C64D10C093B2}"/>
              </a:ext>
            </a:extLst>
          </p:cNvPr>
          <p:cNvSpPr txBox="1"/>
          <p:nvPr/>
        </p:nvSpPr>
        <p:spPr>
          <a:xfrm>
            <a:off x="8306189" y="2028980"/>
            <a:ext cx="1200146" cy="346313"/>
          </a:xfrm>
          <a:prstGeom prst="rect">
            <a:avLst/>
          </a:prstGeom>
          <a:noFill/>
        </p:spPr>
        <p:txBody>
          <a:bodyPr wrap="square" lIns="0" tIns="0" bIns="0" rtlCol="0">
            <a:spAutoFit/>
          </a:bodyPr>
          <a:lstStyle/>
          <a:p>
            <a:pPr>
              <a:lnSpc>
                <a:spcPct val="110000"/>
              </a:lnSpc>
            </a:pPr>
            <a:r>
              <a:rPr lang="en-US" altLang="ko-KR" sz="700">
                <a:latin typeface="Arial" panose="020B0604020202020204" pitchFamily="34" charset="0"/>
                <a:ea typeface="+mj-ea"/>
                <a:cs typeface="Arial" panose="020B0604020202020204" pitchFamily="34" charset="0"/>
              </a:rPr>
              <a:t>M: </a:t>
            </a:r>
            <a:r>
              <a:rPr lang="ko-KR" altLang="en-US" sz="700">
                <a:latin typeface="Arial" panose="020B0604020202020204" pitchFamily="34" charset="0"/>
                <a:ea typeface="+mj-ea"/>
                <a:cs typeface="Arial" panose="020B0604020202020204" pitchFamily="34" charset="0"/>
              </a:rPr>
              <a:t>보증금 등 현금유출</a:t>
            </a:r>
            <a:endParaRPr lang="en-US" altLang="ko-KR" sz="700">
              <a:latin typeface="Arial" panose="020B0604020202020204" pitchFamily="34" charset="0"/>
              <a:cs typeface="Arial" panose="020B0604020202020204" pitchFamily="34" charset="0"/>
            </a:endParaRPr>
          </a:p>
          <a:p>
            <a:pPr>
              <a:lnSpc>
                <a:spcPct val="110000"/>
              </a:lnSpc>
            </a:pPr>
            <a:r>
              <a:rPr lang="en-US" altLang="ko-KR" sz="700">
                <a:latin typeface="Arial" panose="020B0604020202020204" pitchFamily="34" charset="0"/>
                <a:cs typeface="Arial" panose="020B0604020202020204" pitchFamily="34" charset="0"/>
              </a:rPr>
              <a:t>N:</a:t>
            </a:r>
            <a:r>
              <a:rPr lang="ko-KR" altLang="en-US" sz="700">
                <a:latin typeface="Arial" panose="020B0604020202020204" pitchFamily="34" charset="0"/>
                <a:cs typeface="Arial" panose="020B0604020202020204" pitchFamily="34" charset="0"/>
              </a:rPr>
              <a:t> 주식발행 현금유입</a:t>
            </a:r>
            <a:endParaRPr lang="en-US" altLang="ko-KR" sz="700">
              <a:latin typeface="Arial" panose="020B0604020202020204" pitchFamily="34" charset="0"/>
              <a:cs typeface="Arial" panose="020B0604020202020204" pitchFamily="34" charset="0"/>
            </a:endParaRPr>
          </a:p>
          <a:p>
            <a:pPr>
              <a:lnSpc>
                <a:spcPct val="110000"/>
              </a:lnSpc>
            </a:pPr>
            <a:r>
              <a:rPr lang="en-US" altLang="ko-KR" sz="700">
                <a:latin typeface="Arial" panose="020B0604020202020204" pitchFamily="34" charset="0"/>
                <a:cs typeface="Arial" panose="020B0604020202020204" pitchFamily="34" charset="0"/>
              </a:rPr>
              <a:t>O: </a:t>
            </a:r>
            <a:r>
              <a:rPr lang="ko-KR" altLang="en-US" sz="700">
                <a:latin typeface="Arial" panose="020B0604020202020204" pitchFamily="34" charset="0"/>
                <a:cs typeface="Arial" panose="020B0604020202020204" pitchFamily="34" charset="0"/>
              </a:rPr>
              <a:t>차입금상환 현금유출</a:t>
            </a:r>
            <a:endParaRPr lang="en-US" altLang="ko-KR" sz="70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5875060-B982-46ED-BBA9-FF9D4834685C}"/>
              </a:ext>
            </a:extLst>
          </p:cNvPr>
          <p:cNvSpPr txBox="1"/>
          <p:nvPr/>
        </p:nvSpPr>
        <p:spPr>
          <a:xfrm>
            <a:off x="8202161" y="1526517"/>
            <a:ext cx="1238743" cy="107722"/>
          </a:xfrm>
          <a:prstGeom prst="rect">
            <a:avLst/>
          </a:prstGeom>
          <a:noFill/>
        </p:spPr>
        <p:txBody>
          <a:bodyPr wrap="square" lIns="0" tIns="0" rIns="0" bIns="0" rtlCol="0">
            <a:spAutoFit/>
          </a:bodyPr>
          <a:lstStyle/>
          <a:p>
            <a:pPr algn="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단위</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백만원</a:t>
            </a:r>
            <a:r>
              <a:rPr lang="en-US" altLang="ko-KR" sz="70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996AC06D-EF40-4EE3-837D-E433D4DC1B77}"/>
              </a:ext>
            </a:extLst>
          </p:cNvPr>
          <p:cNvSpPr txBox="1"/>
          <p:nvPr/>
        </p:nvSpPr>
        <p:spPr>
          <a:xfrm>
            <a:off x="493403" y="4922268"/>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91584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Cash Movement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회사의 매출이 증가함에 따라 매출로 인한 순현금흐름도 지속적으로 증가하여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42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개월간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137</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억원이 창출되었음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월부로 중고차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직매입</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직판매</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사업이 개시되면서 상품매입으로 인한 현금유출이 발생하기 시작하였음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9" name="표 38">
            <a:extLst>
              <a:ext uri="{FF2B5EF4-FFF2-40B4-BE49-F238E27FC236}">
                <a16:creationId xmlns:a16="http://schemas.microsoft.com/office/drawing/2014/main" id="{3EDD4BD1-E5B0-443C-8EC9-0C4441BE3A26}"/>
              </a:ext>
            </a:extLst>
          </p:cNvPr>
          <p:cNvGraphicFramePr>
            <a:graphicFrameLocks noGrp="1"/>
          </p:cNvGraphicFramePr>
          <p:nvPr/>
        </p:nvGraphicFramePr>
        <p:xfrm>
          <a:off x="2138400" y="1515600"/>
          <a:ext cx="4046843" cy="4267200"/>
        </p:xfrm>
        <a:graphic>
          <a:graphicData uri="http://schemas.openxmlformats.org/drawingml/2006/table">
            <a:tbl>
              <a:tblPr/>
              <a:tblGrid>
                <a:gridCol w="177727">
                  <a:extLst>
                    <a:ext uri="{9D8B030D-6E8A-4147-A177-3AD203B41FA5}">
                      <a16:colId xmlns:a16="http://schemas.microsoft.com/office/drawing/2014/main" val="2993994455"/>
                    </a:ext>
                  </a:extLst>
                </a:gridCol>
                <a:gridCol w="1105461">
                  <a:extLst>
                    <a:ext uri="{9D8B030D-6E8A-4147-A177-3AD203B41FA5}">
                      <a16:colId xmlns:a16="http://schemas.microsoft.com/office/drawing/2014/main" val="3436056381"/>
                    </a:ext>
                  </a:extLst>
                </a:gridCol>
                <a:gridCol w="552731">
                  <a:extLst>
                    <a:ext uri="{9D8B030D-6E8A-4147-A177-3AD203B41FA5}">
                      <a16:colId xmlns:a16="http://schemas.microsoft.com/office/drawing/2014/main" val="2429422012"/>
                    </a:ext>
                  </a:extLst>
                </a:gridCol>
                <a:gridCol w="552731">
                  <a:extLst>
                    <a:ext uri="{9D8B030D-6E8A-4147-A177-3AD203B41FA5}">
                      <a16:colId xmlns:a16="http://schemas.microsoft.com/office/drawing/2014/main" val="30339472"/>
                    </a:ext>
                  </a:extLst>
                </a:gridCol>
                <a:gridCol w="552731">
                  <a:extLst>
                    <a:ext uri="{9D8B030D-6E8A-4147-A177-3AD203B41FA5}">
                      <a16:colId xmlns:a16="http://schemas.microsoft.com/office/drawing/2014/main" val="1641745320"/>
                    </a:ext>
                  </a:extLst>
                </a:gridCol>
                <a:gridCol w="552731">
                  <a:extLst>
                    <a:ext uri="{9D8B030D-6E8A-4147-A177-3AD203B41FA5}">
                      <a16:colId xmlns:a16="http://schemas.microsoft.com/office/drawing/2014/main" val="966410101"/>
                    </a:ext>
                  </a:extLst>
                </a:gridCol>
                <a:gridCol w="552731">
                  <a:extLst>
                    <a:ext uri="{9D8B030D-6E8A-4147-A177-3AD203B41FA5}">
                      <a16:colId xmlns:a16="http://schemas.microsoft.com/office/drawing/2014/main" val="3668499017"/>
                    </a:ext>
                  </a:extLst>
                </a:gridCol>
              </a:tblGrid>
              <a:tr h="152400">
                <a:tc gridSpan="2">
                  <a:txBody>
                    <a:bodyPr/>
                    <a:lstStyle/>
                    <a:p>
                      <a:pPr algn="l"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ko-KR" altLang="en-US" sz="9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292420768"/>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06674823"/>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endParaRPr lang="en-US" sz="9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42mths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35428737"/>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기초 </a:t>
                      </a:r>
                      <a:r>
                        <a:rPr lang="en-US" sz="900" b="1" i="0" u="none" strike="noStrike">
                          <a:solidFill>
                            <a:srgbClr val="000000"/>
                          </a:solidFill>
                          <a:effectLst/>
                          <a:latin typeface="Arial" panose="020B0604020202020204" pitchFamily="34" charset="0"/>
                          <a:ea typeface="+mj-ea"/>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4,109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1,730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63243207"/>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4,415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13,529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352085562"/>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40776757"/>
                  </a:ext>
                </a:extLst>
              </a:tr>
              <a:tr h="152400">
                <a:tc gridSpan="2">
                  <a:txBody>
                    <a:bodyPr/>
                    <a:lstStyle/>
                    <a:p>
                      <a:pPr algn="l" rtl="0" fontAlgn="ctr"/>
                      <a:r>
                        <a:rPr lang="en-US" sz="900" b="0" i="1" u="none" strike="noStrike">
                          <a:solidFill>
                            <a:srgbClr val="000000"/>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(75.5)%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(26.7)%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9817406"/>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영업</a:t>
                      </a:r>
                      <a:r>
                        <a:rPr lang="en-US" sz="900" b="1"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8906652"/>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매출</a:t>
                      </a:r>
                    </a:p>
                  </a:txBody>
                  <a:tcPr marL="36000" marR="36000"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2,553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4,186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4,461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618683406"/>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상품</a:t>
                      </a:r>
                    </a:p>
                  </a:txBody>
                  <a:tcPr marL="36000" marR="36000" marT="9525"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05618954"/>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급여</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(1,467)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29826213"/>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퇴직급여</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77586568"/>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광고선전비</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(7,492)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73427680"/>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 영업비용</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20217895"/>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이자수익</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58556049"/>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이자비용</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54954718"/>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법인세비용</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59518077"/>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기타영업 </a:t>
                      </a:r>
                      <a:r>
                        <a:rPr lang="en-US" sz="900" b="0"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85348293"/>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투자</a:t>
                      </a:r>
                      <a:r>
                        <a:rPr lang="en-US" sz="900" b="1"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38290583"/>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금융상품</a:t>
                      </a:r>
                    </a:p>
                  </a:txBody>
                  <a:tcPr marL="36000" marR="36000"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316405"/>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유형자산</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83132979"/>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무형자산</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14047597"/>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보증금</a:t>
                      </a:r>
                    </a:p>
                  </a:txBody>
                  <a:tcPr marL="36000" marR="36000"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70892817"/>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a:t>
                      </a:r>
                      <a:r>
                        <a:rPr lang="en-US" sz="900" b="1"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27719450"/>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주식 발행</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631363350"/>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차입금상환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84056116"/>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Net Cash Flow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(2,806)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7159340"/>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기말 </a:t>
                      </a:r>
                      <a:r>
                        <a:rPr lang="en-US" sz="900" b="1" i="0" u="none" strike="noStrike">
                          <a:solidFill>
                            <a:srgbClr val="000000"/>
                          </a:solidFill>
                          <a:effectLst/>
                          <a:latin typeface="Arial" panose="020B0604020202020204" pitchFamily="34" charset="0"/>
                          <a:ea typeface="+mj-ea"/>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1,730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053156"/>
                  </a:ext>
                </a:extLst>
              </a:tr>
            </a:tbl>
          </a:graphicData>
        </a:graphic>
      </p:graphicFrame>
      <p:sp>
        <p:nvSpPr>
          <p:cNvPr id="28" name="TextBox 27">
            <a:extLst>
              <a:ext uri="{FF2B5EF4-FFF2-40B4-BE49-F238E27FC236}">
                <a16:creationId xmlns:a16="http://schemas.microsoft.com/office/drawing/2014/main" id="{012FAC65-6900-4BC7-8A0F-21B996695383}"/>
              </a:ext>
            </a:extLst>
          </p:cNvPr>
          <p:cNvSpPr txBox="1"/>
          <p:nvPr/>
        </p:nvSpPr>
        <p:spPr>
          <a:xfrm>
            <a:off x="6524874" y="2333859"/>
            <a:ext cx="2830251" cy="1218860"/>
          </a:xfrm>
          <a:prstGeom prst="rect">
            <a:avLst/>
          </a:prstGeom>
          <a:noFill/>
        </p:spPr>
        <p:txBody>
          <a:bodyPr wrap="square" lIns="0" tIns="0" rIns="0" bIns="0" rtlCol="0">
            <a:spAutoFit/>
          </a:bodyPr>
          <a:lstStyle/>
          <a:p>
            <a:pPr marL="144000" indent="-108000">
              <a:lnSpc>
                <a:spcPts val="1200"/>
              </a:lnSpc>
              <a:buClr>
                <a:srgbClr val="00338D"/>
              </a:buClr>
              <a:buFont typeface="Arial" panose="020B0604020202020204" pitchFamily="34" charset="0"/>
              <a:buChar char="•"/>
            </a:pPr>
            <a:endParaRPr lang="en-US" altLang="ko-KR" sz="9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a:latin typeface="Arial" panose="020B0604020202020204" pitchFamily="34" charset="0"/>
              <a:cs typeface="Arial" panose="020B0604020202020204" pitchFamily="34" charset="0"/>
            </a:endParaRPr>
          </a:p>
          <a:p>
            <a:pPr marL="144000" indent="-108000">
              <a:lnSpc>
                <a:spcPts val="1200"/>
              </a:lnSpc>
              <a:buClr>
                <a:srgbClr val="00338D"/>
              </a:buClr>
              <a:buFont typeface="Arial" panose="020B0604020202020204" pitchFamily="34" charset="0"/>
              <a:buChar char="•"/>
            </a:pPr>
            <a:endParaRPr lang="en-US" altLang="ko-KR" sz="900">
              <a:latin typeface="Arial" panose="020B0604020202020204" pitchFamily="34" charset="0"/>
              <a:cs typeface="Arial" panose="020B0604020202020204" pitchFamily="34" charset="0"/>
            </a:endParaRPr>
          </a:p>
        </p:txBody>
      </p:sp>
      <p:sp>
        <p:nvSpPr>
          <p:cNvPr id="30" name="순서도: 연결자 29">
            <a:extLst>
              <a:ext uri="{FF2B5EF4-FFF2-40B4-BE49-F238E27FC236}">
                <a16:creationId xmlns:a16="http://schemas.microsoft.com/office/drawing/2014/main" id="{314E6622-429E-4443-9523-193EC486D097}"/>
              </a:ext>
            </a:extLst>
          </p:cNvPr>
          <p:cNvSpPr/>
          <p:nvPr/>
        </p:nvSpPr>
        <p:spPr bwMode="auto">
          <a:xfrm>
            <a:off x="6358637" y="152153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31" name="TextBox 30">
            <a:extLst>
              <a:ext uri="{FF2B5EF4-FFF2-40B4-BE49-F238E27FC236}">
                <a16:creationId xmlns:a16="http://schemas.microsoft.com/office/drawing/2014/main" id="{BF88C276-8FD3-42E9-A8CA-9F33899209E4}"/>
              </a:ext>
            </a:extLst>
          </p:cNvPr>
          <p:cNvSpPr txBox="1"/>
          <p:nvPr/>
        </p:nvSpPr>
        <p:spPr>
          <a:xfrm>
            <a:off x="6518499" y="1515600"/>
            <a:ext cx="2830251" cy="4065600"/>
          </a:xfrm>
          <a:prstGeom prst="rect">
            <a:avLst/>
          </a:prstGeom>
          <a:noFill/>
        </p:spPr>
        <p:txBody>
          <a:bodyPr wrap="square" lIns="0" tIns="0" rIns="0" bIns="0" rtlCol="0">
            <a:spAutoFit/>
          </a:bodyPr>
          <a:lstStyle/>
          <a:p>
            <a:pPr>
              <a:lnSpc>
                <a:spcPts val="1200"/>
              </a:lnSpc>
              <a:spcBef>
                <a:spcPts val="600"/>
              </a:spcBef>
            </a:pPr>
            <a:r>
              <a:rPr lang="en-US" altLang="ko-KR" sz="900" u="sng">
                <a:latin typeface="Arial" panose="020B0604020202020204" pitchFamily="34" charset="0"/>
                <a:cs typeface="Arial" panose="020B0604020202020204" pitchFamily="34" charset="0"/>
              </a:rPr>
              <a:t> </a:t>
            </a:r>
            <a:r>
              <a:rPr lang="en-US" altLang="ko-KR" sz="900" b="1" u="sng">
                <a:latin typeface="Arial" panose="020B0604020202020204" pitchFamily="34" charset="0"/>
                <a:cs typeface="Arial" panose="020B0604020202020204" pitchFamily="34" charset="0"/>
              </a:rPr>
              <a:t>Net Cash Flow </a:t>
            </a:r>
            <a:r>
              <a:rPr lang="ko-KR" altLang="en-US" sz="900" b="1" u="sng">
                <a:latin typeface="Arial" panose="020B0604020202020204" pitchFamily="34" charset="0"/>
                <a:cs typeface="Arial" panose="020B0604020202020204" pitchFamily="34" charset="0"/>
              </a:rPr>
              <a:t>감소 </a:t>
            </a:r>
            <a:r>
              <a:rPr lang="en-US" altLang="ko-KR" sz="900" b="1" u="sng">
                <a:latin typeface="Arial" panose="020B0604020202020204" pitchFamily="34" charset="0"/>
                <a:cs typeface="Arial" panose="020B0604020202020204" pitchFamily="34" charset="0"/>
              </a:rPr>
              <a:t>((-)2,806</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spcBef>
                <a:spcPts val="600"/>
              </a:spcBef>
              <a:buClr>
                <a:srgbClr val="00338D"/>
              </a:buClr>
              <a:buFont typeface="Arial" panose="020B0604020202020204" pitchFamily="34" charset="0"/>
              <a:buChar char="•"/>
            </a:pPr>
            <a:r>
              <a:rPr lang="en-US" altLang="ko-KR" sz="900">
                <a:latin typeface="Arial" panose="020B0604020202020204" pitchFamily="34" charset="0"/>
                <a:cs typeface="Arial" panose="020B0604020202020204" pitchFamily="34" charset="0"/>
              </a:rPr>
              <a:t>’20</a:t>
            </a:r>
            <a:r>
              <a:rPr lang="ko-KR" altLang="en-US" sz="900">
                <a:latin typeface="Arial" panose="020B0604020202020204" pitchFamily="34" charset="0"/>
                <a:cs typeface="Arial" panose="020B0604020202020204" pitchFamily="34" charset="0"/>
              </a:rPr>
              <a:t>년 이후 </a:t>
            </a:r>
            <a:r>
              <a:rPr lang="ko-KR" altLang="en-US" sz="900" err="1">
                <a:latin typeface="Arial" panose="020B0604020202020204" pitchFamily="34" charset="0"/>
                <a:cs typeface="Arial" panose="020B0604020202020204" pitchFamily="34" charset="0"/>
              </a:rPr>
              <a:t>활동별</a:t>
            </a:r>
            <a:r>
              <a:rPr lang="ko-KR" altLang="en-US" sz="900">
                <a:latin typeface="Arial" panose="020B0604020202020204" pitchFamily="34" charset="0"/>
                <a:cs typeface="Arial" panose="020B0604020202020204" pitchFamily="34" charset="0"/>
              </a:rPr>
              <a:t> 현금흐름은 영업활동현금흐름 </a:t>
            </a:r>
            <a:r>
              <a:rPr lang="en-US" altLang="ko-KR" sz="900">
                <a:latin typeface="Arial" panose="020B0604020202020204" pitchFamily="34" charset="0"/>
                <a:cs typeface="Arial" panose="020B0604020202020204" pitchFamily="34" charset="0"/>
              </a:rPr>
              <a:t>(-) 2,776</a:t>
            </a:r>
            <a:r>
              <a:rPr lang="ko-KR" altLang="en-US" sz="900">
                <a:latin typeface="Arial" panose="020B0604020202020204" pitchFamily="34" charset="0"/>
                <a:cs typeface="Arial" panose="020B0604020202020204" pitchFamily="34" charset="0"/>
              </a:rPr>
              <a:t>백만원</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투자활동현금흐름</a:t>
            </a:r>
            <a:r>
              <a:rPr lang="en-US" altLang="ko-KR" sz="900">
                <a:latin typeface="Arial" panose="020B0604020202020204" pitchFamily="34" charset="0"/>
                <a:cs typeface="Arial" panose="020B0604020202020204" pitchFamily="34" charset="0"/>
              </a:rPr>
              <a:t> (-)220</a:t>
            </a:r>
            <a:r>
              <a:rPr lang="ko-KR" altLang="en-US" sz="900">
                <a:latin typeface="Arial" panose="020B0604020202020204" pitchFamily="34" charset="0"/>
                <a:cs typeface="Arial" panose="020B0604020202020204" pitchFamily="34" charset="0"/>
              </a:rPr>
              <a:t>백만원 및</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재무활동현금흐름 </a:t>
            </a:r>
            <a:r>
              <a:rPr lang="en-US" altLang="ko-KR" sz="900">
                <a:latin typeface="Arial" panose="020B0604020202020204" pitchFamily="34" charset="0"/>
                <a:cs typeface="Arial" panose="020B0604020202020204" pitchFamily="34" charset="0"/>
              </a:rPr>
              <a:t>190</a:t>
            </a:r>
            <a:r>
              <a:rPr lang="ko-KR" altLang="en-US" sz="900">
                <a:latin typeface="Arial" panose="020B0604020202020204" pitchFamily="34" charset="0"/>
                <a:cs typeface="Arial" panose="020B0604020202020204" pitchFamily="34" charset="0"/>
              </a:rPr>
              <a:t>백만원으로</a:t>
            </a:r>
            <a:r>
              <a:rPr lang="en-US" altLang="ko-KR" sz="900">
                <a:latin typeface="Arial" panose="020B0604020202020204" pitchFamily="34" charset="0"/>
                <a:cs typeface="Arial" panose="020B0604020202020204" pitchFamily="34" charset="0"/>
              </a:rPr>
              <a:t>, Net Cash</a:t>
            </a:r>
            <a:r>
              <a:rPr lang="ko-KR" altLang="en-US" sz="900">
                <a:latin typeface="Arial" panose="020B0604020202020204" pitchFamily="34" charset="0"/>
                <a:cs typeface="Arial" panose="020B0604020202020204" pitchFamily="34" charset="0"/>
              </a:rPr>
              <a:t>로 약 </a:t>
            </a:r>
            <a:r>
              <a:rPr lang="en-US" altLang="ko-KR" sz="900">
                <a:latin typeface="Arial" panose="020B0604020202020204" pitchFamily="34" charset="0"/>
                <a:cs typeface="Arial" panose="020B0604020202020204" pitchFamily="34" charset="0"/>
              </a:rPr>
              <a:t>(-) 2,806</a:t>
            </a:r>
            <a:r>
              <a:rPr lang="ko-KR" altLang="en-US" sz="900">
                <a:latin typeface="Arial" panose="020B0604020202020204" pitchFamily="34" charset="0"/>
                <a:cs typeface="Arial" panose="020B0604020202020204" pitchFamily="34" charset="0"/>
              </a:rPr>
              <a:t>백만원이 유출됨</a:t>
            </a:r>
            <a:endParaRPr lang="en-US" altLang="ko-KR" sz="900">
              <a:latin typeface="Arial" panose="020B0604020202020204" pitchFamily="34" charset="0"/>
              <a:cs typeface="Arial" panose="020B0604020202020204" pitchFamily="34" charset="0"/>
            </a:endParaRPr>
          </a:p>
          <a:p>
            <a:pPr>
              <a:lnSpc>
                <a:spcPts val="1200"/>
              </a:lnSpc>
              <a:spcBef>
                <a:spcPts val="1200"/>
              </a:spcBef>
            </a:pPr>
            <a:r>
              <a:rPr lang="en-US" altLang="ko-KR" sz="900" u="sng">
                <a:latin typeface="Arial" panose="020B0604020202020204" pitchFamily="34" charset="0"/>
                <a:cs typeface="Arial" panose="020B0604020202020204" pitchFamily="34" charset="0"/>
              </a:rPr>
              <a:t> </a:t>
            </a:r>
            <a:r>
              <a:rPr lang="ko-KR" altLang="en-US" sz="900" b="1" u="sng">
                <a:latin typeface="Arial" panose="020B0604020202020204" pitchFamily="34" charset="0"/>
                <a:cs typeface="Arial" panose="020B0604020202020204" pitchFamily="34" charset="0"/>
              </a:rPr>
              <a:t>매출 발생을 통한 순현금흐름 </a:t>
            </a:r>
            <a:r>
              <a:rPr lang="en-US" altLang="ko-KR" sz="900" b="1" u="sng">
                <a:latin typeface="Arial" panose="020B0604020202020204" pitchFamily="34" charset="0"/>
                <a:cs typeface="Arial" panose="020B0604020202020204" pitchFamily="34" charset="0"/>
              </a:rPr>
              <a:t>(13,650</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endParaRPr lang="en-US" altLang="ko-KR" sz="900">
              <a:latin typeface="Arial" panose="020B0604020202020204" pitchFamily="34" charset="0"/>
              <a:cs typeface="Arial" panose="020B0604020202020204" pitchFamily="34" charset="0"/>
            </a:endParaRPr>
          </a:p>
          <a:p>
            <a:pPr marL="144000" indent="-108000">
              <a:lnSpc>
                <a:spcPts val="1200"/>
              </a:lnSpc>
              <a:spcBef>
                <a:spcPts val="600"/>
              </a:spcBef>
              <a:buClr>
                <a:srgbClr val="00338D"/>
              </a:buClr>
              <a:buFont typeface="Arial" panose="020B0604020202020204" pitchFamily="34" charset="0"/>
              <a:buChar char="•"/>
            </a:pPr>
            <a:r>
              <a:rPr lang="ko-KR" altLang="en-US" sz="900">
                <a:latin typeface="Arial" panose="020B0604020202020204" pitchFamily="34" charset="0"/>
                <a:cs typeface="Arial" panose="020B0604020202020204" pitchFamily="34" charset="0"/>
              </a:rPr>
              <a:t>회사 영업에 따라 발생한 순현금흐름은 매출이 증가함에 따라 지속적으로 증가하고 있으며</a:t>
            </a:r>
            <a:r>
              <a:rPr lang="en-US" altLang="ko-KR" sz="900">
                <a:latin typeface="Arial" panose="020B0604020202020204" pitchFamily="34" charset="0"/>
                <a:cs typeface="Arial" panose="020B0604020202020204" pitchFamily="34" charset="0"/>
              </a:rPr>
              <a:t>, ‘21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 부터는 회사가 직접 중고차를 직판함에 따라 현금흐름이 추가적으로 발생하고 있음</a:t>
            </a:r>
            <a:endParaRPr lang="en-US" altLang="ko-KR" sz="900">
              <a:latin typeface="Arial" panose="020B0604020202020204" pitchFamily="34" charset="0"/>
              <a:cs typeface="Arial" panose="020B0604020202020204" pitchFamily="34" charset="0"/>
            </a:endParaRPr>
          </a:p>
          <a:p>
            <a:pPr>
              <a:lnSpc>
                <a:spcPts val="1200"/>
              </a:lnSpc>
              <a:spcBef>
                <a:spcPts val="1200"/>
              </a:spcBef>
            </a:pPr>
            <a:r>
              <a:rPr lang="en-US" altLang="ko-KR" sz="900" u="sng">
                <a:latin typeface="Arial" panose="020B0604020202020204" pitchFamily="34" charset="0"/>
                <a:cs typeface="Arial" panose="020B0604020202020204" pitchFamily="34" charset="0"/>
              </a:rPr>
              <a:t> </a:t>
            </a:r>
            <a:r>
              <a:rPr lang="ko-KR" altLang="en-US" sz="900" b="1" u="sng">
                <a:latin typeface="Arial" panose="020B0604020202020204" pitchFamily="34" charset="0"/>
                <a:cs typeface="Arial" panose="020B0604020202020204" pitchFamily="34" charset="0"/>
              </a:rPr>
              <a:t>상품 매입으로 인한 현금유출 </a:t>
            </a:r>
            <a:r>
              <a:rPr lang="en-US" altLang="ko-KR" sz="900" b="1" u="sng">
                <a:latin typeface="Arial" panose="020B0604020202020204" pitchFamily="34" charset="0"/>
                <a:cs typeface="Arial" panose="020B0604020202020204" pitchFamily="34" charset="0"/>
              </a:rPr>
              <a:t>((-)468</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endParaRPr lang="en-US" altLang="ko-KR" sz="900">
              <a:latin typeface="Arial" panose="020B0604020202020204" pitchFamily="34" charset="0"/>
              <a:cs typeface="Arial" panose="020B0604020202020204" pitchFamily="34" charset="0"/>
            </a:endParaRPr>
          </a:p>
          <a:p>
            <a:pPr marL="144000" indent="-108000">
              <a:lnSpc>
                <a:spcPts val="1200"/>
              </a:lnSpc>
              <a:spcBef>
                <a:spcPts val="600"/>
              </a:spcBef>
              <a:buClr>
                <a:srgbClr val="00338D"/>
              </a:buClr>
              <a:buFont typeface="Arial" panose="020B0604020202020204" pitchFamily="34" charset="0"/>
              <a:buChar char="•"/>
            </a:pP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월부터 회사가 직접 차량을 매입</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판매함에 따라 관련 현금 유출이 발생하였으며</a:t>
            </a:r>
            <a:r>
              <a:rPr lang="en-US" altLang="ko-KR" sz="900">
                <a:latin typeface="Arial" panose="020B0604020202020204" pitchFamily="34" charset="0"/>
                <a:cs typeface="Arial" panose="020B0604020202020204" pitchFamily="34" charset="0"/>
              </a:rPr>
              <a:t>, ‘22</a:t>
            </a:r>
            <a:r>
              <a:rPr lang="ko-KR" altLang="en-US" sz="900">
                <a:latin typeface="Arial" panose="020B0604020202020204" pitchFamily="34" charset="0"/>
                <a:cs typeface="Arial" panose="020B0604020202020204" pitchFamily="34" charset="0"/>
              </a:rPr>
              <a:t>년 관련 매출액이 증가함에 따라 매입으로 인한 </a:t>
            </a:r>
            <a:r>
              <a:rPr lang="ko-KR" altLang="en-US" sz="900" err="1">
                <a:latin typeface="Arial" panose="020B0604020202020204" pitchFamily="34" charset="0"/>
                <a:cs typeface="Arial" panose="020B0604020202020204" pitchFamily="34" charset="0"/>
              </a:rPr>
              <a:t>유출액</a:t>
            </a:r>
            <a:r>
              <a:rPr lang="ko-KR" altLang="en-US" sz="900">
                <a:latin typeface="Arial" panose="020B0604020202020204" pitchFamily="34" charset="0"/>
                <a:cs typeface="Arial" panose="020B0604020202020204" pitchFamily="34" charset="0"/>
              </a:rPr>
              <a:t> 또한 증가하였음</a:t>
            </a:r>
            <a:endParaRPr lang="en-US" altLang="ko-KR" sz="900">
              <a:latin typeface="Arial" panose="020B0604020202020204" pitchFamily="34" charset="0"/>
              <a:cs typeface="Arial" panose="020B0604020202020204" pitchFamily="34" charset="0"/>
            </a:endParaRPr>
          </a:p>
          <a:p>
            <a:pPr>
              <a:lnSpc>
                <a:spcPts val="1200"/>
              </a:lnSpc>
              <a:spcBef>
                <a:spcPts val="1200"/>
              </a:spcBef>
            </a:pPr>
            <a:r>
              <a:rPr lang="ko-KR" altLang="en-US" sz="900" b="1" u="sng">
                <a:latin typeface="Arial" panose="020B0604020202020204" pitchFamily="34" charset="0"/>
                <a:cs typeface="Arial" panose="020B0604020202020204" pitchFamily="34" charset="0"/>
              </a:rPr>
              <a:t> 급여</a:t>
            </a:r>
            <a:r>
              <a:rPr lang="en-US" altLang="ko-KR" sz="900" b="1" u="sng">
                <a:latin typeface="Arial" panose="020B0604020202020204" pitchFamily="34" charset="0"/>
                <a:cs typeface="Arial" panose="020B0604020202020204" pitchFamily="34" charset="0"/>
              </a:rPr>
              <a:t> </a:t>
            </a:r>
            <a:r>
              <a:rPr lang="ko-KR" altLang="en-US" sz="900" b="1" u="sng">
                <a:latin typeface="Arial" panose="020B0604020202020204" pitchFamily="34" charset="0"/>
                <a:cs typeface="Arial" panose="020B0604020202020204" pitchFamily="34" charset="0"/>
              </a:rPr>
              <a:t>등의 지급으로 인한 현금유출 </a:t>
            </a:r>
            <a:r>
              <a:rPr lang="en-US" altLang="ko-KR" sz="900" b="1" u="sng">
                <a:latin typeface="Arial" panose="020B0604020202020204" pitchFamily="34" charset="0"/>
                <a:cs typeface="Arial" panose="020B0604020202020204" pitchFamily="34" charset="0"/>
              </a:rPr>
              <a:t>((-)4,813</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endParaRPr lang="en-US" altLang="ko-KR" sz="900">
              <a:latin typeface="Arial" panose="020B0604020202020204" pitchFamily="34" charset="0"/>
              <a:cs typeface="Arial" panose="020B0604020202020204" pitchFamily="34" charset="0"/>
            </a:endParaRPr>
          </a:p>
          <a:p>
            <a:pPr marL="144000" indent="-108000">
              <a:lnSpc>
                <a:spcPts val="1200"/>
              </a:lnSpc>
              <a:spcBef>
                <a:spcPts val="600"/>
              </a:spcBef>
              <a:buClr>
                <a:srgbClr val="00338D"/>
              </a:buClr>
              <a:buFont typeface="Arial" panose="020B0604020202020204" pitchFamily="34" charset="0"/>
              <a:buChar char="•"/>
            </a:pPr>
            <a:r>
              <a:rPr lang="ko-KR" altLang="en-US" sz="900">
                <a:latin typeface="Arial" panose="020B0604020202020204" pitchFamily="34" charset="0"/>
                <a:cs typeface="Arial" panose="020B0604020202020204" pitchFamily="34" charset="0"/>
              </a:rPr>
              <a:t>회사의 </a:t>
            </a:r>
            <a:r>
              <a:rPr lang="ko-KR" altLang="en-US" sz="900" err="1">
                <a:latin typeface="Arial" panose="020B0604020202020204" pitchFamily="34" charset="0"/>
                <a:cs typeface="Arial" panose="020B0604020202020204" pitchFamily="34" charset="0"/>
              </a:rPr>
              <a:t>급여성</a:t>
            </a:r>
            <a:r>
              <a:rPr lang="ko-KR" altLang="en-US" sz="900">
                <a:latin typeface="Arial" panose="020B0604020202020204" pitchFamily="34" charset="0"/>
                <a:cs typeface="Arial" panose="020B0604020202020204" pitchFamily="34" charset="0"/>
              </a:rPr>
              <a:t> 비용으로는 급여</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경상연구개발비 및 퇴직급여 등이 있음</a:t>
            </a:r>
            <a:endParaRPr lang="en-US" altLang="ko-KR" sz="900">
              <a:latin typeface="Arial" panose="020B0604020202020204" pitchFamily="34" charset="0"/>
              <a:cs typeface="Arial" panose="020B0604020202020204" pitchFamily="34" charset="0"/>
            </a:endParaRPr>
          </a:p>
          <a:p>
            <a:pPr marL="144000" indent="-108000">
              <a:lnSpc>
                <a:spcPts val="1200"/>
              </a:lnSpc>
              <a:spcBef>
                <a:spcPts val="600"/>
              </a:spcBef>
              <a:buClr>
                <a:srgbClr val="00338D"/>
              </a:buClr>
              <a:buFont typeface="Arial" panose="020B0604020202020204" pitchFamily="34" charset="0"/>
              <a:buChar char="•"/>
            </a:pP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년의 경우 전년 대비 급여액이 증가하였으며 이는 평균인원 및 연평균 급여가 지속적으로 상승함에 기인함</a:t>
            </a:r>
            <a:endParaRPr lang="en-US" altLang="ko-KR" sz="900">
              <a:latin typeface="Arial" panose="020B0604020202020204" pitchFamily="34" charset="0"/>
              <a:cs typeface="Arial" panose="020B0604020202020204" pitchFamily="34" charset="0"/>
            </a:endParaRPr>
          </a:p>
        </p:txBody>
      </p:sp>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(2/3)</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5" name="직사각형 24">
            <a:extLst>
              <a:ext uri="{FF2B5EF4-FFF2-40B4-BE49-F238E27FC236}">
                <a16:creationId xmlns:a16="http://schemas.microsoft.com/office/drawing/2014/main" id="{044E61EA-3A86-4A2D-8F89-F1F100067CD8}"/>
              </a:ext>
            </a:extLst>
          </p:cNvPr>
          <p:cNvSpPr/>
          <p:nvPr/>
        </p:nvSpPr>
        <p:spPr>
          <a:xfrm>
            <a:off x="2138002" y="5476642"/>
            <a:ext cx="403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1377CBEE-0833-475C-B3D8-1D66DED26D2F}"/>
              </a:ext>
            </a:extLst>
          </p:cNvPr>
          <p:cNvSpPr/>
          <p:nvPr/>
        </p:nvSpPr>
        <p:spPr bwMode="auto">
          <a:xfrm>
            <a:off x="2044125" y="542584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34" name="직사각형 33">
            <a:extLst>
              <a:ext uri="{FF2B5EF4-FFF2-40B4-BE49-F238E27FC236}">
                <a16:creationId xmlns:a16="http://schemas.microsoft.com/office/drawing/2014/main" id="{194CE5E6-C202-4840-994A-579B4138C712}"/>
              </a:ext>
            </a:extLst>
          </p:cNvPr>
          <p:cNvSpPr/>
          <p:nvPr/>
        </p:nvSpPr>
        <p:spPr>
          <a:xfrm>
            <a:off x="2143029" y="2735950"/>
            <a:ext cx="403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순서도: 연결자 34">
            <a:extLst>
              <a:ext uri="{FF2B5EF4-FFF2-40B4-BE49-F238E27FC236}">
                <a16:creationId xmlns:a16="http://schemas.microsoft.com/office/drawing/2014/main" id="{B70D4A42-C75E-44D9-84E1-046C5F19F4E2}"/>
              </a:ext>
            </a:extLst>
          </p:cNvPr>
          <p:cNvSpPr/>
          <p:nvPr/>
        </p:nvSpPr>
        <p:spPr bwMode="auto">
          <a:xfrm>
            <a:off x="2049151" y="26851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32" name="직사각형 31">
            <a:extLst>
              <a:ext uri="{FF2B5EF4-FFF2-40B4-BE49-F238E27FC236}">
                <a16:creationId xmlns:a16="http://schemas.microsoft.com/office/drawing/2014/main" id="{866FDEEB-5B5E-43DB-8AAD-8FA278818A62}"/>
              </a:ext>
            </a:extLst>
          </p:cNvPr>
          <p:cNvSpPr/>
          <p:nvPr/>
        </p:nvSpPr>
        <p:spPr>
          <a:xfrm>
            <a:off x="2143029" y="2879883"/>
            <a:ext cx="403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순서도: 연결자 32">
            <a:extLst>
              <a:ext uri="{FF2B5EF4-FFF2-40B4-BE49-F238E27FC236}">
                <a16:creationId xmlns:a16="http://schemas.microsoft.com/office/drawing/2014/main" id="{62EB5150-7707-4240-9309-5BACB4C223F6}"/>
              </a:ext>
            </a:extLst>
          </p:cNvPr>
          <p:cNvSpPr/>
          <p:nvPr/>
        </p:nvSpPr>
        <p:spPr bwMode="auto">
          <a:xfrm>
            <a:off x="2049151" y="283749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41" name="순서도: 연결자 40">
            <a:extLst>
              <a:ext uri="{FF2B5EF4-FFF2-40B4-BE49-F238E27FC236}">
                <a16:creationId xmlns:a16="http://schemas.microsoft.com/office/drawing/2014/main" id="{F0E0AF9A-DD42-4E74-90B2-9C1EF17B075B}"/>
              </a:ext>
            </a:extLst>
          </p:cNvPr>
          <p:cNvSpPr/>
          <p:nvPr/>
        </p:nvSpPr>
        <p:spPr bwMode="auto">
          <a:xfrm>
            <a:off x="6358637" y="250030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42" name="순서도: 연결자 41">
            <a:extLst>
              <a:ext uri="{FF2B5EF4-FFF2-40B4-BE49-F238E27FC236}">
                <a16:creationId xmlns:a16="http://schemas.microsoft.com/office/drawing/2014/main" id="{00690098-0244-4B45-A332-161FF562F178}"/>
              </a:ext>
            </a:extLst>
          </p:cNvPr>
          <p:cNvSpPr/>
          <p:nvPr/>
        </p:nvSpPr>
        <p:spPr bwMode="auto">
          <a:xfrm>
            <a:off x="6358637" y="351204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44" name="직사각형 43">
            <a:extLst>
              <a:ext uri="{FF2B5EF4-FFF2-40B4-BE49-F238E27FC236}">
                <a16:creationId xmlns:a16="http://schemas.microsoft.com/office/drawing/2014/main" id="{F3A614CB-11DD-4BBF-92DA-B63EA65018DF}"/>
              </a:ext>
            </a:extLst>
          </p:cNvPr>
          <p:cNvSpPr/>
          <p:nvPr/>
        </p:nvSpPr>
        <p:spPr>
          <a:xfrm>
            <a:off x="2143029" y="3023713"/>
            <a:ext cx="4032000" cy="30723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연결자 44">
            <a:extLst>
              <a:ext uri="{FF2B5EF4-FFF2-40B4-BE49-F238E27FC236}">
                <a16:creationId xmlns:a16="http://schemas.microsoft.com/office/drawing/2014/main" id="{87546AC1-1960-4FE8-B5BD-C0823BBDEFD2}"/>
              </a:ext>
            </a:extLst>
          </p:cNvPr>
          <p:cNvSpPr/>
          <p:nvPr/>
        </p:nvSpPr>
        <p:spPr bwMode="auto">
          <a:xfrm>
            <a:off x="2049151" y="298984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46" name="순서도: 연결자 45">
            <a:extLst>
              <a:ext uri="{FF2B5EF4-FFF2-40B4-BE49-F238E27FC236}">
                <a16:creationId xmlns:a16="http://schemas.microsoft.com/office/drawing/2014/main" id="{9DC335E7-17DF-4072-8DA3-B39FBF48E139}"/>
              </a:ext>
            </a:extLst>
          </p:cNvPr>
          <p:cNvSpPr/>
          <p:nvPr/>
        </p:nvSpPr>
        <p:spPr bwMode="auto">
          <a:xfrm>
            <a:off x="6358637" y="44908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20" name="TextBox 19">
            <a:extLst>
              <a:ext uri="{FF2B5EF4-FFF2-40B4-BE49-F238E27FC236}">
                <a16:creationId xmlns:a16="http://schemas.microsoft.com/office/drawing/2014/main" id="{2EE6CD2B-6750-4FC9-B99C-1C24DD966B75}"/>
              </a:ext>
            </a:extLst>
          </p:cNvPr>
          <p:cNvSpPr txBox="1"/>
          <p:nvPr/>
        </p:nvSpPr>
        <p:spPr>
          <a:xfrm>
            <a:off x="493403" y="6156116"/>
            <a:ext cx="1208398"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(Source: </a:t>
            </a:r>
            <a:r>
              <a:rPr lang="ko-KR" altLang="en-US" sz="700" dirty="0">
                <a:latin typeface="Arial" panose="020B0604020202020204" pitchFamily="34" charset="0"/>
                <a:cs typeface="Arial" panose="020B0604020202020204" pitchFamily="34" charset="0"/>
              </a:rPr>
              <a:t>회사제시자료</a:t>
            </a:r>
            <a:r>
              <a:rPr lang="en-US" altLang="ko-KR" sz="7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29029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nvGraphicFramePr>
        <p:xfrm>
          <a:off x="468000"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Cash Movement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회사의 주된 비용인 광고선전비 및 기타 영업비용으로 인하여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111.2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억원의 현금이 유출되었으며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중 추가적인 주식발행을 통하여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억원의 현금유입이 발생하였음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4" name="표 33">
            <a:extLst>
              <a:ext uri="{FF2B5EF4-FFF2-40B4-BE49-F238E27FC236}">
                <a16:creationId xmlns:a16="http://schemas.microsoft.com/office/drawing/2014/main" id="{5FCDA1CB-C2F2-475E-AFBF-E1EB461D4A93}"/>
              </a:ext>
            </a:extLst>
          </p:cNvPr>
          <p:cNvGraphicFramePr>
            <a:graphicFrameLocks noGrp="1"/>
          </p:cNvGraphicFramePr>
          <p:nvPr/>
        </p:nvGraphicFramePr>
        <p:xfrm>
          <a:off x="2138400" y="1515600"/>
          <a:ext cx="4046843" cy="4267200"/>
        </p:xfrm>
        <a:graphic>
          <a:graphicData uri="http://schemas.openxmlformats.org/drawingml/2006/table">
            <a:tbl>
              <a:tblPr/>
              <a:tblGrid>
                <a:gridCol w="177727">
                  <a:extLst>
                    <a:ext uri="{9D8B030D-6E8A-4147-A177-3AD203B41FA5}">
                      <a16:colId xmlns:a16="http://schemas.microsoft.com/office/drawing/2014/main" val="2993994455"/>
                    </a:ext>
                  </a:extLst>
                </a:gridCol>
                <a:gridCol w="1105461">
                  <a:extLst>
                    <a:ext uri="{9D8B030D-6E8A-4147-A177-3AD203B41FA5}">
                      <a16:colId xmlns:a16="http://schemas.microsoft.com/office/drawing/2014/main" val="3436056381"/>
                    </a:ext>
                  </a:extLst>
                </a:gridCol>
                <a:gridCol w="552731">
                  <a:extLst>
                    <a:ext uri="{9D8B030D-6E8A-4147-A177-3AD203B41FA5}">
                      <a16:colId xmlns:a16="http://schemas.microsoft.com/office/drawing/2014/main" val="2429422012"/>
                    </a:ext>
                  </a:extLst>
                </a:gridCol>
                <a:gridCol w="552731">
                  <a:extLst>
                    <a:ext uri="{9D8B030D-6E8A-4147-A177-3AD203B41FA5}">
                      <a16:colId xmlns:a16="http://schemas.microsoft.com/office/drawing/2014/main" val="30339472"/>
                    </a:ext>
                  </a:extLst>
                </a:gridCol>
                <a:gridCol w="552731">
                  <a:extLst>
                    <a:ext uri="{9D8B030D-6E8A-4147-A177-3AD203B41FA5}">
                      <a16:colId xmlns:a16="http://schemas.microsoft.com/office/drawing/2014/main" val="1641745320"/>
                    </a:ext>
                  </a:extLst>
                </a:gridCol>
                <a:gridCol w="552731">
                  <a:extLst>
                    <a:ext uri="{9D8B030D-6E8A-4147-A177-3AD203B41FA5}">
                      <a16:colId xmlns:a16="http://schemas.microsoft.com/office/drawing/2014/main" val="966410101"/>
                    </a:ext>
                  </a:extLst>
                </a:gridCol>
                <a:gridCol w="552731">
                  <a:extLst>
                    <a:ext uri="{9D8B030D-6E8A-4147-A177-3AD203B41FA5}">
                      <a16:colId xmlns:a16="http://schemas.microsoft.com/office/drawing/2014/main" val="3668499017"/>
                    </a:ext>
                  </a:extLst>
                </a:gridCol>
              </a:tblGrid>
              <a:tr h="152400">
                <a:tc gridSpan="2">
                  <a:txBody>
                    <a:bodyPr/>
                    <a:lstStyle/>
                    <a:p>
                      <a:pPr algn="l" rtl="0"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Cash Flow</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ko-KR" altLang="en-US" sz="9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292420768"/>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06674823"/>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endParaRPr lang="en-US" sz="9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12mths</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6mths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42mths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35428737"/>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기초 </a:t>
                      </a:r>
                      <a:r>
                        <a:rPr lang="en-US" sz="900" b="1" i="0" u="none" strike="noStrike">
                          <a:solidFill>
                            <a:srgbClr val="000000"/>
                          </a:solidFill>
                          <a:effectLst/>
                          <a:latin typeface="Arial" panose="020B0604020202020204" pitchFamily="34" charset="0"/>
                          <a:ea typeface="+mj-ea"/>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4,109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1,730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63243207"/>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4,415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13,529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352085562"/>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40776757"/>
                  </a:ext>
                </a:extLst>
              </a:tr>
              <a:tr h="152400">
                <a:tc gridSpan="2">
                  <a:txBody>
                    <a:bodyPr/>
                    <a:lstStyle/>
                    <a:p>
                      <a:pPr algn="l" rtl="0" fontAlgn="ctr"/>
                      <a:r>
                        <a:rPr lang="en-US" sz="900" b="0" i="1" u="none" strike="noStrike">
                          <a:solidFill>
                            <a:srgbClr val="000000"/>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(75.5)%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(26.7)%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9817406"/>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영업</a:t>
                      </a:r>
                      <a:r>
                        <a:rPr lang="en-US" sz="900" b="1"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(1,770)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8906652"/>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매출</a:t>
                      </a:r>
                    </a:p>
                  </a:txBody>
                  <a:tcPr marL="36000" marR="36000"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2,553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4,186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4,461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618683406"/>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상품</a:t>
                      </a:r>
                    </a:p>
                  </a:txBody>
                  <a:tcPr marL="36000" marR="36000" marT="9525"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205618954"/>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급여</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(1,467)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29826213"/>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퇴직급여</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77586568"/>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광고선전비</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(7,492)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73427680"/>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 영업비용</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20217895"/>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이자수익</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58556049"/>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이자비용</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54954718"/>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법인세비용</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59518077"/>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기타영업 </a:t>
                      </a:r>
                      <a:r>
                        <a:rPr lang="en-US" sz="900" b="0"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85348293"/>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투자</a:t>
                      </a:r>
                      <a:r>
                        <a:rPr lang="en-US" sz="900" b="1"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38290583"/>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금융상품</a:t>
                      </a:r>
                    </a:p>
                  </a:txBody>
                  <a:tcPr marL="36000" marR="36000" marT="9525"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1316405"/>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유형자산</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83132979"/>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무형자산</a:t>
                      </a:r>
                    </a:p>
                  </a:txBody>
                  <a:tcPr marL="36000" marR="36000" marT="9525"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14047597"/>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보증금</a:t>
                      </a:r>
                    </a:p>
                  </a:txBody>
                  <a:tcPr marL="36000" marR="36000" marT="9525"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70892817"/>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a:t>
                      </a:r>
                      <a:r>
                        <a:rPr lang="en-US" sz="900" b="1"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27719450"/>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주식 발행</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631363350"/>
                  </a:ext>
                </a:extLst>
              </a:tr>
              <a:tr h="1524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차입금상환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84056116"/>
                  </a:ext>
                </a:extLst>
              </a:tr>
              <a:tr h="1524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Cash Flow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(2,806)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7159340"/>
                  </a:ext>
                </a:extLst>
              </a:tr>
              <a:tr h="1524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기말 </a:t>
                      </a:r>
                      <a:r>
                        <a:rPr lang="en-US" sz="900" b="1" i="0" u="none" strike="noStrike">
                          <a:solidFill>
                            <a:srgbClr val="000000"/>
                          </a:solidFill>
                          <a:effectLst/>
                          <a:latin typeface="Arial" panose="020B0604020202020204" pitchFamily="34" charset="0"/>
                          <a:ea typeface="+mj-ea"/>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1,730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053156"/>
                  </a:ext>
                </a:extLst>
              </a:tr>
            </a:tbl>
          </a:graphicData>
        </a:graphic>
      </p:graphicFrame>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Operating Results (3/3)</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1" name="TextBox 20">
            <a:extLst>
              <a:ext uri="{FF2B5EF4-FFF2-40B4-BE49-F238E27FC236}">
                <a16:creationId xmlns:a16="http://schemas.microsoft.com/office/drawing/2014/main" id="{6169A434-7268-4899-B3E1-0B6A86F0AA02}"/>
              </a:ext>
            </a:extLst>
          </p:cNvPr>
          <p:cNvSpPr txBox="1"/>
          <p:nvPr/>
        </p:nvSpPr>
        <p:spPr>
          <a:xfrm>
            <a:off x="6524874" y="2087325"/>
            <a:ext cx="2830251" cy="757002"/>
          </a:xfrm>
          <a:prstGeom prst="rect">
            <a:avLst/>
          </a:prstGeom>
          <a:noFill/>
        </p:spPr>
        <p:txBody>
          <a:bodyPr wrap="square" lIns="0" tIns="0" rIns="0" bIns="0" rtlCol="0">
            <a:spAutoFit/>
          </a:bodyPr>
          <a:lstStyle/>
          <a:p>
            <a:pPr>
              <a:lnSpc>
                <a:spcPts val="1200"/>
              </a:lnSpc>
              <a:spcBef>
                <a:spcPts val="1200"/>
              </a:spcBef>
            </a:pPr>
            <a:r>
              <a:rPr lang="ko-KR" altLang="en-US" sz="900" b="1" u="sng" dirty="0">
                <a:latin typeface="Arial" panose="020B0604020202020204" pitchFamily="34" charset="0"/>
                <a:cs typeface="Arial" panose="020B0604020202020204" pitchFamily="34" charset="0"/>
              </a:rPr>
              <a:t>기타영업비용으로 인한 현금 유출 </a:t>
            </a:r>
            <a:r>
              <a:rPr lang="en-US" altLang="ko-KR" sz="900" b="1" u="sng" dirty="0">
                <a:latin typeface="Arial" panose="020B0604020202020204" pitchFamily="34" charset="0"/>
                <a:cs typeface="Arial" panose="020B0604020202020204" pitchFamily="34" charset="0"/>
              </a:rPr>
              <a:t>((-)3,631</a:t>
            </a:r>
            <a:r>
              <a:rPr lang="ko-KR" altLang="en-US" sz="900" b="1" u="sng" dirty="0">
                <a:latin typeface="Arial" panose="020B0604020202020204" pitchFamily="34" charset="0"/>
                <a:cs typeface="Arial" panose="020B0604020202020204" pitchFamily="34" charset="0"/>
              </a:rPr>
              <a:t>백만원</a:t>
            </a:r>
            <a:r>
              <a:rPr lang="en-US" altLang="ko-KR" sz="900" b="1" u="sng" dirty="0">
                <a:latin typeface="Arial" panose="020B0604020202020204" pitchFamily="34" charset="0"/>
                <a:cs typeface="Arial" panose="020B0604020202020204" pitchFamily="34" charset="0"/>
              </a:rPr>
              <a:t>)</a:t>
            </a:r>
            <a:r>
              <a:rPr lang="en-US" altLang="ko-KR" sz="900" b="1" dirty="0">
                <a:latin typeface="Arial" panose="020B0604020202020204" pitchFamily="34" charset="0"/>
                <a:cs typeface="Arial" panose="020B0604020202020204" pitchFamily="34" charset="0"/>
              </a:rPr>
              <a:t> :</a:t>
            </a:r>
          </a:p>
          <a:p>
            <a:pPr marL="144000" marR="0" lvl="0" indent="-108000" algn="l" defTabSz="914400" rtl="0" eaLnBrk="1" fontAlgn="auto" latinLnBrk="0" hangingPunct="1">
              <a:lnSpc>
                <a:spcPts val="1200"/>
              </a:lnSpc>
              <a:spcBef>
                <a:spcPts val="0"/>
              </a:spcBef>
              <a:spcAft>
                <a:spcPts val="0"/>
              </a:spcAft>
              <a:buClr>
                <a:srgbClr val="00338D"/>
              </a:buClr>
              <a:buSzTx/>
              <a:buFont typeface="Arial" panose="020B0604020202020204" pitchFamily="34" charset="0"/>
              <a:buChar char="•"/>
              <a:tabLst/>
              <a:defRPr/>
            </a:pPr>
            <a:r>
              <a:rPr lang="ko-KR" altLang="en-US" sz="900" dirty="0">
                <a:solidFill>
                  <a:srgbClr val="000000"/>
                </a:solidFill>
                <a:latin typeface="Arial" panose="020B0604020202020204" pitchFamily="34" charset="0"/>
                <a:ea typeface="맑은 고딕"/>
                <a:cs typeface="Arial" panose="020B0604020202020204" pitchFamily="34" charset="0"/>
              </a:rPr>
              <a:t>매출원가</a:t>
            </a:r>
            <a:r>
              <a:rPr lang="en-US" altLang="ko-KR" sz="900" dirty="0">
                <a:solidFill>
                  <a:srgbClr val="000000"/>
                </a:solidFill>
                <a:latin typeface="Arial" panose="020B0604020202020204" pitchFamily="34" charset="0"/>
                <a:ea typeface="맑은 고딕"/>
                <a:cs typeface="Arial" panose="020B0604020202020204" pitchFamily="34" charset="0"/>
              </a:rPr>
              <a:t>, </a:t>
            </a:r>
            <a:r>
              <a:rPr lang="ko-KR" altLang="en-US" sz="900" dirty="0">
                <a:solidFill>
                  <a:srgbClr val="000000"/>
                </a:solidFill>
                <a:latin typeface="Arial" panose="020B0604020202020204" pitchFamily="34" charset="0"/>
                <a:ea typeface="맑은 고딕"/>
                <a:cs typeface="Arial" panose="020B0604020202020204" pitchFamily="34" charset="0"/>
              </a:rPr>
              <a:t>광고선전비 및 </a:t>
            </a:r>
            <a:r>
              <a:rPr lang="ko-KR" altLang="en-US" sz="900" dirty="0" err="1">
                <a:solidFill>
                  <a:srgbClr val="000000"/>
                </a:solidFill>
                <a:latin typeface="Arial" panose="020B0604020202020204" pitchFamily="34" charset="0"/>
                <a:ea typeface="맑은 고딕"/>
                <a:cs typeface="Arial" panose="020B0604020202020204" pitchFamily="34" charset="0"/>
              </a:rPr>
              <a:t>급여성</a:t>
            </a:r>
            <a:r>
              <a:rPr lang="ko-KR" altLang="en-US" sz="900" dirty="0">
                <a:solidFill>
                  <a:srgbClr val="000000"/>
                </a:solidFill>
                <a:latin typeface="Arial" panose="020B0604020202020204" pitchFamily="34" charset="0"/>
                <a:ea typeface="맑은 고딕"/>
                <a:cs typeface="Arial" panose="020B0604020202020204" pitchFamily="34" charset="0"/>
              </a:rPr>
              <a:t> 항목을 제외한 지급수수료</a:t>
            </a:r>
            <a:r>
              <a:rPr lang="en-US" altLang="ko-KR" sz="900" dirty="0">
                <a:solidFill>
                  <a:srgbClr val="000000"/>
                </a:solidFill>
                <a:latin typeface="Arial" panose="020B0604020202020204" pitchFamily="34" charset="0"/>
                <a:ea typeface="맑은 고딕"/>
                <a:cs typeface="Arial" panose="020B0604020202020204" pitchFamily="34" charset="0"/>
              </a:rPr>
              <a:t>, </a:t>
            </a:r>
            <a:r>
              <a:rPr lang="ko-KR" altLang="en-US" sz="900" dirty="0">
                <a:solidFill>
                  <a:srgbClr val="000000"/>
                </a:solidFill>
                <a:latin typeface="Arial" panose="020B0604020202020204" pitchFamily="34" charset="0"/>
                <a:ea typeface="맑은 고딕"/>
                <a:cs typeface="Arial" panose="020B0604020202020204" pitchFamily="34" charset="0"/>
              </a:rPr>
              <a:t>복리후생비</a:t>
            </a:r>
            <a:r>
              <a:rPr lang="en-US" altLang="ko-KR" sz="900" dirty="0">
                <a:solidFill>
                  <a:srgbClr val="000000"/>
                </a:solidFill>
                <a:latin typeface="Arial" panose="020B0604020202020204" pitchFamily="34" charset="0"/>
                <a:ea typeface="맑은 고딕"/>
                <a:cs typeface="Arial" panose="020B0604020202020204" pitchFamily="34" charset="0"/>
              </a:rPr>
              <a:t>, </a:t>
            </a:r>
            <a:r>
              <a:rPr lang="ko-KR" altLang="en-US" sz="900" dirty="0">
                <a:solidFill>
                  <a:srgbClr val="000000"/>
                </a:solidFill>
                <a:latin typeface="Arial" panose="020B0604020202020204" pitchFamily="34" charset="0"/>
                <a:ea typeface="맑은 고딕"/>
                <a:cs typeface="Arial" panose="020B0604020202020204" pitchFamily="34" charset="0"/>
              </a:rPr>
              <a:t>통신비 등으로 구성되어 있으며</a:t>
            </a:r>
            <a:r>
              <a:rPr lang="en-US" altLang="ko-KR" sz="900" dirty="0">
                <a:solidFill>
                  <a:srgbClr val="000000"/>
                </a:solidFill>
                <a:latin typeface="Arial" panose="020B0604020202020204" pitchFamily="34" charset="0"/>
                <a:ea typeface="맑은 고딕"/>
                <a:cs typeface="Arial" panose="020B0604020202020204" pitchFamily="34" charset="0"/>
              </a:rPr>
              <a:t>,</a:t>
            </a:r>
            <a:r>
              <a:rPr lang="ko-KR" altLang="en-US" sz="900" dirty="0">
                <a:solidFill>
                  <a:srgbClr val="000000"/>
                </a:solidFill>
                <a:latin typeface="Arial" panose="020B0604020202020204" pitchFamily="34" charset="0"/>
                <a:ea typeface="맑은 고딕"/>
                <a:cs typeface="Arial" panose="020B0604020202020204" pitchFamily="34" charset="0"/>
              </a:rPr>
              <a:t> </a:t>
            </a:r>
            <a:r>
              <a:rPr lang="en-US" altLang="ko-KR" sz="900" dirty="0">
                <a:solidFill>
                  <a:srgbClr val="000000"/>
                </a:solidFill>
                <a:latin typeface="Arial" panose="020B0604020202020204" pitchFamily="34" charset="0"/>
                <a:ea typeface="맑은 고딕"/>
                <a:cs typeface="Arial" panose="020B0604020202020204" pitchFamily="34" charset="0"/>
              </a:rPr>
              <a:t>‘20~’21</a:t>
            </a:r>
            <a:r>
              <a:rPr lang="ko-KR" altLang="en-US" sz="900" dirty="0">
                <a:solidFill>
                  <a:srgbClr val="000000"/>
                </a:solidFill>
                <a:latin typeface="Arial" panose="020B0604020202020204" pitchFamily="34" charset="0"/>
                <a:ea typeface="맑은 고딕"/>
                <a:cs typeface="Arial" panose="020B0604020202020204" pitchFamily="34" charset="0"/>
              </a:rPr>
              <a:t>년 기간 연간 </a:t>
            </a:r>
            <a:r>
              <a:rPr lang="en-US" altLang="ko-KR" sz="900" dirty="0">
                <a:solidFill>
                  <a:srgbClr val="000000"/>
                </a:solidFill>
                <a:latin typeface="Arial" panose="020B0604020202020204" pitchFamily="34" charset="0"/>
                <a:ea typeface="맑은 고딕"/>
                <a:cs typeface="Arial" panose="020B0604020202020204" pitchFamily="34" charset="0"/>
              </a:rPr>
              <a:t>8.7</a:t>
            </a:r>
            <a:r>
              <a:rPr lang="ko-KR" altLang="en-US" sz="900" dirty="0">
                <a:solidFill>
                  <a:srgbClr val="000000"/>
                </a:solidFill>
                <a:latin typeface="Arial" panose="020B0604020202020204" pitchFamily="34" charset="0"/>
                <a:ea typeface="맑은 고딕"/>
                <a:cs typeface="Arial" panose="020B0604020202020204" pitchFamily="34" charset="0"/>
              </a:rPr>
              <a:t>억원</a:t>
            </a:r>
            <a:r>
              <a:rPr lang="en-US" altLang="ko-KR" sz="900" dirty="0">
                <a:solidFill>
                  <a:srgbClr val="000000"/>
                </a:solidFill>
                <a:latin typeface="Arial" panose="020B0604020202020204" pitchFamily="34" charset="0"/>
                <a:ea typeface="맑은 고딕"/>
                <a:cs typeface="Arial" panose="020B0604020202020204" pitchFamily="34" charset="0"/>
              </a:rPr>
              <a:t>~11</a:t>
            </a:r>
            <a:r>
              <a:rPr lang="ko-KR" altLang="en-US" sz="900" dirty="0">
                <a:solidFill>
                  <a:srgbClr val="000000"/>
                </a:solidFill>
                <a:latin typeface="Arial" panose="020B0604020202020204" pitchFamily="34" charset="0"/>
                <a:ea typeface="맑은 고딕"/>
                <a:cs typeface="Arial" panose="020B0604020202020204" pitchFamily="34" charset="0"/>
              </a:rPr>
              <a:t>억원 수준으로 발생하였음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
        <p:nvSpPr>
          <p:cNvPr id="24" name="TextBox 23">
            <a:extLst>
              <a:ext uri="{FF2B5EF4-FFF2-40B4-BE49-F238E27FC236}">
                <a16:creationId xmlns:a16="http://schemas.microsoft.com/office/drawing/2014/main" id="{A73E501E-29F2-4A74-B8DA-CB332336EF29}"/>
              </a:ext>
            </a:extLst>
          </p:cNvPr>
          <p:cNvSpPr txBox="1"/>
          <p:nvPr/>
        </p:nvSpPr>
        <p:spPr>
          <a:xfrm>
            <a:off x="6518499" y="1515600"/>
            <a:ext cx="2830251" cy="449226"/>
          </a:xfrm>
          <a:prstGeom prst="rect">
            <a:avLst/>
          </a:prstGeom>
          <a:noFill/>
        </p:spPr>
        <p:txBody>
          <a:bodyPr wrap="square" lIns="0" tIns="0" rIns="0" bIns="0" rtlCol="0">
            <a:spAutoFit/>
          </a:bodyPr>
          <a:lstStyle/>
          <a:p>
            <a:pPr>
              <a:lnSpc>
                <a:spcPts val="1200"/>
              </a:lnSpc>
            </a:pPr>
            <a:r>
              <a:rPr lang="en-US" altLang="ko-KR" sz="900" u="sng">
                <a:latin typeface="Arial" panose="020B0604020202020204" pitchFamily="34" charset="0"/>
                <a:cs typeface="Arial" panose="020B0604020202020204" pitchFamily="34" charset="0"/>
              </a:rPr>
              <a:t> </a:t>
            </a:r>
            <a:r>
              <a:rPr lang="ko-KR" altLang="en-US" sz="900" b="1" u="sng">
                <a:latin typeface="Arial" panose="020B0604020202020204" pitchFamily="34" charset="0"/>
                <a:cs typeface="Arial" panose="020B0604020202020204" pitchFamily="34" charset="0"/>
              </a:rPr>
              <a:t>광고선전비로 인한 현금 유출 </a:t>
            </a:r>
            <a:r>
              <a:rPr lang="en-US" altLang="ko-KR" sz="900" b="1" u="sng">
                <a:latin typeface="Arial" panose="020B0604020202020204" pitchFamily="34" charset="0"/>
                <a:cs typeface="Arial" panose="020B0604020202020204" pitchFamily="34" charset="0"/>
              </a:rPr>
              <a:t>((-)7,492</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 </a:t>
            </a:r>
          </a:p>
          <a:p>
            <a:pPr marL="144000" indent="-108000">
              <a:lnSpc>
                <a:spcPts val="1200"/>
              </a:lnSpc>
              <a:buClr>
                <a:srgbClr val="00338D"/>
              </a:buClr>
              <a:buFont typeface="Arial" panose="020B0604020202020204" pitchFamily="34" charset="0"/>
              <a:buChar char="•"/>
            </a:pPr>
            <a:r>
              <a:rPr lang="ko-KR" altLang="en-US" sz="900">
                <a:latin typeface="Arial" panose="020B0604020202020204" pitchFamily="34" charset="0"/>
                <a:cs typeface="Arial" panose="020B0604020202020204" pitchFamily="34" charset="0"/>
              </a:rPr>
              <a:t>회사의 주된 비용 유출로는 광고선전비가 있으며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해당 비용은 주로 선급금으로 계상되고 있음</a:t>
            </a:r>
            <a:endParaRPr lang="en-US" altLang="ko-KR" sz="900">
              <a:latin typeface="Arial" panose="020B0604020202020204" pitchFamily="34" charset="0"/>
              <a:cs typeface="Arial" panose="020B0604020202020204" pitchFamily="34" charset="0"/>
            </a:endParaRPr>
          </a:p>
        </p:txBody>
      </p:sp>
      <p:sp>
        <p:nvSpPr>
          <p:cNvPr id="27" name="순서도: 연결자 26">
            <a:extLst>
              <a:ext uri="{FF2B5EF4-FFF2-40B4-BE49-F238E27FC236}">
                <a16:creationId xmlns:a16="http://schemas.microsoft.com/office/drawing/2014/main" id="{C511843B-7BD9-409A-8386-EE0541BC9139}"/>
              </a:ext>
            </a:extLst>
          </p:cNvPr>
          <p:cNvSpPr/>
          <p:nvPr/>
        </p:nvSpPr>
        <p:spPr bwMode="auto">
          <a:xfrm>
            <a:off x="6361824" y="207507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29" name="직사각형 28">
            <a:extLst>
              <a:ext uri="{FF2B5EF4-FFF2-40B4-BE49-F238E27FC236}">
                <a16:creationId xmlns:a16="http://schemas.microsoft.com/office/drawing/2014/main" id="{42B99207-BCC0-44E8-B351-D60EAA4618FF}"/>
              </a:ext>
            </a:extLst>
          </p:cNvPr>
          <p:cNvSpPr/>
          <p:nvPr/>
        </p:nvSpPr>
        <p:spPr>
          <a:xfrm>
            <a:off x="2153243" y="3357000"/>
            <a:ext cx="403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AF5EF8A1-3C25-4A21-AD3C-2466986F9F3A}"/>
              </a:ext>
            </a:extLst>
          </p:cNvPr>
          <p:cNvSpPr txBox="1"/>
          <p:nvPr/>
        </p:nvSpPr>
        <p:spPr>
          <a:xfrm>
            <a:off x="6518499" y="3645000"/>
            <a:ext cx="2830251" cy="603307"/>
          </a:xfrm>
          <a:prstGeom prst="rect">
            <a:avLst/>
          </a:prstGeom>
          <a:noFill/>
        </p:spPr>
        <p:txBody>
          <a:bodyPr wrap="square" lIns="0" tIns="0" rIns="0" bIns="0" rtlCol="0">
            <a:spAutoFit/>
          </a:bodyPr>
          <a:lstStyle/>
          <a:p>
            <a:pPr>
              <a:lnSpc>
                <a:spcPts val="1200"/>
              </a:lnSpc>
            </a:pPr>
            <a:r>
              <a:rPr lang="en-US" altLang="ko-KR" sz="900" u="sng">
                <a:latin typeface="Arial" panose="020B0604020202020204" pitchFamily="34" charset="0"/>
                <a:cs typeface="Arial" panose="020B0604020202020204" pitchFamily="34" charset="0"/>
              </a:rPr>
              <a:t> </a:t>
            </a:r>
            <a:r>
              <a:rPr lang="ko-KR" altLang="en-US" sz="900" b="1" u="sng">
                <a:latin typeface="Arial" panose="020B0604020202020204" pitchFamily="34" charset="0"/>
                <a:cs typeface="Arial" panose="020B0604020202020204" pitchFamily="34" charset="0"/>
              </a:rPr>
              <a:t>유무형자산 취득 현금 유출 </a:t>
            </a:r>
            <a:r>
              <a:rPr lang="en-US" altLang="ko-KR" sz="900" b="1" u="sng">
                <a:latin typeface="Arial" panose="020B0604020202020204" pitchFamily="34" charset="0"/>
                <a:cs typeface="Arial" panose="020B0604020202020204" pitchFamily="34" charset="0"/>
              </a:rPr>
              <a:t>((-)106</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a:t>
            </a:r>
          </a:p>
          <a:p>
            <a:pPr>
              <a:lnSpc>
                <a:spcPts val="1200"/>
              </a:lnSpc>
            </a:pPr>
            <a:endParaRPr lang="en-US" altLang="ko-KR" sz="900" b="1">
              <a:latin typeface="Arial" panose="020B0604020202020204" pitchFamily="34" charset="0"/>
              <a:cs typeface="Arial" panose="020B0604020202020204" pitchFamily="34" charset="0"/>
            </a:endParaRPr>
          </a:p>
          <a:p>
            <a:pPr>
              <a:lnSpc>
                <a:spcPts val="1200"/>
              </a:lnSpc>
            </a:pPr>
            <a:endParaRPr lang="en-US" altLang="ko-KR" sz="900" b="1">
              <a:latin typeface="Arial" panose="020B0604020202020204" pitchFamily="34" charset="0"/>
              <a:cs typeface="Arial" panose="020B0604020202020204" pitchFamily="34" charset="0"/>
            </a:endParaRPr>
          </a:p>
          <a:p>
            <a:pPr>
              <a:lnSpc>
                <a:spcPts val="1200"/>
              </a:lnSpc>
            </a:pPr>
            <a:endParaRPr lang="en-US" altLang="ko-KR" sz="900" b="1">
              <a:latin typeface="Arial" panose="020B0604020202020204" pitchFamily="34" charset="0"/>
              <a:cs typeface="Arial" panose="020B0604020202020204" pitchFamily="34" charset="0"/>
            </a:endParaRPr>
          </a:p>
        </p:txBody>
      </p:sp>
      <p:sp>
        <p:nvSpPr>
          <p:cNvPr id="37" name="순서도: 연결자 36">
            <a:extLst>
              <a:ext uri="{FF2B5EF4-FFF2-40B4-BE49-F238E27FC236}">
                <a16:creationId xmlns:a16="http://schemas.microsoft.com/office/drawing/2014/main" id="{F2B5C2AD-FFE9-437F-9DD1-FDAACD090F62}"/>
              </a:ext>
            </a:extLst>
          </p:cNvPr>
          <p:cNvSpPr/>
          <p:nvPr/>
        </p:nvSpPr>
        <p:spPr bwMode="auto">
          <a:xfrm>
            <a:off x="6361824" y="363569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38" name="순서도: 연결자 37">
            <a:extLst>
              <a:ext uri="{FF2B5EF4-FFF2-40B4-BE49-F238E27FC236}">
                <a16:creationId xmlns:a16="http://schemas.microsoft.com/office/drawing/2014/main" id="{066D4E6C-9351-4B24-8DAE-0952BBCB7678}"/>
              </a:ext>
            </a:extLst>
          </p:cNvPr>
          <p:cNvSpPr/>
          <p:nvPr/>
        </p:nvSpPr>
        <p:spPr bwMode="auto">
          <a:xfrm>
            <a:off x="6361824" y="45018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9</a:t>
            </a:r>
            <a:endParaRPr lang="ko-KR" altLang="en-US" sz="800" b="1" kern="0">
              <a:solidFill>
                <a:srgbClr val="FFFFFF"/>
              </a:solidFill>
              <a:cs typeface="Arial" panose="020B0604020202020204" pitchFamily="34" charset="0"/>
            </a:endParaRPr>
          </a:p>
        </p:txBody>
      </p:sp>
      <p:sp>
        <p:nvSpPr>
          <p:cNvPr id="40" name="직사각형 39">
            <a:extLst>
              <a:ext uri="{FF2B5EF4-FFF2-40B4-BE49-F238E27FC236}">
                <a16:creationId xmlns:a16="http://schemas.microsoft.com/office/drawing/2014/main" id="{A3C71DB6-B365-4015-9A1D-3EAA19A7EC2A}"/>
              </a:ext>
            </a:extLst>
          </p:cNvPr>
          <p:cNvSpPr/>
          <p:nvPr/>
        </p:nvSpPr>
        <p:spPr>
          <a:xfrm>
            <a:off x="2153243" y="3501000"/>
            <a:ext cx="403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EB036F38-C99F-4880-97EB-6F914383E6F5}"/>
              </a:ext>
            </a:extLst>
          </p:cNvPr>
          <p:cNvSpPr/>
          <p:nvPr/>
        </p:nvSpPr>
        <p:spPr>
          <a:xfrm>
            <a:off x="2153243" y="4577324"/>
            <a:ext cx="4032000" cy="29799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4851E629-C903-47F5-A4AA-0C734678A1B1}"/>
              </a:ext>
            </a:extLst>
          </p:cNvPr>
          <p:cNvSpPr/>
          <p:nvPr/>
        </p:nvSpPr>
        <p:spPr>
          <a:xfrm>
            <a:off x="2153243" y="5320332"/>
            <a:ext cx="403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순서도: 연결자 48">
            <a:extLst>
              <a:ext uri="{FF2B5EF4-FFF2-40B4-BE49-F238E27FC236}">
                <a16:creationId xmlns:a16="http://schemas.microsoft.com/office/drawing/2014/main" id="{6EA9FCC7-F843-4027-97EB-B659917787E3}"/>
              </a:ext>
            </a:extLst>
          </p:cNvPr>
          <p:cNvSpPr/>
          <p:nvPr/>
        </p:nvSpPr>
        <p:spPr bwMode="auto">
          <a:xfrm>
            <a:off x="6361824" y="28761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50" name="TextBox 49">
            <a:extLst>
              <a:ext uri="{FF2B5EF4-FFF2-40B4-BE49-F238E27FC236}">
                <a16:creationId xmlns:a16="http://schemas.microsoft.com/office/drawing/2014/main" id="{C31519EA-ABAF-4D94-A6B1-913824390126}"/>
              </a:ext>
            </a:extLst>
          </p:cNvPr>
          <p:cNvSpPr txBox="1"/>
          <p:nvPr/>
        </p:nvSpPr>
        <p:spPr>
          <a:xfrm>
            <a:off x="6524874" y="2876123"/>
            <a:ext cx="2830251" cy="757002"/>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단기금융상품 취득으로 인한 현금 유출 </a:t>
            </a:r>
            <a:r>
              <a:rPr lang="en-US" altLang="ko-KR" sz="900" b="1" u="sng">
                <a:latin typeface="Arial" panose="020B0604020202020204" pitchFamily="34" charset="0"/>
                <a:cs typeface="Arial" panose="020B0604020202020204" pitchFamily="34" charset="0"/>
              </a:rPr>
              <a:t>((-)101</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a:t>
            </a:r>
          </a:p>
          <a:p>
            <a:pPr marL="144000" marR="0" lvl="0" indent="-108000" algn="l" defTabSz="914400" rtl="0" eaLnBrk="1" fontAlgn="auto" latinLnBrk="0" hangingPunct="1">
              <a:lnSpc>
                <a:spcPts val="1200"/>
              </a:lnSpc>
              <a:spcBef>
                <a:spcPts val="0"/>
              </a:spcBef>
              <a:spcAft>
                <a:spcPts val="0"/>
              </a:spcAft>
              <a:buClr>
                <a:srgbClr val="00338D"/>
              </a:buClr>
              <a:buSzTx/>
              <a:buFont typeface="Arial" panose="020B0604020202020204" pitchFamily="34" charset="0"/>
              <a:buChar char="•"/>
              <a:tabLst/>
              <a:defRPr/>
            </a:pPr>
            <a:r>
              <a:rPr lang="en-US" altLang="ko-KR" sz="900">
                <a:solidFill>
                  <a:srgbClr val="000000"/>
                </a:solidFill>
                <a:latin typeface="Arial" panose="020B0604020202020204" pitchFamily="34" charset="0"/>
                <a:ea typeface="맑은 고딕"/>
                <a:cs typeface="Arial" panose="020B0604020202020204" pitchFamily="34" charset="0"/>
              </a:rPr>
              <a:t>’20</a:t>
            </a:r>
            <a:r>
              <a:rPr lang="ko-KR" altLang="en-US" sz="900">
                <a:solidFill>
                  <a:srgbClr val="000000"/>
                </a:solidFill>
                <a:latin typeface="Arial" panose="020B0604020202020204" pitchFamily="34" charset="0"/>
                <a:ea typeface="맑은 고딕"/>
                <a:cs typeface="Arial" panose="020B0604020202020204" pitchFamily="34" charset="0"/>
              </a:rPr>
              <a:t>년 중 은행 거래 계좌 개설 및 신용도 관리 목적으로 </a:t>
            </a:r>
            <a:r>
              <a:rPr lang="en-US" altLang="ko-KR" sz="900">
                <a:solidFill>
                  <a:srgbClr val="000000"/>
                </a:solidFill>
                <a:latin typeface="Arial" panose="020B0604020202020204" pitchFamily="34" charset="0"/>
                <a:ea typeface="맑은 고딕"/>
                <a:cs typeface="Arial" panose="020B0604020202020204" pitchFamily="34" charset="0"/>
              </a:rPr>
              <a:t>1</a:t>
            </a:r>
            <a:r>
              <a:rPr lang="ko-KR" altLang="en-US" sz="900">
                <a:solidFill>
                  <a:srgbClr val="000000"/>
                </a:solidFill>
                <a:latin typeface="Arial" panose="020B0604020202020204" pitchFamily="34" charset="0"/>
                <a:ea typeface="맑은 고딕"/>
                <a:cs typeface="Arial" panose="020B0604020202020204" pitchFamily="34" charset="0"/>
              </a:rPr>
              <a:t>억원 상당의 신한은행 예</a:t>
            </a:r>
            <a:r>
              <a:rPr lang="en-US" altLang="ko-KR" sz="900">
                <a:solidFill>
                  <a:srgbClr val="000000"/>
                </a:solidFill>
                <a:latin typeface="Arial" panose="020B0604020202020204" pitchFamily="34" charset="0"/>
                <a:ea typeface="맑은 고딕"/>
                <a:cs typeface="Arial" panose="020B0604020202020204" pitchFamily="34" charset="0"/>
              </a:rPr>
              <a:t>/</a:t>
            </a:r>
            <a:r>
              <a:rPr lang="ko-KR" altLang="en-US" sz="900">
                <a:solidFill>
                  <a:srgbClr val="000000"/>
                </a:solidFill>
                <a:latin typeface="Arial" panose="020B0604020202020204" pitchFamily="34" charset="0"/>
                <a:ea typeface="맑은 고딕"/>
                <a:cs typeface="Arial" panose="020B0604020202020204" pitchFamily="34" charset="0"/>
              </a:rPr>
              <a:t>적금 상품에 가입하였으며</a:t>
            </a:r>
            <a:r>
              <a:rPr lang="en-US" altLang="ko-KR" sz="900">
                <a:solidFill>
                  <a:srgbClr val="000000"/>
                </a:solidFill>
                <a:latin typeface="Arial" panose="020B0604020202020204" pitchFamily="34" charset="0"/>
                <a:ea typeface="맑은 고딕"/>
                <a:cs typeface="Arial" panose="020B0604020202020204" pitchFamily="34" charset="0"/>
              </a:rPr>
              <a:t>, ‘21</a:t>
            </a:r>
            <a:r>
              <a:rPr lang="ko-KR" altLang="en-US" sz="900">
                <a:solidFill>
                  <a:srgbClr val="000000"/>
                </a:solidFill>
                <a:latin typeface="Arial" panose="020B0604020202020204" pitchFamily="34" charset="0"/>
                <a:ea typeface="맑은 고딕"/>
                <a:cs typeface="Arial" panose="020B0604020202020204" pitchFamily="34" charset="0"/>
              </a:rPr>
              <a:t>년</a:t>
            </a:r>
            <a:r>
              <a:rPr lang="en-US" altLang="ko-KR" sz="900">
                <a:solidFill>
                  <a:srgbClr val="000000"/>
                </a:solidFill>
                <a:latin typeface="Arial" panose="020B0604020202020204" pitchFamily="34" charset="0"/>
                <a:ea typeface="맑은 고딕"/>
                <a:cs typeface="Arial" panose="020B0604020202020204" pitchFamily="34" charset="0"/>
              </a:rPr>
              <a:t>, ’22</a:t>
            </a:r>
            <a:r>
              <a:rPr lang="ko-KR" altLang="en-US" sz="900">
                <a:solidFill>
                  <a:srgbClr val="000000"/>
                </a:solidFill>
                <a:latin typeface="Arial" panose="020B0604020202020204" pitchFamily="34" charset="0"/>
                <a:ea typeface="맑은 고딕"/>
                <a:cs typeface="Arial" panose="020B0604020202020204" pitchFamily="34" charset="0"/>
              </a:rPr>
              <a:t>년 추가적립에 따라 현금유출이 발생하였음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
        <p:nvSpPr>
          <p:cNvPr id="51" name="직사각형 50">
            <a:extLst>
              <a:ext uri="{FF2B5EF4-FFF2-40B4-BE49-F238E27FC236}">
                <a16:creationId xmlns:a16="http://schemas.microsoft.com/office/drawing/2014/main" id="{422ECDCD-819B-42E4-ADED-A603B2C820AC}"/>
              </a:ext>
            </a:extLst>
          </p:cNvPr>
          <p:cNvSpPr/>
          <p:nvPr/>
        </p:nvSpPr>
        <p:spPr>
          <a:xfrm>
            <a:off x="2153243" y="4431187"/>
            <a:ext cx="403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4EE93F5-124F-452A-A65E-6A8E231DAAB1}"/>
              </a:ext>
            </a:extLst>
          </p:cNvPr>
          <p:cNvSpPr txBox="1"/>
          <p:nvPr/>
        </p:nvSpPr>
        <p:spPr>
          <a:xfrm>
            <a:off x="6532125" y="4501806"/>
            <a:ext cx="2830251" cy="757002"/>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보증금 관련 현금 유출 </a:t>
            </a:r>
            <a:r>
              <a:rPr lang="en-US" altLang="ko-KR" sz="900" b="1" u="sng">
                <a:latin typeface="Arial" panose="020B0604020202020204" pitchFamily="34" charset="0"/>
                <a:cs typeface="Arial" panose="020B0604020202020204" pitchFamily="34" charset="0"/>
              </a:rPr>
              <a:t>((-)51</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a:t>
            </a:r>
          </a:p>
          <a:p>
            <a:pPr marL="144000" marR="0" lvl="0" indent="-108000" algn="l" defTabSz="914400" rtl="0" eaLnBrk="1" fontAlgn="auto" latinLnBrk="0" hangingPunct="1">
              <a:lnSpc>
                <a:spcPts val="1200"/>
              </a:lnSpc>
              <a:spcBef>
                <a:spcPts val="0"/>
              </a:spcBef>
              <a:spcAft>
                <a:spcPts val="0"/>
              </a:spcAft>
              <a:buClr>
                <a:srgbClr val="00338D"/>
              </a:buClr>
              <a:buSzTx/>
              <a:buFont typeface="Arial" panose="020B0604020202020204" pitchFamily="34" charset="0"/>
              <a:buChar char="•"/>
              <a:tabLst/>
              <a:defRPr/>
            </a:pPr>
            <a:r>
              <a:rPr lang="ko-KR" altLang="en-US" sz="900">
                <a:solidFill>
                  <a:srgbClr val="000000"/>
                </a:solidFill>
                <a:latin typeface="Arial" panose="020B0604020202020204" pitchFamily="34" charset="0"/>
                <a:ea typeface="맑은 고딕"/>
                <a:cs typeface="Arial" panose="020B0604020202020204" pitchFamily="34" charset="0"/>
              </a:rPr>
              <a:t>삼성동 본사 사무실 임차계약서 상 보증금에 대해 연간 </a:t>
            </a:r>
            <a:r>
              <a:rPr lang="en-US" altLang="ko-KR" sz="900">
                <a:solidFill>
                  <a:srgbClr val="000000"/>
                </a:solidFill>
                <a:latin typeface="Arial" panose="020B0604020202020204" pitchFamily="34" charset="0"/>
                <a:ea typeface="맑은 고딕"/>
                <a:cs typeface="Arial" panose="020B0604020202020204" pitchFamily="34" charset="0"/>
              </a:rPr>
              <a:t>3% (</a:t>
            </a:r>
            <a:r>
              <a:rPr lang="ko-KR" altLang="en-US" sz="900">
                <a:solidFill>
                  <a:srgbClr val="000000"/>
                </a:solidFill>
                <a:latin typeface="Arial" panose="020B0604020202020204" pitchFamily="34" charset="0"/>
                <a:ea typeface="맑은 고딕"/>
                <a:cs typeface="Arial" panose="020B0604020202020204" pitchFamily="34" charset="0"/>
              </a:rPr>
              <a:t>물가상승률이 높은 경우 물가상승률 적용</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증가 조항이 존재하며</a:t>
            </a:r>
            <a:r>
              <a:rPr lang="en-US" altLang="ko-KR" sz="900">
                <a:solidFill>
                  <a:srgbClr val="000000"/>
                </a:solidFill>
                <a:latin typeface="Arial" panose="020B0604020202020204" pitchFamily="34" charset="0"/>
                <a:ea typeface="맑은 고딕"/>
                <a:cs typeface="Arial" panose="020B0604020202020204" pitchFamily="34" charset="0"/>
              </a:rPr>
              <a:t>, ’22</a:t>
            </a:r>
            <a:r>
              <a:rPr lang="ko-KR" altLang="en-US" sz="900">
                <a:solidFill>
                  <a:srgbClr val="000000"/>
                </a:solidFill>
                <a:latin typeface="Arial" panose="020B0604020202020204" pitchFamily="34" charset="0"/>
                <a:ea typeface="맑은 고딕"/>
                <a:cs typeface="Arial" panose="020B0604020202020204" pitchFamily="34" charset="0"/>
              </a:rPr>
              <a:t>년 중 자동차 경매장 사용에 따른 보증금이 추가로 발생하였음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graphicFrame>
        <p:nvGraphicFramePr>
          <p:cNvPr id="53" name="표 52">
            <a:extLst>
              <a:ext uri="{FF2B5EF4-FFF2-40B4-BE49-F238E27FC236}">
                <a16:creationId xmlns:a16="http://schemas.microsoft.com/office/drawing/2014/main" id="{91536956-3183-4976-A0BA-5609F50AFC90}"/>
              </a:ext>
            </a:extLst>
          </p:cNvPr>
          <p:cNvGraphicFramePr>
            <a:graphicFrameLocks noGrp="1"/>
          </p:cNvGraphicFramePr>
          <p:nvPr/>
        </p:nvGraphicFramePr>
        <p:xfrm>
          <a:off x="6439248" y="3837466"/>
          <a:ext cx="2998753" cy="609600"/>
        </p:xfrm>
        <a:graphic>
          <a:graphicData uri="http://schemas.openxmlformats.org/drawingml/2006/table">
            <a:tbl>
              <a:tblPr/>
              <a:tblGrid>
                <a:gridCol w="776593">
                  <a:extLst>
                    <a:ext uri="{9D8B030D-6E8A-4147-A177-3AD203B41FA5}">
                      <a16:colId xmlns:a16="http://schemas.microsoft.com/office/drawing/2014/main" val="26243826"/>
                    </a:ext>
                  </a:extLst>
                </a:gridCol>
                <a:gridCol w="555540">
                  <a:extLst>
                    <a:ext uri="{9D8B030D-6E8A-4147-A177-3AD203B41FA5}">
                      <a16:colId xmlns:a16="http://schemas.microsoft.com/office/drawing/2014/main" val="3096356837"/>
                    </a:ext>
                  </a:extLst>
                </a:gridCol>
                <a:gridCol w="555540">
                  <a:extLst>
                    <a:ext uri="{9D8B030D-6E8A-4147-A177-3AD203B41FA5}">
                      <a16:colId xmlns:a16="http://schemas.microsoft.com/office/drawing/2014/main" val="2387032774"/>
                    </a:ext>
                  </a:extLst>
                </a:gridCol>
                <a:gridCol w="555540">
                  <a:extLst>
                    <a:ext uri="{9D8B030D-6E8A-4147-A177-3AD203B41FA5}">
                      <a16:colId xmlns:a16="http://schemas.microsoft.com/office/drawing/2014/main" val="375658596"/>
                    </a:ext>
                  </a:extLst>
                </a:gridCol>
                <a:gridCol w="555540">
                  <a:extLst>
                    <a:ext uri="{9D8B030D-6E8A-4147-A177-3AD203B41FA5}">
                      <a16:colId xmlns:a16="http://schemas.microsoft.com/office/drawing/2014/main" val="1114761467"/>
                    </a:ext>
                  </a:extLst>
                </a:gridCol>
              </a:tblGrid>
              <a:tr h="0">
                <a:tc>
                  <a:txBody>
                    <a:bodyPr/>
                    <a:lstStyle/>
                    <a:p>
                      <a:pPr algn="l" rtl="0"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자산의 취득 등</a:t>
                      </a:r>
                      <a:endParaRPr lang="en-US" altLang="ko-KR"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altLang="ko-KR" sz="800" b="1" i="0" u="none" strike="noStrike">
                          <a:solidFill>
                            <a:srgbClr val="FFFFFF"/>
                          </a:solidFill>
                          <a:effectLst/>
                          <a:latin typeface="Arial" panose="020B0604020202020204" pitchFamily="34" charset="0"/>
                          <a:ea typeface="+mn-ea"/>
                          <a:cs typeface="Arial" panose="020B0604020202020204" pitchFamily="34" charset="0"/>
                        </a:rPr>
                        <a:t>FY19</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n-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n-ea"/>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n-ea"/>
                          <a:cs typeface="Arial" panose="020B0604020202020204" pitchFamily="34" charset="0"/>
                        </a:rPr>
                        <a:t>FY22.1H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150455239"/>
                  </a:ext>
                </a:extLst>
              </a:tr>
              <a:tr h="0">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비품취득</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(31)</a:t>
                      </a: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62608625"/>
                  </a:ext>
                </a:extLst>
              </a:tr>
              <a:tr h="0">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시설장치취득</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2802282280"/>
                  </a:ext>
                </a:extLst>
              </a:tr>
              <a:tr h="0">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무형자산취득</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(38)</a:t>
                      </a: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30569865"/>
                  </a:ext>
                </a:extLst>
              </a:tr>
              <a:tr h="0">
                <a:tc>
                  <a:txBody>
                    <a:bodyPr/>
                    <a:lstStyle/>
                    <a:p>
                      <a:pPr algn="l" fontAlgn="ctr"/>
                      <a:r>
                        <a:rPr lang="en-US" sz="800" b="1" i="0" u="none" strike="noStrike">
                          <a:solidFill>
                            <a:srgbClr val="000000"/>
                          </a:solidFill>
                          <a:effectLst/>
                          <a:latin typeface="Arial" panose="020B0604020202020204" pitchFamily="34" charset="0"/>
                          <a:ea typeface="+mn-ea"/>
                          <a:cs typeface="Arial" panose="020B0604020202020204" pitchFamily="34" charset="0"/>
                        </a:rPr>
                        <a:t>CF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800" b="1" i="0" u="none" strike="noStrike">
                          <a:solidFill>
                            <a:srgbClr val="000000"/>
                          </a:solidFill>
                          <a:effectLst/>
                          <a:latin typeface="Arial" panose="020B0604020202020204" pitchFamily="34" charset="0"/>
                          <a:ea typeface="+mn-ea"/>
                          <a:cs typeface="Arial" panose="020B0604020202020204" pitchFamily="34" charset="0"/>
                        </a:rPr>
                        <a:t>(69)</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8437339"/>
                  </a:ext>
                </a:extLst>
              </a:tr>
            </a:tbl>
          </a:graphicData>
        </a:graphic>
      </p:graphicFrame>
      <p:sp>
        <p:nvSpPr>
          <p:cNvPr id="54" name="TextBox 53">
            <a:extLst>
              <a:ext uri="{FF2B5EF4-FFF2-40B4-BE49-F238E27FC236}">
                <a16:creationId xmlns:a16="http://schemas.microsoft.com/office/drawing/2014/main" id="{C66CBA97-FE60-4384-85E9-C61772BB9BD9}"/>
              </a:ext>
            </a:extLst>
          </p:cNvPr>
          <p:cNvSpPr txBox="1"/>
          <p:nvPr/>
        </p:nvSpPr>
        <p:spPr>
          <a:xfrm>
            <a:off x="6524874" y="5306204"/>
            <a:ext cx="2830251" cy="449226"/>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전환상환우선주 발행을 통한 현금유입 </a:t>
            </a:r>
            <a:r>
              <a:rPr lang="en-US" altLang="ko-KR" sz="900" b="1" u="sng">
                <a:latin typeface="Arial" panose="020B0604020202020204" pitchFamily="34" charset="0"/>
                <a:cs typeface="Arial" panose="020B0604020202020204" pitchFamily="34" charset="0"/>
              </a:rPr>
              <a:t>(300</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a:t>
            </a:r>
          </a:p>
          <a:p>
            <a:pPr marL="144000" marR="0" lvl="0" indent="-108000" algn="l" defTabSz="914400" rtl="0" eaLnBrk="1" fontAlgn="auto" latinLnBrk="0" hangingPunct="1">
              <a:lnSpc>
                <a:spcPts val="1200"/>
              </a:lnSpc>
              <a:spcBef>
                <a:spcPts val="0"/>
              </a:spcBef>
              <a:spcAft>
                <a:spcPts val="0"/>
              </a:spcAft>
              <a:buClr>
                <a:srgbClr val="00338D"/>
              </a:buClr>
              <a:buSzTx/>
              <a:buFont typeface="Arial" panose="020B0604020202020204" pitchFamily="34" charset="0"/>
              <a:buChar char="•"/>
              <a:tabLst/>
              <a:defRPr/>
            </a:pPr>
            <a:r>
              <a:rPr lang="ko-KR" altLang="en-US" sz="900">
                <a:solidFill>
                  <a:srgbClr val="000000"/>
                </a:solidFill>
                <a:latin typeface="Arial" panose="020B0604020202020204" pitchFamily="34" charset="0"/>
                <a:ea typeface="맑은 고딕"/>
                <a:cs typeface="Arial" panose="020B0604020202020204" pitchFamily="34" charset="0"/>
              </a:rPr>
              <a:t>회사는 </a:t>
            </a:r>
            <a:r>
              <a:rPr lang="en-US" altLang="ko-KR" sz="900">
                <a:solidFill>
                  <a:srgbClr val="000000"/>
                </a:solidFill>
                <a:latin typeface="Arial" panose="020B0604020202020204" pitchFamily="34" charset="0"/>
                <a:ea typeface="맑은 고딕"/>
                <a:cs typeface="Arial" panose="020B0604020202020204" pitchFamily="34" charset="0"/>
              </a:rPr>
              <a:t>’21</a:t>
            </a:r>
            <a:r>
              <a:rPr lang="ko-KR" altLang="en-US" sz="900">
                <a:solidFill>
                  <a:srgbClr val="000000"/>
                </a:solidFill>
                <a:latin typeface="Arial" panose="020B0604020202020204" pitchFamily="34" charset="0"/>
                <a:ea typeface="맑은 고딕"/>
                <a:cs typeface="Arial" panose="020B0604020202020204" pitchFamily="34" charset="0"/>
              </a:rPr>
              <a:t>년 중 전환상환우선주를 발행하여 </a:t>
            </a:r>
            <a:r>
              <a:rPr lang="en-US" altLang="ko-KR" sz="900">
                <a:solidFill>
                  <a:srgbClr val="000000"/>
                </a:solidFill>
                <a:latin typeface="Arial" panose="020B0604020202020204" pitchFamily="34" charset="0"/>
                <a:ea typeface="맑은 고딕"/>
                <a:cs typeface="Arial" panose="020B0604020202020204" pitchFamily="34" charset="0"/>
              </a:rPr>
              <a:t>3</a:t>
            </a:r>
            <a:r>
              <a:rPr lang="ko-KR" altLang="en-US" sz="900">
                <a:solidFill>
                  <a:srgbClr val="000000"/>
                </a:solidFill>
                <a:latin typeface="Arial" panose="020B0604020202020204" pitchFamily="34" charset="0"/>
                <a:ea typeface="맑은 고딕"/>
                <a:cs typeface="Arial" panose="020B0604020202020204" pitchFamily="34" charset="0"/>
              </a:rPr>
              <a:t>억원의 현금을 조달하였음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
        <p:nvSpPr>
          <p:cNvPr id="55" name="순서도: 연결자 54">
            <a:extLst>
              <a:ext uri="{FF2B5EF4-FFF2-40B4-BE49-F238E27FC236}">
                <a16:creationId xmlns:a16="http://schemas.microsoft.com/office/drawing/2014/main" id="{61385437-BBE0-403D-BB65-8DA1A0140E5E}"/>
              </a:ext>
            </a:extLst>
          </p:cNvPr>
          <p:cNvSpPr/>
          <p:nvPr/>
        </p:nvSpPr>
        <p:spPr bwMode="auto">
          <a:xfrm>
            <a:off x="6361824" y="52977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10</a:t>
            </a:r>
            <a:endParaRPr lang="ko-KR" altLang="en-US" sz="700" b="1" kern="0">
              <a:solidFill>
                <a:srgbClr val="FFFFFF"/>
              </a:solidFill>
              <a:cs typeface="Arial" panose="020B0604020202020204" pitchFamily="34" charset="0"/>
            </a:endParaRPr>
          </a:p>
        </p:txBody>
      </p:sp>
      <p:sp>
        <p:nvSpPr>
          <p:cNvPr id="56" name="순서도: 연결자 55">
            <a:extLst>
              <a:ext uri="{FF2B5EF4-FFF2-40B4-BE49-F238E27FC236}">
                <a16:creationId xmlns:a16="http://schemas.microsoft.com/office/drawing/2014/main" id="{7386B8E7-F2DA-40F4-B41F-BD00C18E711D}"/>
              </a:ext>
            </a:extLst>
          </p:cNvPr>
          <p:cNvSpPr/>
          <p:nvPr/>
        </p:nvSpPr>
        <p:spPr bwMode="auto">
          <a:xfrm>
            <a:off x="2059366" y="3306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57" name="순서도: 연결자 56">
            <a:extLst>
              <a:ext uri="{FF2B5EF4-FFF2-40B4-BE49-F238E27FC236}">
                <a16:creationId xmlns:a16="http://schemas.microsoft.com/office/drawing/2014/main" id="{1B459522-B28C-4D71-8836-7E5ACF4A40D7}"/>
              </a:ext>
            </a:extLst>
          </p:cNvPr>
          <p:cNvSpPr/>
          <p:nvPr/>
        </p:nvSpPr>
        <p:spPr bwMode="auto">
          <a:xfrm>
            <a:off x="2059366" y="3450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58" name="순서도: 연결자 57">
            <a:extLst>
              <a:ext uri="{FF2B5EF4-FFF2-40B4-BE49-F238E27FC236}">
                <a16:creationId xmlns:a16="http://schemas.microsoft.com/office/drawing/2014/main" id="{B8792E22-5CB7-4FF0-B04D-73060626FFBC}"/>
              </a:ext>
            </a:extLst>
          </p:cNvPr>
          <p:cNvSpPr/>
          <p:nvPr/>
        </p:nvSpPr>
        <p:spPr bwMode="auto">
          <a:xfrm>
            <a:off x="2059366" y="452652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8</a:t>
            </a:r>
            <a:endParaRPr lang="ko-KR" altLang="en-US" sz="800" b="1" kern="0">
              <a:solidFill>
                <a:srgbClr val="FFFFFF"/>
              </a:solidFill>
              <a:cs typeface="Arial" panose="020B0604020202020204" pitchFamily="34" charset="0"/>
            </a:endParaRPr>
          </a:p>
        </p:txBody>
      </p:sp>
      <p:sp>
        <p:nvSpPr>
          <p:cNvPr id="61" name="순서도: 연결자 60">
            <a:extLst>
              <a:ext uri="{FF2B5EF4-FFF2-40B4-BE49-F238E27FC236}">
                <a16:creationId xmlns:a16="http://schemas.microsoft.com/office/drawing/2014/main" id="{AFD509A5-E2A6-45D0-9A27-76AAF2ADB215}"/>
              </a:ext>
            </a:extLst>
          </p:cNvPr>
          <p:cNvSpPr/>
          <p:nvPr/>
        </p:nvSpPr>
        <p:spPr bwMode="auto">
          <a:xfrm>
            <a:off x="2059366" y="438038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7</a:t>
            </a:r>
            <a:endParaRPr lang="ko-KR" altLang="en-US" sz="800" b="1" kern="0">
              <a:solidFill>
                <a:srgbClr val="FFFFFF"/>
              </a:solidFill>
              <a:cs typeface="Arial" panose="020B0604020202020204" pitchFamily="34" charset="0"/>
            </a:endParaRPr>
          </a:p>
        </p:txBody>
      </p:sp>
      <p:sp>
        <p:nvSpPr>
          <p:cNvPr id="63" name="순서도: 연결자 62">
            <a:extLst>
              <a:ext uri="{FF2B5EF4-FFF2-40B4-BE49-F238E27FC236}">
                <a16:creationId xmlns:a16="http://schemas.microsoft.com/office/drawing/2014/main" id="{89B031EE-D526-4348-BCBF-DDC47DAB7EA7}"/>
              </a:ext>
            </a:extLst>
          </p:cNvPr>
          <p:cNvSpPr/>
          <p:nvPr/>
        </p:nvSpPr>
        <p:spPr bwMode="auto">
          <a:xfrm>
            <a:off x="6361824" y="152153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35" name="직사각형 34">
            <a:extLst>
              <a:ext uri="{FF2B5EF4-FFF2-40B4-BE49-F238E27FC236}">
                <a16:creationId xmlns:a16="http://schemas.microsoft.com/office/drawing/2014/main" id="{74E5E881-7D49-4D80-9EE0-A81C8090C068}"/>
              </a:ext>
            </a:extLst>
          </p:cNvPr>
          <p:cNvSpPr/>
          <p:nvPr/>
        </p:nvSpPr>
        <p:spPr>
          <a:xfrm>
            <a:off x="2153243" y="5172794"/>
            <a:ext cx="403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순서도: 연결자 38">
            <a:extLst>
              <a:ext uri="{FF2B5EF4-FFF2-40B4-BE49-F238E27FC236}">
                <a16:creationId xmlns:a16="http://schemas.microsoft.com/office/drawing/2014/main" id="{AA07B210-C9E8-4744-BC96-135A4D92B2B5}"/>
              </a:ext>
            </a:extLst>
          </p:cNvPr>
          <p:cNvSpPr/>
          <p:nvPr/>
        </p:nvSpPr>
        <p:spPr bwMode="auto">
          <a:xfrm>
            <a:off x="2059366" y="51219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10</a:t>
            </a:r>
            <a:endParaRPr lang="ko-KR" altLang="en-US" sz="700" b="1" kern="0">
              <a:solidFill>
                <a:srgbClr val="FFFFFF"/>
              </a:solidFill>
              <a:cs typeface="Arial" panose="020B0604020202020204" pitchFamily="34" charset="0"/>
            </a:endParaRPr>
          </a:p>
        </p:txBody>
      </p:sp>
      <p:sp>
        <p:nvSpPr>
          <p:cNvPr id="60" name="순서도: 연결자 59">
            <a:extLst>
              <a:ext uri="{FF2B5EF4-FFF2-40B4-BE49-F238E27FC236}">
                <a16:creationId xmlns:a16="http://schemas.microsoft.com/office/drawing/2014/main" id="{C2D0E59D-F056-401F-9508-ECEA41CD46F0}"/>
              </a:ext>
            </a:extLst>
          </p:cNvPr>
          <p:cNvSpPr/>
          <p:nvPr/>
        </p:nvSpPr>
        <p:spPr bwMode="auto">
          <a:xfrm>
            <a:off x="2059366" y="526953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11</a:t>
            </a:r>
            <a:endParaRPr lang="ko-KR" altLang="en-US" sz="700" b="1" kern="0">
              <a:solidFill>
                <a:srgbClr val="FFFFFF"/>
              </a:solidFill>
              <a:cs typeface="Arial" panose="020B0604020202020204" pitchFamily="34" charset="0"/>
            </a:endParaRPr>
          </a:p>
        </p:txBody>
      </p:sp>
      <p:sp>
        <p:nvSpPr>
          <p:cNvPr id="41" name="TextBox 40">
            <a:extLst>
              <a:ext uri="{FF2B5EF4-FFF2-40B4-BE49-F238E27FC236}">
                <a16:creationId xmlns:a16="http://schemas.microsoft.com/office/drawing/2014/main" id="{76CDFC78-5408-406E-8653-4E2FA30EEED5}"/>
              </a:ext>
            </a:extLst>
          </p:cNvPr>
          <p:cNvSpPr txBox="1"/>
          <p:nvPr/>
        </p:nvSpPr>
        <p:spPr>
          <a:xfrm>
            <a:off x="6524874" y="5785561"/>
            <a:ext cx="2830251" cy="449418"/>
          </a:xfrm>
          <a:prstGeom prst="rect">
            <a:avLst/>
          </a:prstGeom>
          <a:noFill/>
        </p:spPr>
        <p:txBody>
          <a:bodyPr wrap="square" lIns="0" tIns="0" rIns="0" bIns="0" rtlCol="0">
            <a:spAutoFit/>
          </a:bodyPr>
          <a:lstStyle/>
          <a:p>
            <a:pPr>
              <a:lnSpc>
                <a:spcPts val="1200"/>
              </a:lnSpc>
            </a:pPr>
            <a:r>
              <a:rPr lang="ko-KR" altLang="en-US" sz="900" b="1" u="sng">
                <a:latin typeface="Arial" panose="020B0604020202020204" pitchFamily="34" charset="0"/>
                <a:cs typeface="Arial" panose="020B0604020202020204" pitchFamily="34" charset="0"/>
              </a:rPr>
              <a:t>차입금상환으로 인한 현금유출 </a:t>
            </a:r>
            <a:r>
              <a:rPr lang="en-US" altLang="ko-KR" sz="900" b="1" u="sng">
                <a:latin typeface="Arial" panose="020B0604020202020204" pitchFamily="34" charset="0"/>
                <a:cs typeface="Arial" panose="020B0604020202020204" pitchFamily="34" charset="0"/>
              </a:rPr>
              <a:t>((-) 110</a:t>
            </a:r>
            <a:r>
              <a:rPr lang="ko-KR" altLang="en-US" sz="900" b="1" u="sng">
                <a:latin typeface="Arial" panose="020B0604020202020204" pitchFamily="34" charset="0"/>
                <a:cs typeface="Arial" panose="020B0604020202020204" pitchFamily="34" charset="0"/>
              </a:rPr>
              <a:t>백만원</a:t>
            </a:r>
            <a:r>
              <a:rPr lang="en-US" altLang="ko-KR" sz="900" b="1" u="sng">
                <a:latin typeface="Arial" panose="020B0604020202020204" pitchFamily="34" charset="0"/>
                <a:cs typeface="Arial" panose="020B0604020202020204" pitchFamily="34" charset="0"/>
              </a:rPr>
              <a:t>)</a:t>
            </a:r>
            <a:r>
              <a:rPr lang="en-US" altLang="ko-KR" sz="900" b="1">
                <a:latin typeface="Arial" panose="020B0604020202020204" pitchFamily="34" charset="0"/>
                <a:cs typeface="Arial" panose="020B0604020202020204" pitchFamily="34" charset="0"/>
              </a:rPr>
              <a:t> :</a:t>
            </a:r>
          </a:p>
          <a:p>
            <a:pPr marL="144000" marR="0" lvl="0" indent="-108000" algn="l" defTabSz="914400" rtl="0" eaLnBrk="1" fontAlgn="auto" latinLnBrk="0" hangingPunct="1">
              <a:lnSpc>
                <a:spcPts val="1200"/>
              </a:lnSpc>
              <a:spcBef>
                <a:spcPts val="0"/>
              </a:spcBef>
              <a:spcAft>
                <a:spcPts val="0"/>
              </a:spcAft>
              <a:buClr>
                <a:srgbClr val="00338D"/>
              </a:buClr>
              <a:buSzTx/>
              <a:buFont typeface="Arial" panose="020B0604020202020204" pitchFamily="34" charset="0"/>
              <a:buChar char="•"/>
              <a:tabLst/>
              <a:defRPr/>
            </a:pPr>
            <a:r>
              <a:rPr lang="ko-KR" altLang="en-US" sz="900">
                <a:solidFill>
                  <a:srgbClr val="000000"/>
                </a:solidFill>
                <a:latin typeface="Arial" panose="020B0604020202020204" pitchFamily="34" charset="0"/>
                <a:ea typeface="맑은 고딕"/>
                <a:cs typeface="Arial" panose="020B0604020202020204" pitchFamily="34" charset="0"/>
              </a:rPr>
              <a:t>회사가 </a:t>
            </a:r>
            <a:r>
              <a:rPr lang="en-US" altLang="ko-KR" sz="900">
                <a:solidFill>
                  <a:srgbClr val="000000"/>
                </a:solidFill>
                <a:latin typeface="Arial" panose="020B0604020202020204" pitchFamily="34" charset="0"/>
                <a:ea typeface="맑은 고딕"/>
                <a:cs typeface="Arial" panose="020B0604020202020204" pitchFamily="34" charset="0"/>
              </a:rPr>
              <a:t>’19</a:t>
            </a:r>
            <a:r>
              <a:rPr lang="ko-KR" altLang="en-US" sz="900">
                <a:solidFill>
                  <a:srgbClr val="000000"/>
                </a:solidFill>
                <a:latin typeface="Arial" panose="020B0604020202020204" pitchFamily="34" charset="0"/>
                <a:ea typeface="맑은 고딕"/>
                <a:cs typeface="Arial" panose="020B0604020202020204" pitchFamily="34" charset="0"/>
              </a:rPr>
              <a:t>년 중 하나은행 차입금을 상환함에 따라 </a:t>
            </a:r>
            <a:r>
              <a:rPr lang="en-US" altLang="ko-KR" sz="900">
                <a:solidFill>
                  <a:srgbClr val="000000"/>
                </a:solidFill>
                <a:latin typeface="Arial" panose="020B0604020202020204" pitchFamily="34" charset="0"/>
                <a:ea typeface="맑은 고딕"/>
                <a:cs typeface="Arial" panose="020B0604020202020204" pitchFamily="34" charset="0"/>
              </a:rPr>
              <a:t>1.1</a:t>
            </a:r>
            <a:r>
              <a:rPr lang="ko-KR" altLang="en-US" sz="900">
                <a:solidFill>
                  <a:srgbClr val="000000"/>
                </a:solidFill>
                <a:latin typeface="Arial" panose="020B0604020202020204" pitchFamily="34" charset="0"/>
                <a:ea typeface="맑은 고딕"/>
                <a:cs typeface="Arial" panose="020B0604020202020204" pitchFamily="34" charset="0"/>
              </a:rPr>
              <a:t>억원의 차입금이 상환되었음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p:txBody>
      </p:sp>
      <p:sp>
        <p:nvSpPr>
          <p:cNvPr id="42" name="순서도: 연결자 41">
            <a:extLst>
              <a:ext uri="{FF2B5EF4-FFF2-40B4-BE49-F238E27FC236}">
                <a16:creationId xmlns:a16="http://schemas.microsoft.com/office/drawing/2014/main" id="{EC6408CC-C551-4D10-9FE9-95C04E6D15EA}"/>
              </a:ext>
            </a:extLst>
          </p:cNvPr>
          <p:cNvSpPr/>
          <p:nvPr/>
        </p:nvSpPr>
        <p:spPr bwMode="auto">
          <a:xfrm>
            <a:off x="6361824" y="577710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700" b="1" kern="0">
                <a:solidFill>
                  <a:srgbClr val="FFFFFF"/>
                </a:solidFill>
                <a:cs typeface="Arial" panose="020B0604020202020204" pitchFamily="34" charset="0"/>
              </a:rPr>
              <a:t>11</a:t>
            </a:r>
            <a:endParaRPr lang="ko-KR" altLang="en-US" sz="700" b="1" kern="0">
              <a:solidFill>
                <a:srgbClr val="FFFFFF"/>
              </a:solidFill>
              <a:cs typeface="Arial" panose="020B0604020202020204" pitchFamily="34" charset="0"/>
            </a:endParaRPr>
          </a:p>
        </p:txBody>
      </p:sp>
      <p:sp>
        <p:nvSpPr>
          <p:cNvPr id="45" name="직사각형 44">
            <a:extLst>
              <a:ext uri="{FF2B5EF4-FFF2-40B4-BE49-F238E27FC236}">
                <a16:creationId xmlns:a16="http://schemas.microsoft.com/office/drawing/2014/main" id="{63D18147-61E3-403E-962B-A5F2CCCF3521}"/>
              </a:ext>
            </a:extLst>
          </p:cNvPr>
          <p:cNvSpPr/>
          <p:nvPr/>
        </p:nvSpPr>
        <p:spPr>
          <a:xfrm>
            <a:off x="2153243" y="4879064"/>
            <a:ext cx="403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순서도: 연결자 45">
            <a:extLst>
              <a:ext uri="{FF2B5EF4-FFF2-40B4-BE49-F238E27FC236}">
                <a16:creationId xmlns:a16="http://schemas.microsoft.com/office/drawing/2014/main" id="{132E20A6-F68C-4EC5-89E0-0861B1F87BA8}"/>
              </a:ext>
            </a:extLst>
          </p:cNvPr>
          <p:cNvSpPr/>
          <p:nvPr/>
        </p:nvSpPr>
        <p:spPr bwMode="auto">
          <a:xfrm>
            <a:off x="2059366" y="482826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9</a:t>
            </a:r>
            <a:endParaRPr lang="ko-KR" altLang="en-US" sz="800" b="1" kern="0">
              <a:solidFill>
                <a:srgbClr val="FFFFFF"/>
              </a:solidFill>
              <a:cs typeface="Arial" panose="020B0604020202020204" pitchFamily="34" charset="0"/>
            </a:endParaRPr>
          </a:p>
        </p:txBody>
      </p:sp>
      <p:sp>
        <p:nvSpPr>
          <p:cNvPr id="44" name="TextBox 43">
            <a:extLst>
              <a:ext uri="{FF2B5EF4-FFF2-40B4-BE49-F238E27FC236}">
                <a16:creationId xmlns:a16="http://schemas.microsoft.com/office/drawing/2014/main" id="{25B02B4B-934C-45A7-8673-1500DB8CD5F6}"/>
              </a:ext>
            </a:extLst>
          </p:cNvPr>
          <p:cNvSpPr txBox="1"/>
          <p:nvPr/>
        </p:nvSpPr>
        <p:spPr>
          <a:xfrm>
            <a:off x="493403" y="6156116"/>
            <a:ext cx="1208398"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(Source: </a:t>
            </a:r>
            <a:r>
              <a:rPr lang="ko-KR" altLang="en-US" sz="700" dirty="0">
                <a:latin typeface="Arial" panose="020B0604020202020204" pitchFamily="34" charset="0"/>
                <a:cs typeface="Arial" panose="020B0604020202020204" pitchFamily="34" charset="0"/>
              </a:rPr>
              <a:t>회사제시자료</a:t>
            </a:r>
            <a:r>
              <a:rPr lang="en-US" altLang="ko-KR" sz="7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3424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236168770"/>
              </p:ext>
            </p:extLst>
          </p:nvPr>
        </p:nvGraphicFramePr>
        <p:xfrm>
          <a:off x="468001" y="1191600"/>
          <a:ext cx="9038334" cy="51209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920571">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Overview</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회사의 매출은 상품매출과 서비스매출로 구성되어 있으며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서비스매출이  대부분을 차지함</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월부터 중고차 </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직판매</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사업을 시작함에 따라 상품매출이 발생하였음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서비스매출은 딜러에게 광고 이용권을 판매하는 차량광고</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와 낙찰수수료를 수취하는 거래매출</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광고주에게 광고채널을 판매하는 채널광고로 구성되어 있음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5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상품매출</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회사가 직접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차량을 매입 및 판매하는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직판매</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매출로</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사업을 시작하여 매출이 증가하고 있는 추세임 </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총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대</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상반기 총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17</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대를 판매하였으며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 기준 매입한 차량을 모두 판매하여 재고</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차량</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가 존재하지 않으나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7~8</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중 추가 매입</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7</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대가 존재하였음</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서비스매출</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차량광고</a:t>
                      </a: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인증딜러가 보유한 차량을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게시판에 홍보하기 위해 구매하는 이용권 판매와 고객에게 최우선으로 노출될 수 있는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콜배너</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광고 채널 판매를 통해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매출이 발생함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차량광고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이용권은 프리미엄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플러스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베이직으로 구분되며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30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 이용권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대당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12,000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~38,000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별도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수준임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콜배너</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광고는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90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 이용권이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150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450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별도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으로 단가가 높게 형성되어 있음</a:t>
                      </a:r>
                      <a:r>
                        <a:rPr kumimoji="0" lang="en-US" altLang="ko-KR" sz="9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채널광고</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광고주에게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팝업</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배너 등 어플리케이션 내 광고채널을 판매하는 채널광고 매출이며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노출지면</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팝업</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피드</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배너 등</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노출 횟수 등에 따라</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금액이 상이함</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거래매출</a:t>
                      </a: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일반 소비자가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게시판에 출품한 차량이 비교견적을 통해 특정 딜러에게 낙찰된 경우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해당 딜러로부터 낙찰수수료를 수취하는 매출임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낙찰금액에 따라 수수료가 상이하며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기존에는 최대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만원의 수수료를 수취하였으나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낙찰가 기준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 이하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100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 초과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월부터 낙찰가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천만원 이상 거래에 대해서는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만원을 수취하고 있음</a:t>
                      </a:r>
                      <a:endParaRPr kumimoji="0" lang="en-US" altLang="ko-KR" sz="9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인터뷰에 따르면</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서비스 홍보 효과로 인해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거래매출이 전년도 대비 약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배 이상 크게 증가함</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Overview </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1DD37630-38D8-4C5B-AAEB-EEB7460C77A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15" name="차트 14">
            <a:extLst>
              <a:ext uri="{FF2B5EF4-FFF2-40B4-BE49-F238E27FC236}">
                <a16:creationId xmlns:a16="http://schemas.microsoft.com/office/drawing/2014/main" id="{AE989B5C-A2ED-4FFC-A1A8-EFD124E63FBB}"/>
              </a:ext>
            </a:extLst>
          </p:cNvPr>
          <p:cNvGraphicFramePr>
            <a:graphicFrameLocks/>
          </p:cNvGraphicFramePr>
          <p:nvPr>
            <p:extLst>
              <p:ext uri="{D42A27DB-BD31-4B8C-83A1-F6EECF244321}">
                <p14:modId xmlns:p14="http://schemas.microsoft.com/office/powerpoint/2010/main" val="698657055"/>
              </p:ext>
            </p:extLst>
          </p:nvPr>
        </p:nvGraphicFramePr>
        <p:xfrm>
          <a:off x="6321600" y="1537202"/>
          <a:ext cx="3184350" cy="1891798"/>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321FE01C-57AE-4A2E-90AA-A12B562B4FE8}"/>
              </a:ext>
            </a:extLst>
          </p:cNvPr>
          <p:cNvSpPr txBox="1"/>
          <p:nvPr/>
        </p:nvSpPr>
        <p:spPr>
          <a:xfrm>
            <a:off x="9196062" y="3261557"/>
            <a:ext cx="167815" cy="92333"/>
          </a:xfrm>
          <a:prstGeom prst="rect">
            <a:avLst/>
          </a:prstGeom>
          <a:noFill/>
        </p:spPr>
        <p:txBody>
          <a:bodyPr wrap="square" lIns="0" tIns="0" rIns="0" bIns="0" rtlCol="0">
            <a:spAutoFit/>
          </a:bodyPr>
          <a:lstStyle/>
          <a:p>
            <a:pPr algn="ctr"/>
            <a:r>
              <a:rPr lang="en-US" altLang="ko-KR" sz="600">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51E98EFA-DDDA-48F3-9A32-8CB9B7AD15BD}"/>
              </a:ext>
            </a:extLst>
          </p:cNvPr>
          <p:cNvSpPr txBox="1"/>
          <p:nvPr/>
        </p:nvSpPr>
        <p:spPr>
          <a:xfrm>
            <a:off x="2120655" y="3248680"/>
            <a:ext cx="1652941"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FY22.1H</a:t>
            </a:r>
            <a:r>
              <a:rPr lang="ko-KR" altLang="en-US" sz="700">
                <a:latin typeface="Arial" panose="020B0604020202020204" pitchFamily="34" charset="0"/>
                <a:cs typeface="Arial" panose="020B0604020202020204" pitchFamily="34" charset="0"/>
              </a:rPr>
              <a:t>를 단순 연환산한 매출액</a:t>
            </a:r>
            <a:endParaRPr lang="en-US" altLang="ko-KR" sz="70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C00CD4DA-D7B7-4421-8D38-0235A696CAA6}"/>
              </a:ext>
            </a:extLst>
          </p:cNvPr>
          <p:cNvGraphicFramePr>
            <a:graphicFrameLocks noGrp="1"/>
          </p:cNvGraphicFramePr>
          <p:nvPr>
            <p:extLst>
              <p:ext uri="{D42A27DB-BD31-4B8C-83A1-F6EECF244321}">
                <p14:modId xmlns:p14="http://schemas.microsoft.com/office/powerpoint/2010/main" val="859304452"/>
              </p:ext>
            </p:extLst>
          </p:nvPr>
        </p:nvGraphicFramePr>
        <p:xfrm>
          <a:off x="2120655" y="1509999"/>
          <a:ext cx="4251570" cy="1714500"/>
        </p:xfrm>
        <a:graphic>
          <a:graphicData uri="http://schemas.openxmlformats.org/drawingml/2006/table">
            <a:tbl>
              <a:tblPr/>
              <a:tblGrid>
                <a:gridCol w="152495">
                  <a:extLst>
                    <a:ext uri="{9D8B030D-6E8A-4147-A177-3AD203B41FA5}">
                      <a16:colId xmlns:a16="http://schemas.microsoft.com/office/drawing/2014/main" val="3071217537"/>
                    </a:ext>
                  </a:extLst>
                </a:gridCol>
                <a:gridCol w="152495">
                  <a:extLst>
                    <a:ext uri="{9D8B030D-6E8A-4147-A177-3AD203B41FA5}">
                      <a16:colId xmlns:a16="http://schemas.microsoft.com/office/drawing/2014/main" val="476574751"/>
                    </a:ext>
                  </a:extLst>
                </a:gridCol>
                <a:gridCol w="152495">
                  <a:extLst>
                    <a:ext uri="{9D8B030D-6E8A-4147-A177-3AD203B41FA5}">
                      <a16:colId xmlns:a16="http://schemas.microsoft.com/office/drawing/2014/main" val="840488115"/>
                    </a:ext>
                  </a:extLst>
                </a:gridCol>
                <a:gridCol w="1079460">
                  <a:extLst>
                    <a:ext uri="{9D8B030D-6E8A-4147-A177-3AD203B41FA5}">
                      <a16:colId xmlns:a16="http://schemas.microsoft.com/office/drawing/2014/main" val="1981758114"/>
                    </a:ext>
                  </a:extLst>
                </a:gridCol>
                <a:gridCol w="532800">
                  <a:extLst>
                    <a:ext uri="{9D8B030D-6E8A-4147-A177-3AD203B41FA5}">
                      <a16:colId xmlns:a16="http://schemas.microsoft.com/office/drawing/2014/main" val="376327763"/>
                    </a:ext>
                  </a:extLst>
                </a:gridCol>
                <a:gridCol w="532800">
                  <a:extLst>
                    <a:ext uri="{9D8B030D-6E8A-4147-A177-3AD203B41FA5}">
                      <a16:colId xmlns:a16="http://schemas.microsoft.com/office/drawing/2014/main" val="3923746897"/>
                    </a:ext>
                  </a:extLst>
                </a:gridCol>
                <a:gridCol w="532800">
                  <a:extLst>
                    <a:ext uri="{9D8B030D-6E8A-4147-A177-3AD203B41FA5}">
                      <a16:colId xmlns:a16="http://schemas.microsoft.com/office/drawing/2014/main" val="1959681976"/>
                    </a:ext>
                  </a:extLst>
                </a:gridCol>
                <a:gridCol w="532800">
                  <a:extLst>
                    <a:ext uri="{9D8B030D-6E8A-4147-A177-3AD203B41FA5}">
                      <a16:colId xmlns:a16="http://schemas.microsoft.com/office/drawing/2014/main" val="3172732082"/>
                    </a:ext>
                  </a:extLst>
                </a:gridCol>
                <a:gridCol w="583425">
                  <a:extLst>
                    <a:ext uri="{9D8B030D-6E8A-4147-A177-3AD203B41FA5}">
                      <a16:colId xmlns:a16="http://schemas.microsoft.com/office/drawing/2014/main" val="1441298352"/>
                    </a:ext>
                  </a:extLst>
                </a:gridCol>
              </a:tblGrid>
              <a:tr h="171450">
                <a:tc gridSpan="4">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3711648300"/>
                  </a:ext>
                </a:extLst>
              </a:tr>
              <a:tr h="171450">
                <a:tc gridSpan="4">
                  <a:txBody>
                    <a:bodyPr/>
                    <a:lstStyle/>
                    <a:p>
                      <a:pPr algn="l"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 (E)</a:t>
                      </a:r>
                      <a:r>
                        <a:rPr lang="en-US" sz="900" b="1" i="0" u="none" strike="noStrike" baseline="30000">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674339745"/>
                  </a:ext>
                </a:extLst>
              </a:tr>
              <a:tr h="171450">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775051484"/>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상품매출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45727396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gridSpan="2">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직판매</a:t>
                      </a: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770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94913024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서비스매출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4,333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94989777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2,554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260762705"/>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차량광고</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내차사기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1,353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1,761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630822313"/>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채널광고</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배너</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614050072"/>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거래매출</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내차팔기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650</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2,046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1,779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4122057758"/>
                  </a:ext>
                </a:extLst>
              </a:tr>
            </a:tbl>
          </a:graphicData>
        </a:graphic>
      </p:graphicFrame>
      <p:sp>
        <p:nvSpPr>
          <p:cNvPr id="9" name="TextBox 8">
            <a:extLst>
              <a:ext uri="{FF2B5EF4-FFF2-40B4-BE49-F238E27FC236}">
                <a16:creationId xmlns:a16="http://schemas.microsoft.com/office/drawing/2014/main" id="{61963446-030A-4AA6-B200-F5F183296DED}"/>
              </a:ext>
            </a:extLst>
          </p:cNvPr>
          <p:cNvSpPr txBox="1"/>
          <p:nvPr/>
        </p:nvSpPr>
        <p:spPr>
          <a:xfrm>
            <a:off x="493403" y="6177964"/>
            <a:ext cx="1208398"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(Source: </a:t>
            </a:r>
            <a:r>
              <a:rPr lang="ko-KR" altLang="en-US" sz="700" dirty="0">
                <a:latin typeface="Arial" panose="020B0604020202020204" pitchFamily="34" charset="0"/>
                <a:cs typeface="Arial" panose="020B0604020202020204" pitchFamily="34" charset="0"/>
              </a:rPr>
              <a:t>회사제시자료</a:t>
            </a:r>
            <a:r>
              <a:rPr lang="en-US" altLang="ko-KR" sz="7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63907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228445219"/>
              </p:ext>
            </p:extLst>
          </p:nvPr>
        </p:nvGraphicFramePr>
        <p:xfrm>
          <a:off x="468001" y="1191600"/>
          <a:ext cx="9038334" cy="49306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920571">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Revenue Analysis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광고매출</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_</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차량광고</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월 평균 유료딜러수가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1H</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에 감소하였으나</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단가가 낮은 이용권의 판매량이 급감하고</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단가가 높은 이용권의 판매량이 증가함에 따라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ASP</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는 매년 증가하는 추세를 보이고 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9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None/>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000"/>
                        </a:lnSpc>
                        <a:spcBef>
                          <a:spcPts val="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차량광고</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유료딜러수는</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매년 월평균 약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1,700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명 수준을 유지하였으나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1H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기준 월평균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1,582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명으로 소폭 감소하였음</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유료딜러수는</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감소하는 추세이나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딜러당</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결제금액인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는 매년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증가하고있음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차량광고</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단순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연환산</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매출 기준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 수준으로 나타남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이는 단가가 낮은 베이직 상품의 판매량은 지속적으로 감소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단가가 높은 플러스 상품이 지속적으로 증가함에 기인함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또한</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단가가 높은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콜배너</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이용권이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월부터 판매되기 시작하여 지속적으로 판매량이 증가하고 있음</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2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(1/4) </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1DD37630-38D8-4C5B-AAEB-EEB7460C77A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12" name="표 11">
            <a:extLst>
              <a:ext uri="{FF2B5EF4-FFF2-40B4-BE49-F238E27FC236}">
                <a16:creationId xmlns:a16="http://schemas.microsoft.com/office/drawing/2014/main" id="{CB7B769B-DD41-4EEC-A881-98CB85C74895}"/>
              </a:ext>
            </a:extLst>
          </p:cNvPr>
          <p:cNvGraphicFramePr>
            <a:graphicFrameLocks noGrp="1"/>
          </p:cNvGraphicFramePr>
          <p:nvPr>
            <p:extLst>
              <p:ext uri="{D42A27DB-BD31-4B8C-83A1-F6EECF244321}">
                <p14:modId xmlns:p14="http://schemas.microsoft.com/office/powerpoint/2010/main" val="1221250812"/>
              </p:ext>
            </p:extLst>
          </p:nvPr>
        </p:nvGraphicFramePr>
        <p:xfrm>
          <a:off x="2120655" y="1509999"/>
          <a:ext cx="6745299" cy="1508760"/>
        </p:xfrm>
        <a:graphic>
          <a:graphicData uri="http://schemas.openxmlformats.org/drawingml/2006/table">
            <a:tbl>
              <a:tblPr/>
              <a:tblGrid>
                <a:gridCol w="137484">
                  <a:extLst>
                    <a:ext uri="{9D8B030D-6E8A-4147-A177-3AD203B41FA5}">
                      <a16:colId xmlns:a16="http://schemas.microsoft.com/office/drawing/2014/main" val="3002901267"/>
                    </a:ext>
                  </a:extLst>
                </a:gridCol>
                <a:gridCol w="137484">
                  <a:extLst>
                    <a:ext uri="{9D8B030D-6E8A-4147-A177-3AD203B41FA5}">
                      <a16:colId xmlns:a16="http://schemas.microsoft.com/office/drawing/2014/main" val="1570967265"/>
                    </a:ext>
                  </a:extLst>
                </a:gridCol>
                <a:gridCol w="137484">
                  <a:extLst>
                    <a:ext uri="{9D8B030D-6E8A-4147-A177-3AD203B41FA5}">
                      <a16:colId xmlns:a16="http://schemas.microsoft.com/office/drawing/2014/main" val="3403478848"/>
                    </a:ext>
                  </a:extLst>
                </a:gridCol>
                <a:gridCol w="137484">
                  <a:extLst>
                    <a:ext uri="{9D8B030D-6E8A-4147-A177-3AD203B41FA5}">
                      <a16:colId xmlns:a16="http://schemas.microsoft.com/office/drawing/2014/main" val="2023278951"/>
                    </a:ext>
                  </a:extLst>
                </a:gridCol>
                <a:gridCol w="137484">
                  <a:extLst>
                    <a:ext uri="{9D8B030D-6E8A-4147-A177-3AD203B41FA5}">
                      <a16:colId xmlns:a16="http://schemas.microsoft.com/office/drawing/2014/main" val="1584426923"/>
                    </a:ext>
                  </a:extLst>
                </a:gridCol>
                <a:gridCol w="1108463">
                  <a:extLst>
                    <a:ext uri="{9D8B030D-6E8A-4147-A177-3AD203B41FA5}">
                      <a16:colId xmlns:a16="http://schemas.microsoft.com/office/drawing/2014/main" val="2276489830"/>
                    </a:ext>
                  </a:extLst>
                </a:gridCol>
                <a:gridCol w="618677">
                  <a:extLst>
                    <a:ext uri="{9D8B030D-6E8A-4147-A177-3AD203B41FA5}">
                      <a16:colId xmlns:a16="http://schemas.microsoft.com/office/drawing/2014/main" val="61819149"/>
                    </a:ext>
                  </a:extLst>
                </a:gridCol>
                <a:gridCol w="618677">
                  <a:extLst>
                    <a:ext uri="{9D8B030D-6E8A-4147-A177-3AD203B41FA5}">
                      <a16:colId xmlns:a16="http://schemas.microsoft.com/office/drawing/2014/main" val="2996101673"/>
                    </a:ext>
                  </a:extLst>
                </a:gridCol>
                <a:gridCol w="618677">
                  <a:extLst>
                    <a:ext uri="{9D8B030D-6E8A-4147-A177-3AD203B41FA5}">
                      <a16:colId xmlns:a16="http://schemas.microsoft.com/office/drawing/2014/main" val="3159075764"/>
                    </a:ext>
                  </a:extLst>
                </a:gridCol>
                <a:gridCol w="618677">
                  <a:extLst>
                    <a:ext uri="{9D8B030D-6E8A-4147-A177-3AD203B41FA5}">
                      <a16:colId xmlns:a16="http://schemas.microsoft.com/office/drawing/2014/main" val="3109996476"/>
                    </a:ext>
                  </a:extLst>
                </a:gridCol>
                <a:gridCol w="618677">
                  <a:extLst>
                    <a:ext uri="{9D8B030D-6E8A-4147-A177-3AD203B41FA5}">
                      <a16:colId xmlns:a16="http://schemas.microsoft.com/office/drawing/2014/main" val="2724944542"/>
                    </a:ext>
                  </a:extLst>
                </a:gridCol>
                <a:gridCol w="618677">
                  <a:extLst>
                    <a:ext uri="{9D8B030D-6E8A-4147-A177-3AD203B41FA5}">
                      <a16:colId xmlns:a16="http://schemas.microsoft.com/office/drawing/2014/main" val="1723747721"/>
                    </a:ext>
                  </a:extLst>
                </a:gridCol>
                <a:gridCol w="618677">
                  <a:extLst>
                    <a:ext uri="{9D8B030D-6E8A-4147-A177-3AD203B41FA5}">
                      <a16:colId xmlns:a16="http://schemas.microsoft.com/office/drawing/2014/main" val="3107113875"/>
                    </a:ext>
                  </a:extLst>
                </a:gridCol>
                <a:gridCol w="618677">
                  <a:extLst>
                    <a:ext uri="{9D8B030D-6E8A-4147-A177-3AD203B41FA5}">
                      <a16:colId xmlns:a16="http://schemas.microsoft.com/office/drawing/2014/main" val="4112152730"/>
                    </a:ext>
                  </a:extLst>
                </a:gridCol>
              </a:tblGrid>
              <a:tr h="122430">
                <a:tc gridSpan="6">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 Analysis</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629586440"/>
                  </a:ext>
                </a:extLst>
              </a:tr>
              <a:tr h="122430">
                <a:tc gridSpan="6">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208481611"/>
                  </a:ext>
                </a:extLst>
              </a:tr>
              <a:tr h="122430">
                <a:tc gridSpan="4">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654877589"/>
                  </a:ext>
                </a:extLst>
              </a:tr>
              <a:tr h="12243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82666442"/>
                  </a:ext>
                </a:extLst>
              </a:tr>
              <a:tr h="12243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5">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660763537"/>
                  </a:ext>
                </a:extLst>
              </a:tr>
              <a:tr h="12243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광고매출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74.4%</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49.4%</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52.8%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58.9%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322245825"/>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차량광고</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err="1">
                          <a:solidFill>
                            <a:srgbClr val="000000"/>
                          </a:solidFill>
                          <a:effectLst/>
                          <a:latin typeface="맑은 고딕" panose="020B0503020000020004" pitchFamily="50" charset="-127"/>
                          <a:ea typeface="맑은 고딕" panose="020B0503020000020004" pitchFamily="50" charset="-127"/>
                        </a:rPr>
                        <a:t>내차사기</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1,293</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1,353</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1,581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68.1%</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69.0%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1353000064"/>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Q (</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유료딜러수</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endParaRPr lang="en-US" altLang="ko-KR" sz="9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3175" cap="flat" cmpd="sng" algn="ctr">
                      <a:solidFill>
                        <a:srgbClr val="005EB8"/>
                      </a:solidFill>
                      <a:prstDash val="dash"/>
                      <a:round/>
                      <a:headEnd type="none" w="med" len="med"/>
                      <a:tailEnd type="none" w="med" len="med"/>
                    </a:lnT>
                    <a:lnB w="3175" cap="flat" cmpd="sng" algn="ctr">
                      <a:noFill/>
                      <a:prstDash val="dash"/>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1,785</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1,719</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1,744</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3175" cap="flat" cmpd="sng" algn="ctr">
                      <a:solidFill>
                        <a:srgbClr val="005EB8"/>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noFill/>
                      <a:prstDash val="dash"/>
                      <a:round/>
                      <a:headEnd type="none" w="med" len="med"/>
                      <a:tailEnd type="none" w="med" len="med"/>
                    </a:lnB>
                  </a:tcPr>
                </a:tc>
                <a:extLst>
                  <a:ext uri="{0D108BD9-81ED-4DB2-BD59-A6C34878D82A}">
                    <a16:rowId xmlns:a16="http://schemas.microsoft.com/office/drawing/2014/main" val="1483314774"/>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ASP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12700" cap="flat" cmpd="sng" algn="ctr">
                      <a:noFill/>
                      <a:prstDash val="solid"/>
                      <a:round/>
                      <a:headEnd type="none" w="med" len="med"/>
                      <a:tailEnd type="none" w="med" len="med"/>
                    </a:lnR>
                    <a:lnT w="3175" cap="flat" cmpd="sng" algn="ctr">
                      <a:noFill/>
                      <a:prstDash val="dash"/>
                      <a:round/>
                      <a:headEnd type="none" w="med" len="med"/>
                      <a:tailEnd type="none" w="med" len="med"/>
                    </a:lnT>
                    <a:lnB w="3175" cap="flat" cmpd="sng" algn="ctr">
                      <a:solidFill>
                        <a:srgbClr val="005EB8"/>
                      </a:solidFill>
                      <a:prstDash val="dash"/>
                      <a:round/>
                      <a:headEnd type="none" w="med" len="med"/>
                      <a:tailEnd type="none" w="med" len="med"/>
                    </a:lnB>
                  </a:tcPr>
                </a:tc>
                <a:tc hMerge="1">
                  <a:txBody>
                    <a:bodyPr/>
                    <a:lstStyle/>
                    <a:p>
                      <a:pPr latinLnBrk="1"/>
                      <a:endParaRPr lang="ko-KR" altLang="en-US"/>
                    </a:p>
                  </a:txBody>
                  <a:tcP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724,101</a:t>
                      </a:r>
                    </a:p>
                  </a:txBody>
                  <a:tcPr marL="36000" marR="36000" marT="0" marB="0" anchor="ctr">
                    <a:lnL w="12700" cap="flat" cmpd="sng" algn="ctr">
                      <a:noFill/>
                      <a:prstDash val="solid"/>
                      <a:round/>
                      <a:headEnd type="none" w="med" len="med"/>
                      <a:tailEnd type="none" w="med" len="med"/>
                    </a:lnL>
                    <a:lnR>
                      <a:noFill/>
                    </a:lnR>
                    <a:lnT w="3175" cap="flat" cmpd="sng" algn="ctr">
                      <a:no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786,897</a:t>
                      </a:r>
                    </a:p>
                  </a:txBody>
                  <a:tcPr marL="36000" marR="36000" marT="0" marB="0" anchor="ctr">
                    <a:lnL>
                      <a:noFill/>
                    </a:lnL>
                    <a:lnR>
                      <a:noFill/>
                    </a:lnR>
                    <a:lnT w="3175" cap="flat" cmpd="sng" algn="ctr">
                      <a:no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906,669</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no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556,329</a:t>
                      </a:r>
                      <a:r>
                        <a:rPr lang="en-US" altLang="ko-KR" sz="900" b="0" i="0" u="none" strike="noStrike" baseline="30000">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no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3175" cap="flat" cmpd="sng" algn="ctr">
                      <a:no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3175" cap="flat" cmpd="sng" algn="ctr">
                      <a:no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no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noFill/>
                      <a:prstDash val="dash"/>
                      <a:round/>
                      <a:headEnd type="none" w="med" len="med"/>
                      <a:tailEnd type="none" w="med" len="med"/>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1329029188"/>
                  </a:ext>
                </a:extLst>
              </a:tr>
              <a:tr h="122430">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채널광고</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배너</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3175" cap="flat" cmpd="sng" algn="ctr">
                      <a:noFill/>
                      <a:prstDash val="dash"/>
                      <a:round/>
                      <a:headEnd type="none" w="med" len="med"/>
                      <a:tailEnd type="none" w="med" len="med"/>
                    </a:lnR>
                    <a:lnT>
                      <a:noFill/>
                    </a:lnT>
                    <a:lnB w="3175" cap="flat" cmpd="sng" algn="ctr">
                      <a:solidFill>
                        <a:srgbClr val="005EB8"/>
                      </a:solidFill>
                      <a:prstDash val="dash"/>
                      <a:round/>
                      <a:headEnd type="none" w="med" len="med"/>
                      <a:tailEnd type="none" w="med" len="med"/>
                    </a:lnB>
                  </a:tcPr>
                </a:tc>
                <a:tc hMerge="1">
                  <a:txBody>
                    <a:bodyPr/>
                    <a:lstStyle/>
                    <a:p>
                      <a:pPr latinLnBrk="1"/>
                      <a:endParaRPr lang="ko-KR" altLang="en-US"/>
                    </a:p>
                  </a:txBody>
                  <a:tcP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hMerge="1">
                  <a:txBody>
                    <a:bodyPr/>
                    <a:lstStyle/>
                    <a:p>
                      <a:pPr latinLnBrk="1"/>
                      <a:endParaRPr lang="ko-KR" altLang="en-US"/>
                    </a:p>
                  </a:txBody>
                  <a:tcP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594</a:t>
                      </a:r>
                    </a:p>
                  </a:txBody>
                  <a:tcPr marL="36000" marR="36000" marT="0" marB="0" anchor="ctr">
                    <a:lnL w="3175" cap="flat" cmpd="sng" algn="ctr">
                      <a:noFill/>
                      <a:prstDash val="dash"/>
                      <a:round/>
                      <a:headEnd type="none" w="med" len="med"/>
                      <a:tailEnd type="none" w="med" len="med"/>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634</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710</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31.5%</a:t>
                      </a:r>
                    </a:p>
                  </a:txBody>
                  <a:tcPr marL="36000" marR="36000" marT="0" marB="0" anchor="ctr">
                    <a:lnL w="6350" cap="flat" cmpd="sng" algn="ctr">
                      <a:solidFill>
                        <a:srgbClr val="0070C0"/>
                      </a:solidFill>
                      <a:prstDash val="solid"/>
                      <a:round/>
                      <a:headEnd type="none" w="med" len="med"/>
                      <a:tailEnd type="none" w="med" len="med"/>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31.9%</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31.0%</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896600581"/>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gridSpan="4">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거래매출</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내차팔기</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650</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2,039</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2,046</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w="6350" cap="flat" cmpd="sng" algn="ctr">
                      <a:solidFill>
                        <a:srgbClr val="0070C0"/>
                      </a:solidFill>
                      <a:prstDash val="solid"/>
                      <a:round/>
                      <a:headEnd type="none" w="med" len="med"/>
                      <a:tailEnd type="none" w="med" len="med"/>
                    </a:lnL>
                    <a:lnR>
                      <a:noFill/>
                    </a:lnR>
                    <a:lnT w="3175" cap="flat" cmpd="sng" algn="ctr">
                      <a:solidFill>
                        <a:srgbClr val="005EB8"/>
                      </a:solidFill>
                      <a:prstDash val="dash"/>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47.2%</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11558234"/>
                  </a:ext>
                </a:extLst>
              </a:tr>
            </a:tbl>
          </a:graphicData>
        </a:graphic>
      </p:graphicFrame>
      <p:sp>
        <p:nvSpPr>
          <p:cNvPr id="15" name="TextBox 14">
            <a:extLst>
              <a:ext uri="{FF2B5EF4-FFF2-40B4-BE49-F238E27FC236}">
                <a16:creationId xmlns:a16="http://schemas.microsoft.com/office/drawing/2014/main" id="{EE644F8E-8928-410E-982C-E9DB0FA98D68}"/>
              </a:ext>
            </a:extLst>
          </p:cNvPr>
          <p:cNvSpPr txBox="1"/>
          <p:nvPr/>
        </p:nvSpPr>
        <p:spPr>
          <a:xfrm>
            <a:off x="2120655" y="3045438"/>
            <a:ext cx="314462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a:t>
            </a:r>
            <a:r>
              <a:rPr lang="ko-KR" altLang="en-US" sz="700">
                <a:latin typeface="Arial" panose="020B0604020202020204" pitchFamily="34" charset="0"/>
                <a:cs typeface="Arial" panose="020B0604020202020204" pitchFamily="34" charset="0"/>
              </a:rPr>
              <a:t>월 평균 </a:t>
            </a:r>
            <a:r>
              <a:rPr lang="ko-KR" altLang="en-US" sz="700" err="1">
                <a:latin typeface="Arial" panose="020B0604020202020204" pitchFamily="34" charset="0"/>
                <a:cs typeface="Arial" panose="020B0604020202020204" pitchFamily="34" charset="0"/>
              </a:rPr>
              <a:t>유료딜러수</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 Note 2: 6</a:t>
            </a:r>
            <a:r>
              <a:rPr lang="ko-KR" altLang="en-US" sz="700" err="1">
                <a:latin typeface="Arial" panose="020B0604020202020204" pitchFamily="34" charset="0"/>
                <a:cs typeface="Arial" panose="020B0604020202020204" pitchFamily="34" charset="0"/>
              </a:rPr>
              <a:t>개월치</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ASP</a:t>
            </a:r>
          </a:p>
        </p:txBody>
      </p:sp>
      <p:graphicFrame>
        <p:nvGraphicFramePr>
          <p:cNvPr id="17" name="표 16">
            <a:extLst>
              <a:ext uri="{FF2B5EF4-FFF2-40B4-BE49-F238E27FC236}">
                <a16:creationId xmlns:a16="http://schemas.microsoft.com/office/drawing/2014/main" id="{ECDED1C9-0FA0-4880-B9FB-7C3F3E69DD4C}"/>
              </a:ext>
            </a:extLst>
          </p:cNvPr>
          <p:cNvGraphicFramePr>
            <a:graphicFrameLocks noGrp="1"/>
          </p:cNvGraphicFramePr>
          <p:nvPr>
            <p:extLst>
              <p:ext uri="{D42A27DB-BD31-4B8C-83A1-F6EECF244321}">
                <p14:modId xmlns:p14="http://schemas.microsoft.com/office/powerpoint/2010/main" val="373693079"/>
              </p:ext>
            </p:extLst>
          </p:nvPr>
        </p:nvGraphicFramePr>
        <p:xfrm>
          <a:off x="2334126" y="4534958"/>
          <a:ext cx="3656148" cy="823104"/>
        </p:xfrm>
        <a:graphic>
          <a:graphicData uri="http://schemas.openxmlformats.org/drawingml/2006/table">
            <a:tbl>
              <a:tblPr/>
              <a:tblGrid>
                <a:gridCol w="1133406">
                  <a:extLst>
                    <a:ext uri="{9D8B030D-6E8A-4147-A177-3AD203B41FA5}">
                      <a16:colId xmlns:a16="http://schemas.microsoft.com/office/drawing/2014/main" val="1151634287"/>
                    </a:ext>
                  </a:extLst>
                </a:gridCol>
                <a:gridCol w="840914">
                  <a:extLst>
                    <a:ext uri="{9D8B030D-6E8A-4147-A177-3AD203B41FA5}">
                      <a16:colId xmlns:a16="http://schemas.microsoft.com/office/drawing/2014/main" val="3821293742"/>
                    </a:ext>
                  </a:extLst>
                </a:gridCol>
                <a:gridCol w="840914">
                  <a:extLst>
                    <a:ext uri="{9D8B030D-6E8A-4147-A177-3AD203B41FA5}">
                      <a16:colId xmlns:a16="http://schemas.microsoft.com/office/drawing/2014/main" val="3176715485"/>
                    </a:ext>
                  </a:extLst>
                </a:gridCol>
                <a:gridCol w="840914">
                  <a:extLst>
                    <a:ext uri="{9D8B030D-6E8A-4147-A177-3AD203B41FA5}">
                      <a16:colId xmlns:a16="http://schemas.microsoft.com/office/drawing/2014/main" val="511516675"/>
                    </a:ext>
                  </a:extLst>
                </a:gridCol>
              </a:tblGrid>
              <a:tr h="137184">
                <a:tc>
                  <a:txBody>
                    <a:bodyPr/>
                    <a:lstStyle/>
                    <a:p>
                      <a:pPr algn="l"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상품</a:t>
                      </a: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구분</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30</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일</a:t>
                      </a: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이용권</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90</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일</a:t>
                      </a: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이용권</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180</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일</a:t>
                      </a: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이용권</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760068845"/>
                  </a:ext>
                </a:extLst>
              </a:tr>
              <a:tr h="137184">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대</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en-US" sz="800" b="1" i="0" u="none" strike="noStrike">
                          <a:solidFill>
                            <a:srgbClr val="FFFFFF"/>
                          </a:solidFill>
                          <a:effectLst/>
                          <a:latin typeface="Arial" panose="020B0604020202020204" pitchFamily="34" charset="0"/>
                          <a:ea typeface="맑은 고딕" panose="020B0503020000020004" pitchFamily="50" charset="-127"/>
                        </a:rPr>
                        <a:t>VAT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별도</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5% </a:t>
                      </a:r>
                      <a:r>
                        <a:rPr lang="ko-KR" altLang="en-US" sz="800" b="1" i="1" u="none" strike="noStrike">
                          <a:solidFill>
                            <a:srgbClr val="FFFFFF"/>
                          </a:solidFill>
                          <a:effectLst/>
                          <a:latin typeface="맑은 고딕" panose="020B0503020000020004" pitchFamily="50" charset="-127"/>
                          <a:ea typeface="맑은 고딕" panose="020B0503020000020004" pitchFamily="50" charset="-127"/>
                        </a:rPr>
                        <a:t>할인</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8% </a:t>
                      </a:r>
                      <a:r>
                        <a:rPr lang="ko-KR" altLang="en-US" sz="800" b="1" i="1" u="none" strike="noStrike">
                          <a:solidFill>
                            <a:srgbClr val="FFFFFF"/>
                          </a:solidFill>
                          <a:effectLst/>
                          <a:latin typeface="맑은 고딕" panose="020B0503020000020004" pitchFamily="50" charset="-127"/>
                          <a:ea typeface="맑은 고딕" panose="020B0503020000020004" pitchFamily="50" charset="-127"/>
                        </a:rPr>
                        <a:t>할인</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3627098781"/>
                  </a:ext>
                </a:extLst>
              </a:tr>
              <a:tr h="13718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프리미엄</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38,000</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108,273</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209,727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818981427"/>
                  </a:ext>
                </a:extLst>
              </a:tr>
              <a:tr h="137184">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플러스</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13,500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38,473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74,518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751806796"/>
                  </a:ext>
                </a:extLst>
              </a:tr>
              <a:tr h="137184">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베이직</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12,000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34,182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66,182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932121109"/>
                  </a:ext>
                </a:extLst>
              </a:tr>
              <a:tr h="137184">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rPr>
                        <a:t>콜배너</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rPr>
                        <a:t>3</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 </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구좌당</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1,500,000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4,500,000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162913275"/>
                  </a:ext>
                </a:extLst>
              </a:tr>
            </a:tbl>
          </a:graphicData>
        </a:graphic>
      </p:graphicFrame>
      <p:sp>
        <p:nvSpPr>
          <p:cNvPr id="18" name="TextBox 17">
            <a:extLst>
              <a:ext uri="{FF2B5EF4-FFF2-40B4-BE49-F238E27FC236}">
                <a16:creationId xmlns:a16="http://schemas.microsoft.com/office/drawing/2014/main" id="{C374845B-6DF1-4703-AB95-607B19DD28D0}"/>
              </a:ext>
            </a:extLst>
          </p:cNvPr>
          <p:cNvSpPr txBox="1"/>
          <p:nvPr/>
        </p:nvSpPr>
        <p:spPr>
          <a:xfrm>
            <a:off x="2348676" y="4384869"/>
            <a:ext cx="875537" cy="123111"/>
          </a:xfrm>
          <a:prstGeom prst="rect">
            <a:avLst/>
          </a:prstGeom>
          <a:noFill/>
        </p:spPr>
        <p:txBody>
          <a:bodyPr wrap="square" lIns="0" tIns="0" rIns="0" bIns="0" rtlCol="0">
            <a:spAutoFit/>
          </a:bodyPr>
          <a:lstStyle/>
          <a:p>
            <a:r>
              <a:rPr lang="en-US" altLang="ko-KR" sz="800" b="1">
                <a:latin typeface="+mj-ea"/>
                <a:ea typeface="+mj-ea"/>
                <a:cs typeface="Arial" panose="020B0604020202020204" pitchFamily="34" charset="0"/>
              </a:rPr>
              <a:t>&lt; </a:t>
            </a:r>
            <a:r>
              <a:rPr lang="ko-KR" altLang="en-US" sz="800" b="1">
                <a:latin typeface="+mj-ea"/>
                <a:ea typeface="+mj-ea"/>
                <a:cs typeface="Arial" panose="020B0604020202020204" pitchFamily="34" charset="0"/>
              </a:rPr>
              <a:t>상품 금액 </a:t>
            </a:r>
            <a:r>
              <a:rPr lang="en-US" altLang="ko-KR" sz="800" b="1">
                <a:latin typeface="+mj-ea"/>
                <a:ea typeface="+mj-ea"/>
                <a:cs typeface="Arial" panose="020B0604020202020204" pitchFamily="34" charset="0"/>
              </a:rPr>
              <a:t>&gt;</a:t>
            </a:r>
          </a:p>
        </p:txBody>
      </p:sp>
      <p:sp>
        <p:nvSpPr>
          <p:cNvPr id="19" name="TextBox 18">
            <a:extLst>
              <a:ext uri="{FF2B5EF4-FFF2-40B4-BE49-F238E27FC236}">
                <a16:creationId xmlns:a16="http://schemas.microsoft.com/office/drawing/2014/main" id="{3EAD38F6-2D39-4311-94D5-23DDDD04A250}"/>
              </a:ext>
            </a:extLst>
          </p:cNvPr>
          <p:cNvSpPr txBox="1"/>
          <p:nvPr/>
        </p:nvSpPr>
        <p:spPr>
          <a:xfrm>
            <a:off x="6160168" y="4384869"/>
            <a:ext cx="1696231" cy="123111"/>
          </a:xfrm>
          <a:prstGeom prst="rect">
            <a:avLst/>
          </a:prstGeom>
          <a:noFill/>
        </p:spPr>
        <p:txBody>
          <a:bodyPr wrap="square" lIns="0" tIns="0" rIns="0" bIns="0" rtlCol="0">
            <a:spAutoFit/>
          </a:bodyPr>
          <a:lstStyle/>
          <a:p>
            <a:r>
              <a:rPr lang="en-US" altLang="ko-KR" sz="800" b="1">
                <a:latin typeface="+mj-ea"/>
                <a:ea typeface="+mj-ea"/>
                <a:cs typeface="Arial" panose="020B0604020202020204" pitchFamily="34" charset="0"/>
              </a:rPr>
              <a:t>&lt; </a:t>
            </a:r>
            <a:r>
              <a:rPr lang="ko-KR" altLang="en-US" sz="800" b="1">
                <a:latin typeface="+mj-ea"/>
                <a:ea typeface="+mj-ea"/>
                <a:cs typeface="Arial" panose="020B0604020202020204" pitchFamily="34" charset="0"/>
              </a:rPr>
              <a:t>상품별 판매량 추이 </a:t>
            </a:r>
            <a:r>
              <a:rPr lang="en-US" altLang="ko-KR" sz="800" b="1">
                <a:latin typeface="+mj-ea"/>
                <a:ea typeface="+mj-ea"/>
                <a:cs typeface="Arial" panose="020B0604020202020204" pitchFamily="34" charset="0"/>
              </a:rPr>
              <a:t>&gt;</a:t>
            </a:r>
          </a:p>
        </p:txBody>
      </p:sp>
      <p:graphicFrame>
        <p:nvGraphicFramePr>
          <p:cNvPr id="20" name="차트 19">
            <a:extLst>
              <a:ext uri="{FF2B5EF4-FFF2-40B4-BE49-F238E27FC236}">
                <a16:creationId xmlns:a16="http://schemas.microsoft.com/office/drawing/2014/main" id="{DC4C8F73-6483-441C-8F38-43E2C4CC5720}"/>
              </a:ext>
            </a:extLst>
          </p:cNvPr>
          <p:cNvGraphicFramePr>
            <a:graphicFrameLocks/>
          </p:cNvGraphicFramePr>
          <p:nvPr>
            <p:extLst>
              <p:ext uri="{D42A27DB-BD31-4B8C-83A1-F6EECF244321}">
                <p14:modId xmlns:p14="http://schemas.microsoft.com/office/powerpoint/2010/main" val="4243418316"/>
              </p:ext>
            </p:extLst>
          </p:nvPr>
        </p:nvGraphicFramePr>
        <p:xfrm>
          <a:off x="6160168" y="4534958"/>
          <a:ext cx="3200400" cy="150876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E3D9373C-1AF6-4D60-84B1-36A0173273E0}"/>
              </a:ext>
            </a:extLst>
          </p:cNvPr>
          <p:cNvSpPr txBox="1"/>
          <p:nvPr/>
        </p:nvSpPr>
        <p:spPr>
          <a:xfrm>
            <a:off x="493403" y="5985520"/>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21" name="TextBox 20">
            <a:extLst>
              <a:ext uri="{FF2B5EF4-FFF2-40B4-BE49-F238E27FC236}">
                <a16:creationId xmlns:a16="http://schemas.microsoft.com/office/drawing/2014/main" id="{E30B1962-BBC9-49A6-BA87-94715C3ABE86}"/>
              </a:ext>
            </a:extLst>
          </p:cNvPr>
          <p:cNvSpPr txBox="1"/>
          <p:nvPr/>
        </p:nvSpPr>
        <p:spPr>
          <a:xfrm>
            <a:off x="2339730" y="5382280"/>
            <a:ext cx="3650544" cy="353943"/>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3: </a:t>
            </a:r>
            <a:r>
              <a:rPr lang="ko-KR" altLang="en-US" sz="800" dirty="0">
                <a:latin typeface="Arial" panose="020B0604020202020204" pitchFamily="34" charset="0"/>
                <a:cs typeface="Arial" panose="020B0604020202020204" pitchFamily="34" charset="0"/>
              </a:rPr>
              <a:t>고객이 제휴차량에 대해 </a:t>
            </a:r>
            <a:r>
              <a:rPr lang="ko-KR" altLang="en-US" sz="800" dirty="0" err="1">
                <a:latin typeface="Arial" panose="020B0604020202020204" pitchFamily="34" charset="0"/>
                <a:cs typeface="Arial" panose="020B0604020202020204" pitchFamily="34" charset="0"/>
              </a:rPr>
              <a:t>내차사기</a:t>
            </a:r>
            <a:r>
              <a:rPr lang="ko-KR" altLang="en-US" sz="800" dirty="0">
                <a:latin typeface="Arial" panose="020B0604020202020204" pitchFamily="34" charset="0"/>
                <a:cs typeface="Arial" panose="020B0604020202020204" pitchFamily="34" charset="0"/>
              </a:rPr>
              <a:t> 문의하기 이용 시</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딜러 리스트 중 최상단에 노출될 수 있도록 하는 인증딜러 홍보 상품임</a:t>
            </a:r>
            <a:endParaRPr lang="en-US" altLang="ko-KR" sz="800" dirty="0">
              <a:latin typeface="Arial" panose="020B0604020202020204" pitchFamily="34" charset="0"/>
              <a:cs typeface="Arial" panose="020B0604020202020204" pitchFamily="34" charset="0"/>
            </a:endParaRPr>
          </a:p>
          <a:p>
            <a:endParaRPr lang="en-US" altLang="ko-KR" sz="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1957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ACDBB9A7-361D-4F0D-8D01-33D5123475E1}"/>
              </a:ext>
            </a:extLst>
          </p:cNvPr>
          <p:cNvSpPr txBox="1">
            <a:spLocks/>
          </p:cNvSpPr>
          <p:nvPr/>
        </p:nvSpPr>
        <p:spPr>
          <a:xfrm>
            <a:off x="617518" y="1511357"/>
            <a:ext cx="3657600" cy="4456227"/>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defRPr/>
            </a:pPr>
            <a:r>
              <a:rPr lang="en-US">
                <a:solidFill>
                  <a:srgbClr val="000000"/>
                </a:solidFill>
                <a:latin typeface="Arial" panose="020B0604020202020204" pitchFamily="34" charset="0"/>
                <a:ea typeface="+mj-ea"/>
                <a:cs typeface="Arial" panose="020B0604020202020204" pitchFamily="34" charset="0"/>
              </a:rPr>
              <a:t>2022</a:t>
            </a:r>
            <a:r>
              <a:rPr lang="ko-KR" altLang="en-US">
                <a:solidFill>
                  <a:srgbClr val="000000"/>
                </a:solidFill>
                <a:latin typeface="Arial" panose="020B0604020202020204" pitchFamily="34" charset="0"/>
                <a:ea typeface="+mj-ea"/>
                <a:cs typeface="Arial" panose="020B0604020202020204" pitchFamily="34" charset="0"/>
              </a:rPr>
              <a:t>년 </a:t>
            </a:r>
            <a:r>
              <a:rPr lang="en-US" altLang="ko-KR">
                <a:solidFill>
                  <a:srgbClr val="000000"/>
                </a:solidFill>
                <a:latin typeface="Arial" panose="020B0604020202020204" pitchFamily="34" charset="0"/>
                <a:ea typeface="+mj-ea"/>
                <a:cs typeface="Arial" panose="020B0604020202020204" pitchFamily="34" charset="0"/>
              </a:rPr>
              <a:t>9</a:t>
            </a:r>
            <a:r>
              <a:rPr lang="ko-KR" altLang="en-US">
                <a:solidFill>
                  <a:srgbClr val="000000"/>
                </a:solidFill>
                <a:latin typeface="Arial" panose="020B0604020202020204" pitchFamily="34" charset="0"/>
                <a:ea typeface="+mj-ea"/>
                <a:cs typeface="Arial" panose="020B0604020202020204" pitchFamily="34" charset="0"/>
              </a:rPr>
              <a:t>월</a:t>
            </a:r>
            <a:endParaRPr lang="en-US" altLang="ko-KR">
              <a:solidFill>
                <a:srgbClr val="000000"/>
              </a:solidFill>
              <a:latin typeface="Arial" panose="020B0604020202020204" pitchFamily="34" charset="0"/>
              <a:ea typeface="+mj-ea"/>
              <a:cs typeface="Arial" panose="020B0604020202020204" pitchFamily="34" charset="0"/>
            </a:endParaRPr>
          </a:p>
          <a:p>
            <a:pPr lvl="1" latinLnBrk="0">
              <a:defRPr/>
            </a:pPr>
            <a:r>
              <a:rPr lang="ko-KR" altLang="en-US" err="1">
                <a:solidFill>
                  <a:srgbClr val="000000"/>
                </a:solidFill>
                <a:latin typeface="Arial" panose="020B0604020202020204" pitchFamily="34" charset="0"/>
                <a:ea typeface="+mj-ea"/>
                <a:cs typeface="Arial" panose="020B0604020202020204" pitchFamily="34" charset="0"/>
              </a:rPr>
              <a:t>에스브이인베스트먼트</a:t>
            </a:r>
            <a:r>
              <a:rPr lang="ko-KR" altLang="en-US">
                <a:solidFill>
                  <a:srgbClr val="000000"/>
                </a:solidFill>
                <a:latin typeface="Arial" panose="020B0604020202020204" pitchFamily="34" charset="0"/>
                <a:ea typeface="+mj-ea"/>
                <a:cs typeface="Arial" panose="020B0604020202020204" pitchFamily="34" charset="0"/>
              </a:rPr>
              <a:t>㈜ 귀하</a:t>
            </a:r>
            <a:endParaRPr lang="en-US">
              <a:solidFill>
                <a:srgbClr val="000000"/>
              </a:solidFill>
              <a:latin typeface="Arial" panose="020B0604020202020204" pitchFamily="34" charset="0"/>
              <a:ea typeface="+mj-ea"/>
              <a:cs typeface="Arial" panose="020B0604020202020204" pitchFamily="34" charset="0"/>
            </a:endParaRPr>
          </a:p>
          <a:p>
            <a:pPr latinLnBrk="0">
              <a:defRPr/>
            </a:pPr>
            <a:endParaRPr lang="en-US" altLang="ko-KR">
              <a:solidFill>
                <a:srgbClr val="000000"/>
              </a:solidFill>
              <a:latin typeface="Arial" panose="020B0604020202020204" pitchFamily="34" charset="0"/>
              <a:ea typeface="+mj-ea"/>
              <a:cs typeface="Arial" panose="020B0604020202020204" pitchFamily="34" charset="0"/>
            </a:endParaRPr>
          </a:p>
          <a:p>
            <a:pPr latinLnBrk="0">
              <a:defRPr/>
            </a:pPr>
            <a:r>
              <a:rPr lang="ko-KR" altLang="en-US" err="1">
                <a:solidFill>
                  <a:srgbClr val="000000"/>
                </a:solidFill>
                <a:latin typeface="Arial" panose="020B0604020202020204" pitchFamily="34" charset="0"/>
                <a:ea typeface="+mj-ea"/>
                <a:cs typeface="Arial" panose="020B0604020202020204" pitchFamily="34" charset="0"/>
              </a:rPr>
              <a:t>삼정회계법인</a:t>
            </a:r>
            <a:r>
              <a:rPr lang="en-US" altLang="ko-KR">
                <a:solidFill>
                  <a:srgbClr val="000000"/>
                </a:solidFill>
                <a:latin typeface="Arial" panose="020B0604020202020204" pitchFamily="34" charset="0"/>
                <a:ea typeface="+mj-ea"/>
                <a:cs typeface="Arial" panose="020B0604020202020204" pitchFamily="34" charset="0"/>
              </a:rPr>
              <a:t>(</a:t>
            </a:r>
            <a:r>
              <a:rPr lang="ko-KR" altLang="en-US" err="1">
                <a:solidFill>
                  <a:srgbClr val="000000"/>
                </a:solidFill>
                <a:latin typeface="Arial" panose="020B0604020202020204" pitchFamily="34" charset="0"/>
                <a:ea typeface="+mj-ea"/>
                <a:cs typeface="Arial" panose="020B0604020202020204" pitchFamily="34" charset="0"/>
              </a:rPr>
              <a:t>이하”삼정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은 </a:t>
            </a:r>
            <a:r>
              <a:rPr lang="ko-KR" altLang="en-US" err="1">
                <a:solidFill>
                  <a:srgbClr val="000000"/>
                </a:solidFill>
                <a:latin typeface="Arial" panose="020B0604020202020204" pitchFamily="34" charset="0"/>
                <a:ea typeface="+mj-ea"/>
                <a:cs typeface="Arial" panose="020B0604020202020204" pitchFamily="34" charset="0"/>
              </a:rPr>
              <a:t>에스브이인베스트먼트</a:t>
            </a:r>
            <a:r>
              <a:rPr lang="ko-KR" altLang="en-US">
                <a:solidFill>
                  <a:srgbClr val="000000"/>
                </a:solidFill>
                <a:latin typeface="Arial" panose="020B0604020202020204" pitchFamily="34" charset="0"/>
                <a:ea typeface="+mj-ea"/>
                <a:cs typeface="Arial" panose="020B0604020202020204" pitchFamily="34" charset="0"/>
              </a:rPr>
              <a:t>㈜</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이하 “귀사” 또는 “회사”</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와 체결한 용역 계약에 따라 ㈜</a:t>
            </a:r>
            <a:r>
              <a:rPr lang="ko-KR" altLang="en-US" err="1">
                <a:solidFill>
                  <a:srgbClr val="000000"/>
                </a:solidFill>
                <a:latin typeface="Arial" panose="020B0604020202020204" pitchFamily="34" charset="0"/>
                <a:ea typeface="+mj-ea"/>
                <a:cs typeface="Arial" panose="020B0604020202020204" pitchFamily="34" charset="0"/>
              </a:rPr>
              <a:t>미스터픽</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이하 “대상회사”</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에 대한 재무실사</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이하 ‘용역</a:t>
            </a:r>
            <a:r>
              <a:rPr lang="en-US" altLang="ko-KR">
                <a:solidFill>
                  <a:srgbClr val="000000"/>
                </a:solidFill>
                <a:latin typeface="Arial" panose="020B0604020202020204" pitchFamily="34" charset="0"/>
                <a:ea typeface="+mj-ea"/>
                <a:cs typeface="Arial" panose="020B0604020202020204" pitchFamily="34" charset="0"/>
              </a:rPr>
              <a:t>')</a:t>
            </a:r>
            <a:r>
              <a:rPr lang="ko-KR" altLang="en-US">
                <a:solidFill>
                  <a:srgbClr val="000000"/>
                </a:solidFill>
                <a:latin typeface="Arial" panose="020B0604020202020204" pitchFamily="34" charset="0"/>
                <a:ea typeface="+mj-ea"/>
                <a:cs typeface="Arial" panose="020B0604020202020204" pitchFamily="34" charset="0"/>
              </a:rPr>
              <a:t>업무를 수행하였으며</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이를 바탕으로 귀사의 의사결정에 도움을 제공할 목적으로 본 보고서를 작성하였습니다</a:t>
            </a:r>
            <a:r>
              <a:rPr lang="en-US" altLang="ko-KR">
                <a:solidFill>
                  <a:srgbClr val="000000"/>
                </a:solidFill>
                <a:latin typeface="Arial" panose="020B0604020202020204" pitchFamily="34" charset="0"/>
                <a:ea typeface="+mj-ea"/>
                <a:cs typeface="Arial" panose="020B0604020202020204" pitchFamily="34" charset="0"/>
              </a:rPr>
              <a:t>. </a:t>
            </a:r>
          </a:p>
          <a:p>
            <a:pPr latinLnBrk="0">
              <a:defRPr/>
            </a:pP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의 용역은 대상회사에 대한 모든 중요한 사항들을 언급하는 것은 아니며</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혹시 있을지도 모르는 자료의 오류</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부정</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불법행위에 대한 정보를 모두 언급하지는 아니합니다</a:t>
            </a:r>
            <a:r>
              <a:rPr lang="en-US" altLang="ko-KR">
                <a:solidFill>
                  <a:srgbClr val="000000"/>
                </a:solidFill>
                <a:latin typeface="Arial" panose="020B0604020202020204" pitchFamily="34" charset="0"/>
                <a:ea typeface="+mj-ea"/>
                <a:cs typeface="Arial" panose="020B0604020202020204" pitchFamily="34" charset="0"/>
              </a:rPr>
              <a:t>. </a:t>
            </a:r>
          </a:p>
          <a:p>
            <a:pPr latinLnBrk="0">
              <a:defRPr/>
            </a:pP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는 고객에게 용역계약서 상 용역의 목적 또는 다른 어떠한 목적으로도 </a:t>
            </a: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가 제공한 용역의 절차상의 충분성에 대해 어떠한 보장도 하지 아니합니다</a:t>
            </a:r>
            <a:r>
              <a:rPr lang="en-US" altLang="ko-KR">
                <a:solidFill>
                  <a:srgbClr val="000000"/>
                </a:solidFill>
                <a:latin typeface="Arial" panose="020B0604020202020204" pitchFamily="34" charset="0"/>
                <a:ea typeface="+mj-ea"/>
                <a:cs typeface="Arial" panose="020B0604020202020204" pitchFamily="34" charset="0"/>
              </a:rPr>
              <a:t>. </a:t>
            </a:r>
          </a:p>
          <a:p>
            <a:pPr latinLnBrk="0">
              <a:defRPr/>
            </a:pP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의 보고서는 그 특성상</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귀사의 내부 목적으로만 사용이 제한됩니다</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따라서 계약서에 언급되어 있는 경우를 제외하고 </a:t>
            </a: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 </a:t>
            </a:r>
            <a:r>
              <a:rPr lang="ko-KR" altLang="en-US">
                <a:solidFill>
                  <a:srgbClr val="000000"/>
                </a:solidFill>
                <a:latin typeface="Arial" panose="020B0604020202020204" pitchFamily="34" charset="0"/>
                <a:ea typeface="+mj-ea"/>
                <a:cs typeface="Arial" panose="020B0604020202020204" pitchFamily="34" charset="0"/>
              </a:rPr>
              <a:t>보고서의 전체 또는 일부가 </a:t>
            </a:r>
            <a:r>
              <a:rPr lang="ko-KR" altLang="en-US" err="1">
                <a:solidFill>
                  <a:srgbClr val="000000"/>
                </a:solidFill>
                <a:latin typeface="Arial" panose="020B0604020202020204" pitchFamily="34" charset="0"/>
                <a:ea typeface="+mj-ea"/>
                <a:cs typeface="Arial" panose="020B0604020202020204" pitchFamily="34" charset="0"/>
              </a:rPr>
              <a:t>삼정</a:t>
            </a:r>
            <a:r>
              <a:rPr lang="en-US" altLang="ko-KR">
                <a:solidFill>
                  <a:srgbClr val="000000"/>
                </a:solidFill>
                <a:latin typeface="Arial" panose="020B0604020202020204" pitchFamily="34" charset="0"/>
                <a:ea typeface="+mj-ea"/>
                <a:cs typeface="Arial" panose="020B0604020202020204" pitchFamily="34" charset="0"/>
              </a:rPr>
              <a:t>KPMG</a:t>
            </a:r>
            <a:r>
              <a:rPr lang="ko-KR" altLang="en-US">
                <a:solidFill>
                  <a:srgbClr val="000000"/>
                </a:solidFill>
                <a:latin typeface="Arial" panose="020B0604020202020204" pitchFamily="34" charset="0"/>
                <a:ea typeface="+mj-ea"/>
                <a:cs typeface="Arial" panose="020B0604020202020204" pitchFamily="34" charset="0"/>
              </a:rPr>
              <a:t>의 사전서면 동의 없이 귀사 이외의 제</a:t>
            </a:r>
            <a:r>
              <a:rPr lang="en-US" altLang="ko-KR">
                <a:solidFill>
                  <a:srgbClr val="000000"/>
                </a:solidFill>
                <a:latin typeface="Arial" panose="020B0604020202020204" pitchFamily="34" charset="0"/>
                <a:ea typeface="+mj-ea"/>
                <a:cs typeface="Arial" panose="020B0604020202020204" pitchFamily="34" charset="0"/>
              </a:rPr>
              <a:t>3</a:t>
            </a:r>
            <a:r>
              <a:rPr lang="ko-KR" altLang="en-US">
                <a:solidFill>
                  <a:srgbClr val="000000"/>
                </a:solidFill>
                <a:latin typeface="Arial" panose="020B0604020202020204" pitchFamily="34" charset="0"/>
                <a:ea typeface="+mj-ea"/>
                <a:cs typeface="Arial" panose="020B0604020202020204" pitchFamily="34" charset="0"/>
              </a:rPr>
              <a:t>자에게 제공 또는 열람 되어서는 안됩니다</a:t>
            </a:r>
            <a:r>
              <a:rPr lang="en-US" altLang="ko-KR">
                <a:solidFill>
                  <a:srgbClr val="000000"/>
                </a:solidFill>
                <a:latin typeface="Arial" panose="020B0604020202020204" pitchFamily="34" charset="0"/>
                <a:ea typeface="+mj-ea"/>
                <a:cs typeface="Arial" panose="020B0604020202020204" pitchFamily="34" charset="0"/>
              </a:rPr>
              <a:t>.</a:t>
            </a:r>
          </a:p>
          <a:p>
            <a:pPr latinLnBrk="0">
              <a:defRPr/>
            </a:pPr>
            <a:r>
              <a:rPr lang="ko-KR" altLang="en-US">
                <a:solidFill>
                  <a:srgbClr val="000000"/>
                </a:solidFill>
                <a:latin typeface="Arial" panose="020B0604020202020204" pitchFamily="34" charset="0"/>
                <a:ea typeface="+mj-ea"/>
                <a:cs typeface="Arial" panose="020B0604020202020204" pitchFamily="34" charset="0"/>
              </a:rPr>
              <a:t>본 보고서는 귀사의 의사결정을 지원하기 위하여 작성된 것으로</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본 목적 이외에 다른 용도로 사용될 수 없습니다</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본 보고서는 귀사 이외의 제</a:t>
            </a:r>
            <a:r>
              <a:rPr lang="en-US" altLang="ko-KR">
                <a:solidFill>
                  <a:srgbClr val="000000"/>
                </a:solidFill>
                <a:latin typeface="Arial" panose="020B0604020202020204" pitchFamily="34" charset="0"/>
                <a:ea typeface="+mj-ea"/>
                <a:cs typeface="Arial" panose="020B0604020202020204" pitchFamily="34" charset="0"/>
              </a:rPr>
              <a:t>3</a:t>
            </a:r>
            <a:r>
              <a:rPr lang="ko-KR" altLang="en-US">
                <a:solidFill>
                  <a:srgbClr val="000000"/>
                </a:solidFill>
                <a:latin typeface="Arial" panose="020B0604020202020204" pitchFamily="34" charset="0"/>
                <a:ea typeface="+mj-ea"/>
                <a:cs typeface="Arial" panose="020B0604020202020204" pitchFamily="34" charset="0"/>
              </a:rPr>
              <a:t>자에게 공개되거나 제공될 수 없습니다</a:t>
            </a:r>
            <a:r>
              <a:rPr lang="en-US" altLang="ko-KR">
                <a:solidFill>
                  <a:srgbClr val="000000"/>
                </a:solidFill>
                <a:latin typeface="Arial" panose="020B0604020202020204" pitchFamily="34" charset="0"/>
                <a:ea typeface="+mj-ea"/>
                <a:cs typeface="Arial" panose="020B0604020202020204" pitchFamily="34" charset="0"/>
              </a:rPr>
              <a:t>. </a:t>
            </a:r>
            <a:r>
              <a:rPr lang="ko-KR" altLang="en-US">
                <a:solidFill>
                  <a:srgbClr val="000000"/>
                </a:solidFill>
                <a:latin typeface="Arial" panose="020B0604020202020204" pitchFamily="34" charset="0"/>
                <a:ea typeface="+mj-ea"/>
                <a:cs typeface="Arial" panose="020B0604020202020204" pitchFamily="34" charset="0"/>
              </a:rPr>
              <a:t>따라서 당 법인은 본 보고서를 입수한 제</a:t>
            </a:r>
            <a:r>
              <a:rPr lang="en-US" altLang="ko-KR">
                <a:solidFill>
                  <a:srgbClr val="000000"/>
                </a:solidFill>
                <a:latin typeface="Arial" panose="020B0604020202020204" pitchFamily="34" charset="0"/>
                <a:ea typeface="+mj-ea"/>
                <a:cs typeface="Arial" panose="020B0604020202020204" pitchFamily="34" charset="0"/>
              </a:rPr>
              <a:t>3</a:t>
            </a:r>
            <a:r>
              <a:rPr lang="ko-KR" altLang="en-US">
                <a:solidFill>
                  <a:srgbClr val="000000"/>
                </a:solidFill>
                <a:latin typeface="Arial" panose="020B0604020202020204" pitchFamily="34" charset="0"/>
                <a:ea typeface="+mj-ea"/>
                <a:cs typeface="Arial" panose="020B0604020202020204" pitchFamily="34" charset="0"/>
              </a:rPr>
              <a:t>자에게 발생한 손실에 대해서 어떠한 책임도 부담하지 않습니다</a:t>
            </a:r>
            <a:r>
              <a:rPr lang="en-US" altLang="ko-KR">
                <a:solidFill>
                  <a:srgbClr val="000000"/>
                </a:solidFill>
                <a:latin typeface="Arial" panose="020B0604020202020204" pitchFamily="34" charset="0"/>
                <a:ea typeface="+mj-ea"/>
                <a:cs typeface="Arial" panose="020B0604020202020204" pitchFamily="34" charset="0"/>
              </a:rPr>
              <a:t>.</a:t>
            </a: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a:p>
            <a:pPr>
              <a:defRPr/>
            </a:pPr>
            <a:endParaRPr lang="en-US">
              <a:solidFill>
                <a:srgbClr val="000000"/>
              </a:solidFill>
              <a:latin typeface="Arial" panose="020B0604020202020204" pitchFamily="34" charset="0"/>
              <a:ea typeface="+mj-ea"/>
              <a:cs typeface="Arial" panose="020B0604020202020204" pitchFamily="34" charset="0"/>
            </a:endParaRPr>
          </a:p>
        </p:txBody>
      </p:sp>
      <p:cxnSp>
        <p:nvCxnSpPr>
          <p:cNvPr id="11" name="Straight Connector 2">
            <a:extLst>
              <a:ext uri="{FF2B5EF4-FFF2-40B4-BE49-F238E27FC236}">
                <a16:creationId xmlns:a16="http://schemas.microsoft.com/office/drawing/2014/main" id="{880A505C-D6D7-406B-82B9-57AEA6051D6B}"/>
              </a:ext>
            </a:extLst>
          </p:cNvPr>
          <p:cNvCxnSpPr>
            <a:cxnSpLocks/>
          </p:cNvCxnSpPr>
          <p:nvPr/>
        </p:nvCxnSpPr>
        <p:spPr>
          <a:xfrm>
            <a:off x="4787530" y="1532448"/>
            <a:ext cx="0" cy="4353231"/>
          </a:xfrm>
          <a:prstGeom prst="line">
            <a:avLst/>
          </a:prstGeom>
          <a:noFill/>
          <a:ln w="152400" cap="flat" cmpd="sng" algn="ctr">
            <a:solidFill>
              <a:srgbClr val="00338D"/>
            </a:solidFill>
            <a:prstDash val="solid"/>
            <a:miter lim="800000"/>
          </a:ln>
          <a:effectLst/>
        </p:spPr>
      </p:cxnSp>
      <p:sp>
        <p:nvSpPr>
          <p:cNvPr id="12" name="Text Placeholder 6">
            <a:extLst>
              <a:ext uri="{FF2B5EF4-FFF2-40B4-BE49-F238E27FC236}">
                <a16:creationId xmlns:a16="http://schemas.microsoft.com/office/drawing/2014/main" id="{6E7DA789-8986-4978-845B-8C8CEAB3F2E0}"/>
              </a:ext>
            </a:extLst>
          </p:cNvPr>
          <p:cNvSpPr txBox="1">
            <a:spLocks/>
          </p:cNvSpPr>
          <p:nvPr/>
        </p:nvSpPr>
        <p:spPr>
          <a:xfrm>
            <a:off x="4818793" y="1532448"/>
            <a:ext cx="3671887" cy="4353231"/>
          </a:xfrm>
          <a:prstGeom prst="rect">
            <a:avLst/>
          </a:prstGeom>
          <a:ln w="6350">
            <a:solidFill>
              <a:srgbClr val="00338D"/>
            </a:solidFill>
          </a:ln>
        </p:spPr>
        <p:txBody>
          <a:bodyPr vert="horz" lIns="84406" tIns="42203" rIns="84406" bIns="42203" rtlCol="0" anchor="t" anchorCtr="0">
            <a:noAutofit/>
          </a:bodyPr>
          <a:lstStyle>
            <a:lvl1pPr marL="0" indent="0" algn="l" defTabSz="914400" rtl="0" eaLnBrk="1" latinLnBrk="1" hangingPunct="1">
              <a:lnSpc>
                <a:spcPct val="100000"/>
              </a:lnSpc>
              <a:spcBef>
                <a:spcPts val="0"/>
              </a:spcBef>
              <a:spcAft>
                <a:spcPts val="600"/>
              </a:spcAft>
              <a:buFontTx/>
              <a:buNone/>
              <a:defRPr sz="900" b="1" i="0" kern="1200" baseline="0">
                <a:solidFill>
                  <a:schemeClr val="tx2"/>
                </a:solidFill>
                <a:latin typeface="Univers for KPMG"/>
                <a:ea typeface="+mn-ea"/>
                <a:cs typeface="Univers for KPMG"/>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Univers for KPMG Light"/>
                <a:ea typeface="+mn-ea"/>
                <a:cs typeface="Univers for KPMG Light"/>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rgbClr val="00338D"/>
                </a:solidFill>
                <a:latin typeface="Univers for KPMG Light"/>
                <a:ea typeface="+mn-ea"/>
                <a:cs typeface="Univers for KPMG Light"/>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defRPr/>
            </a:pPr>
            <a:r>
              <a:rPr lang="ko-KR" altLang="en-US" dirty="0">
                <a:solidFill>
                  <a:srgbClr val="000000"/>
                </a:solidFill>
                <a:latin typeface="Arial" panose="020B0604020202020204" pitchFamily="34" charset="0"/>
                <a:ea typeface="+mj-ea"/>
                <a:cs typeface="Arial" panose="020B0604020202020204" pitchFamily="34" charset="0"/>
              </a:rPr>
              <a:t>보고서 이용에 관한 고지</a:t>
            </a:r>
            <a:r>
              <a:rPr lang="en-US" dirty="0">
                <a:solidFill>
                  <a:srgbClr val="000000"/>
                </a:solidFill>
                <a:latin typeface="Arial" panose="020B0604020202020204" pitchFamily="34" charset="0"/>
                <a:ea typeface="+mj-ea"/>
                <a:cs typeface="Arial" panose="020B0604020202020204" pitchFamily="34" charset="0"/>
              </a:rPr>
              <a:t>:</a:t>
            </a:r>
          </a:p>
          <a:p>
            <a:pPr lvl="1" latinLnBrk="0">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본 용역을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chemeClr val="tx1"/>
                </a:solidFill>
                <a:latin typeface="Arial" panose="020B0604020202020204" pitchFamily="34" charset="0"/>
                <a:ea typeface="+mj-ea"/>
                <a:cs typeface="Arial" panose="020B0604020202020204" pitchFamily="34" charset="0"/>
              </a:rPr>
              <a:t>8</a:t>
            </a:r>
            <a:r>
              <a:rPr lang="ko-KR" altLang="en-US" dirty="0">
                <a:solidFill>
                  <a:schemeClr val="tx1"/>
                </a:solidFill>
                <a:latin typeface="Arial" panose="020B0604020202020204" pitchFamily="34" charset="0"/>
                <a:ea typeface="+mj-ea"/>
                <a:cs typeface="Arial" panose="020B0604020202020204" pitchFamily="34" charset="0"/>
              </a:rPr>
              <a:t>월 </a:t>
            </a:r>
            <a:r>
              <a:rPr lang="en-US" altLang="ko-KR" dirty="0">
                <a:solidFill>
                  <a:schemeClr val="tx1"/>
                </a:solidFill>
                <a:latin typeface="Arial" panose="020B0604020202020204" pitchFamily="34" charset="0"/>
                <a:ea typeface="+mj-ea"/>
                <a:cs typeface="Arial" panose="020B0604020202020204" pitchFamily="34" charset="0"/>
              </a:rPr>
              <a:t>8</a:t>
            </a:r>
            <a:r>
              <a:rPr lang="ko-KR" altLang="en-US" dirty="0">
                <a:solidFill>
                  <a:srgbClr val="000000"/>
                </a:solidFill>
                <a:latin typeface="Arial" panose="020B0604020202020204" pitchFamily="34" charset="0"/>
                <a:ea typeface="+mj-ea"/>
                <a:cs typeface="Arial" panose="020B0604020202020204" pitchFamily="34" charset="0"/>
              </a:rPr>
              <a:t>일 부터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9</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22</a:t>
            </a:r>
            <a:r>
              <a:rPr lang="ko-KR" altLang="en-US" dirty="0">
                <a:solidFill>
                  <a:srgbClr val="000000"/>
                </a:solidFill>
                <a:latin typeface="Arial" panose="020B0604020202020204" pitchFamily="34" charset="0"/>
                <a:ea typeface="+mj-ea"/>
                <a:cs typeface="Arial" panose="020B0604020202020204" pitchFamily="34" charset="0"/>
              </a:rPr>
              <a:t>일까지 수행하였습니다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9</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a:solidFill>
                  <a:srgbClr val="000000"/>
                </a:solidFill>
                <a:latin typeface="Arial" panose="020B0604020202020204" pitchFamily="34" charset="0"/>
                <a:ea typeface="+mj-ea"/>
                <a:cs typeface="Arial" panose="020B0604020202020204" pitchFamily="34" charset="0"/>
              </a:rPr>
              <a:t>2</a:t>
            </a:r>
            <a:r>
              <a:rPr lang="en-US" altLang="ko-KR" dirty="0">
                <a:solidFill>
                  <a:srgbClr val="000000"/>
                </a:solidFill>
                <a:latin typeface="Arial" panose="020B0604020202020204" pitchFamily="34" charset="0"/>
                <a:ea typeface="+mj-ea"/>
                <a:cs typeface="Arial" panose="020B0604020202020204" pitchFamily="34" charset="0"/>
              </a:rPr>
              <a:t>2</a:t>
            </a:r>
            <a:r>
              <a:rPr lang="ko-KR" altLang="en-US">
                <a:solidFill>
                  <a:srgbClr val="000000"/>
                </a:solidFill>
                <a:latin typeface="Arial" panose="020B0604020202020204" pitchFamily="34" charset="0"/>
                <a:ea typeface="+mj-ea"/>
                <a:cs typeface="Arial" panose="020B0604020202020204" pitchFamily="34" charset="0"/>
              </a:rPr>
              <a:t>일 </a:t>
            </a:r>
            <a:r>
              <a:rPr lang="ko-KR" altLang="en-US" dirty="0">
                <a:solidFill>
                  <a:srgbClr val="000000"/>
                </a:solidFill>
                <a:latin typeface="Arial" panose="020B0604020202020204" pitchFamily="34" charset="0"/>
                <a:ea typeface="+mj-ea"/>
                <a:cs typeface="Arial" panose="020B0604020202020204" pitchFamily="34" charset="0"/>
              </a:rPr>
              <a:t>이후에 발생하는 사건 및 거래를 반영하기 위해서 본 보고서에 포함된 정보를 수정해야 할 의무를 지지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latinLnBrk="0">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본 보고서에 제시된 정보들이 용역수행기간 중에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에게 제공되어진 다른 </a:t>
            </a:r>
            <a:r>
              <a:rPr lang="ko-KR" altLang="en-US" dirty="0" err="1">
                <a:solidFill>
                  <a:srgbClr val="000000"/>
                </a:solidFill>
                <a:latin typeface="Arial" panose="020B0604020202020204" pitchFamily="34" charset="0"/>
                <a:ea typeface="+mj-ea"/>
                <a:cs typeface="Arial" panose="020B0604020202020204" pitchFamily="34" charset="0"/>
              </a:rPr>
              <a:t>정보들과의</a:t>
            </a:r>
            <a:r>
              <a:rPr lang="ko-KR" altLang="en-US" dirty="0">
                <a:solidFill>
                  <a:srgbClr val="000000"/>
                </a:solidFill>
                <a:latin typeface="Arial" panose="020B0604020202020204" pitchFamily="34" charset="0"/>
                <a:ea typeface="+mj-ea"/>
                <a:cs typeface="Arial" panose="020B0604020202020204" pitchFamily="34" charset="0"/>
              </a:rPr>
              <a:t> 일치 여부를 신의성실원칙에 입각하여 검토하였습니다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그러나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이들 정보들에 대한 객관성을 검증하기 위하여 다른 증거와 대조하는 등의 절차를 취하지 않았습니다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용역의 범위는 감사의 범위와 다르며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어떠한 형태의 확신도 제공하지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latinLnBrk="0">
              <a:defRPr/>
            </a:pPr>
            <a:r>
              <a:rPr lang="ko-KR" altLang="en-US" dirty="0">
                <a:solidFill>
                  <a:srgbClr val="000000"/>
                </a:solidFill>
                <a:latin typeface="Arial" panose="020B0604020202020204" pitchFamily="34" charset="0"/>
                <a:ea typeface="+mj-ea"/>
                <a:cs typeface="Arial" panose="020B0604020202020204" pitchFamily="34" charset="0"/>
              </a:rPr>
              <a:t>본 보고서의 이용자는 의사결정에 있어 본 보고서를 의사결정의 유일한 근거나 참고로 활용하여서는 아니되며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이로 인하여 발생되는 손해 또는 손실에 대하여 어떠한 책임도 부담하지 아니합니다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또한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및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관계회사</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임직원은 본 보고서와 관련하여 어떠한 보증이나 보장도 제공하지 아니하며 모든 의사결정은 의사결정자의 판단과 책임 하에 이루어져야 합니다</a:t>
            </a:r>
            <a:r>
              <a:rPr lang="en-US" altLang="ko-KR" dirty="0">
                <a:solidFill>
                  <a:srgbClr val="000000"/>
                </a:solidFill>
                <a:latin typeface="Arial" panose="020B0604020202020204" pitchFamily="34" charset="0"/>
                <a:ea typeface="+mj-ea"/>
                <a:cs typeface="Arial" panose="020B0604020202020204" pitchFamily="34" charset="0"/>
              </a:rPr>
              <a:t>.</a:t>
            </a:r>
          </a:p>
          <a:p>
            <a:pPr lvl="1" latinLnBrk="0">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용역계약서에서 별도로 규정하지 않는 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 제출 이후에 발생하는 사건에 대하여 본 보고서를 갱신할 의무를 부담하지 않습니다</a:t>
            </a:r>
            <a:r>
              <a:rPr lang="en-US" altLang="ko-KR" dirty="0">
                <a:solidFill>
                  <a:srgbClr val="000000"/>
                </a:solidFill>
                <a:latin typeface="Arial" panose="020B0604020202020204" pitchFamily="34" charset="0"/>
                <a:ea typeface="+mj-ea"/>
                <a:cs typeface="Arial" panose="020B0604020202020204" pitchFamily="34" charset="0"/>
              </a:rPr>
              <a:t>.</a:t>
            </a:r>
          </a:p>
        </p:txBody>
      </p:sp>
      <p:sp>
        <p:nvSpPr>
          <p:cNvPr id="8" name="Text Placeholder 5">
            <a:extLst>
              <a:ext uri="{FF2B5EF4-FFF2-40B4-BE49-F238E27FC236}">
                <a16:creationId xmlns:a16="http://schemas.microsoft.com/office/drawing/2014/main" id="{F15F1226-D732-4583-9B00-74130D7C6C37}"/>
              </a:ext>
            </a:extLst>
          </p:cNvPr>
          <p:cNvSpPr txBox="1">
            <a:spLocks/>
          </p:cNvSpPr>
          <p:nvPr/>
        </p:nvSpPr>
        <p:spPr>
          <a:xfrm>
            <a:off x="617518" y="479512"/>
            <a:ext cx="3657600" cy="762060"/>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defRPr/>
            </a:pPr>
            <a:r>
              <a:rPr lang="ko-KR" altLang="en-US" b="1" err="1">
                <a:solidFill>
                  <a:srgbClr val="000000"/>
                </a:solidFill>
                <a:latin typeface="Arial" panose="020B0604020202020204" pitchFamily="34" charset="0"/>
                <a:ea typeface="+mj-ea"/>
                <a:cs typeface="Arial" panose="020B0604020202020204" pitchFamily="34" charset="0"/>
              </a:rPr>
              <a:t>삼정회계법인</a:t>
            </a:r>
            <a:endParaRPr lang="ko-KR" altLang="en-US" b="1">
              <a:solidFill>
                <a:srgbClr val="000000"/>
              </a:solidFill>
              <a:latin typeface="Arial" panose="020B0604020202020204" pitchFamily="34" charset="0"/>
              <a:ea typeface="+mj-ea"/>
              <a:cs typeface="Arial" panose="020B0604020202020204" pitchFamily="34" charset="0"/>
            </a:endParaRPr>
          </a:p>
          <a:p>
            <a:pPr latinLnBrk="0">
              <a:defRPr/>
            </a:pPr>
            <a:r>
              <a:rPr lang="ko-KR" altLang="en-US" b="1">
                <a:solidFill>
                  <a:srgbClr val="000000"/>
                </a:solidFill>
                <a:latin typeface="Arial" panose="020B0604020202020204" pitchFamily="34" charset="0"/>
                <a:ea typeface="+mj-ea"/>
                <a:cs typeface="Arial" panose="020B0604020202020204" pitchFamily="34" charset="0"/>
              </a:rPr>
              <a:t>서울특별시 강남구 테헤란로 </a:t>
            </a:r>
            <a:r>
              <a:rPr lang="en-US" altLang="ko-KR" b="1">
                <a:solidFill>
                  <a:srgbClr val="000000"/>
                </a:solidFill>
                <a:latin typeface="Arial" panose="020B0604020202020204" pitchFamily="34" charset="0"/>
                <a:ea typeface="+mj-ea"/>
                <a:cs typeface="Arial" panose="020B0604020202020204" pitchFamily="34" charset="0"/>
              </a:rPr>
              <a:t>152</a:t>
            </a:r>
          </a:p>
          <a:p>
            <a:pPr latinLnBrk="0">
              <a:defRPr/>
            </a:pPr>
            <a:r>
              <a:rPr lang="ko-KR" altLang="en-US" b="1">
                <a:solidFill>
                  <a:srgbClr val="000000"/>
                </a:solidFill>
                <a:latin typeface="Arial" panose="020B0604020202020204" pitchFamily="34" charset="0"/>
                <a:ea typeface="+mj-ea"/>
                <a:cs typeface="Arial" panose="020B0604020202020204" pitchFamily="34" charset="0"/>
              </a:rPr>
              <a:t>강남 </a:t>
            </a:r>
            <a:r>
              <a:rPr lang="ko-KR" altLang="en-US" b="1" err="1">
                <a:solidFill>
                  <a:srgbClr val="000000"/>
                </a:solidFill>
                <a:latin typeface="Arial" panose="020B0604020202020204" pitchFamily="34" charset="0"/>
                <a:ea typeface="+mj-ea"/>
                <a:cs typeface="Arial" panose="020B0604020202020204" pitchFamily="34" charset="0"/>
              </a:rPr>
              <a:t>파이낸스센터</a:t>
            </a:r>
            <a:r>
              <a:rPr lang="ko-KR" altLang="en-US" b="1">
                <a:solidFill>
                  <a:srgbClr val="000000"/>
                </a:solidFill>
                <a:latin typeface="Arial" panose="020B0604020202020204" pitchFamily="34" charset="0"/>
                <a:ea typeface="+mj-ea"/>
                <a:cs typeface="Arial" panose="020B0604020202020204" pitchFamily="34" charset="0"/>
              </a:rPr>
              <a:t> </a:t>
            </a:r>
            <a:r>
              <a:rPr lang="en-US" altLang="ko-KR" b="1">
                <a:solidFill>
                  <a:srgbClr val="000000"/>
                </a:solidFill>
                <a:latin typeface="Arial" panose="020B0604020202020204" pitchFamily="34" charset="0"/>
                <a:ea typeface="+mj-ea"/>
                <a:cs typeface="Arial" panose="020B0604020202020204" pitchFamily="34" charset="0"/>
              </a:rPr>
              <a:t>27</a:t>
            </a:r>
            <a:r>
              <a:rPr lang="ko-KR" altLang="en-US" b="1">
                <a:solidFill>
                  <a:srgbClr val="000000"/>
                </a:solidFill>
                <a:latin typeface="Arial" panose="020B0604020202020204" pitchFamily="34" charset="0"/>
                <a:ea typeface="+mj-ea"/>
                <a:cs typeface="Arial" panose="020B0604020202020204" pitchFamily="34" charset="0"/>
              </a:rPr>
              <a:t>층</a:t>
            </a:r>
          </a:p>
          <a:p>
            <a:pPr latinLnBrk="0">
              <a:defRPr/>
            </a:pPr>
            <a:r>
              <a:rPr lang="en-US" altLang="ko-KR" b="1">
                <a:solidFill>
                  <a:srgbClr val="000000"/>
                </a:solidFill>
                <a:latin typeface="Arial" panose="020B0604020202020204" pitchFamily="34" charset="0"/>
                <a:ea typeface="+mj-ea"/>
                <a:cs typeface="Arial" panose="020B0604020202020204" pitchFamily="34" charset="0"/>
              </a:rPr>
              <a:t>06236</a:t>
            </a:r>
            <a:endParaRPr lang="en-US" b="1">
              <a:solidFill>
                <a:srgbClr val="00000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8958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4155637012"/>
              </p:ext>
            </p:extLst>
          </p:nvPr>
        </p:nvGraphicFramePr>
        <p:xfrm>
          <a:off x="468001" y="1191600"/>
          <a:ext cx="9038334" cy="5104425"/>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41625">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Revenue Analysis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광고매출</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_</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채널광고</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배너</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ko-KR" altLang="en-US"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CPM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상품은 노출지면</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노출제공에 따라 광고비가 산정되어 있으며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피드류보다</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팝업류의 상품 단가가 높음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CPS, CPA</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경우 광고주의 예산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요청 등에 따라 단가가 상이하게 책정됨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None/>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000"/>
                        </a:lnSpc>
                        <a:spcBef>
                          <a:spcPts val="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000"/>
                        </a:lnSpc>
                        <a:spcBef>
                          <a:spcPts val="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000"/>
                        </a:lnSpc>
                        <a:spcBef>
                          <a:spcPts val="3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채널광고</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배너</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채널광고</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배너</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매출은 약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6~7</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 수준으로 매년 전체 광고매출의 약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를 차지하고 있음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채널광고</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배너</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매출 중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CPM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상품 매출 비중은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현대캐피탈 매출 발생 이후 점차 증가하는 추세로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1H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기준 약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76%</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를 차지함</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CPM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상품은 노출지면</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노출제공에 따라 광고비가 산정되어 있으며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피드류보다</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팝업류의 상품 단가가 높은 것으로 나타남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935538" algn="l"/>
                        </a:tabLst>
                        <a:defRPr/>
                      </a:pPr>
                      <a:r>
                        <a:rPr lang="en-US" altLang="ko-KR" sz="900" dirty="0">
                          <a:latin typeface="Arial" panose="020B0604020202020204" pitchFamily="34" charset="0"/>
                          <a:cs typeface="Arial" panose="020B0604020202020204" pitchFamily="34" charset="0"/>
                        </a:rPr>
                        <a:t>CPS, CPA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상품은 대부분 광고주가 예산을 책정하면</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lang="ko-KR" altLang="en-US" sz="900" dirty="0">
                          <a:latin typeface="Arial" panose="020B0604020202020204" pitchFamily="34" charset="0"/>
                          <a:cs typeface="Arial" panose="020B0604020202020204" pitchFamily="34" charset="0"/>
                        </a:rPr>
                        <a:t>회사가 해당 예산에 따라</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CTR(</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전환율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광고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노출수</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대비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클릭수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등을 고려하여 광고 상품을 구성하고 견적을 제안하는 방식임</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인터뷰에 따르면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시장가는</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CPA 2,500-5,000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원</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CPS 12,000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원 수준</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CPS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는 광고주가 단가를 제안하는 방식으로 제안 단가에 따라 광고 집행 여부를 결정함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CPS</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는 실제 광고주에 매출을 발생시켜야 하는 광고상품으로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CPA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보다 단가가 높을 수 있어</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CTR(</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전환율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대비</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단가가 비효율적일 경우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CPA</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를 제안하는 경우도 있음</a:t>
                      </a:r>
                      <a:endParaRPr lang="en-US" altLang="ko-KR" sz="900" dirty="0">
                        <a:latin typeface="Arial" panose="020B0604020202020204" pitchFamily="34" charset="0"/>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(2/4) </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1DD37630-38D8-4C5B-AAEB-EEB7460C77A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12" name="표 11">
            <a:extLst>
              <a:ext uri="{FF2B5EF4-FFF2-40B4-BE49-F238E27FC236}">
                <a16:creationId xmlns:a16="http://schemas.microsoft.com/office/drawing/2014/main" id="{CB7B769B-DD41-4EEC-A881-98CB85C74895}"/>
              </a:ext>
            </a:extLst>
          </p:cNvPr>
          <p:cNvGraphicFramePr>
            <a:graphicFrameLocks noGrp="1"/>
          </p:cNvGraphicFramePr>
          <p:nvPr>
            <p:extLst>
              <p:ext uri="{D42A27DB-BD31-4B8C-83A1-F6EECF244321}">
                <p14:modId xmlns:p14="http://schemas.microsoft.com/office/powerpoint/2010/main" val="4251034841"/>
              </p:ext>
            </p:extLst>
          </p:nvPr>
        </p:nvGraphicFramePr>
        <p:xfrm>
          <a:off x="2120655" y="1509999"/>
          <a:ext cx="6745299" cy="2468880"/>
        </p:xfrm>
        <a:graphic>
          <a:graphicData uri="http://schemas.openxmlformats.org/drawingml/2006/table">
            <a:tbl>
              <a:tblPr/>
              <a:tblGrid>
                <a:gridCol w="137484">
                  <a:extLst>
                    <a:ext uri="{9D8B030D-6E8A-4147-A177-3AD203B41FA5}">
                      <a16:colId xmlns:a16="http://schemas.microsoft.com/office/drawing/2014/main" val="3002901267"/>
                    </a:ext>
                  </a:extLst>
                </a:gridCol>
                <a:gridCol w="137484">
                  <a:extLst>
                    <a:ext uri="{9D8B030D-6E8A-4147-A177-3AD203B41FA5}">
                      <a16:colId xmlns:a16="http://schemas.microsoft.com/office/drawing/2014/main" val="1570967265"/>
                    </a:ext>
                  </a:extLst>
                </a:gridCol>
                <a:gridCol w="137484">
                  <a:extLst>
                    <a:ext uri="{9D8B030D-6E8A-4147-A177-3AD203B41FA5}">
                      <a16:colId xmlns:a16="http://schemas.microsoft.com/office/drawing/2014/main" val="3403478848"/>
                    </a:ext>
                  </a:extLst>
                </a:gridCol>
                <a:gridCol w="137484">
                  <a:extLst>
                    <a:ext uri="{9D8B030D-6E8A-4147-A177-3AD203B41FA5}">
                      <a16:colId xmlns:a16="http://schemas.microsoft.com/office/drawing/2014/main" val="2023278951"/>
                    </a:ext>
                  </a:extLst>
                </a:gridCol>
                <a:gridCol w="137484">
                  <a:extLst>
                    <a:ext uri="{9D8B030D-6E8A-4147-A177-3AD203B41FA5}">
                      <a16:colId xmlns:a16="http://schemas.microsoft.com/office/drawing/2014/main" val="1584426923"/>
                    </a:ext>
                  </a:extLst>
                </a:gridCol>
                <a:gridCol w="1108463">
                  <a:extLst>
                    <a:ext uri="{9D8B030D-6E8A-4147-A177-3AD203B41FA5}">
                      <a16:colId xmlns:a16="http://schemas.microsoft.com/office/drawing/2014/main" val="2276489830"/>
                    </a:ext>
                  </a:extLst>
                </a:gridCol>
                <a:gridCol w="618677">
                  <a:extLst>
                    <a:ext uri="{9D8B030D-6E8A-4147-A177-3AD203B41FA5}">
                      <a16:colId xmlns:a16="http://schemas.microsoft.com/office/drawing/2014/main" val="61819149"/>
                    </a:ext>
                  </a:extLst>
                </a:gridCol>
                <a:gridCol w="618677">
                  <a:extLst>
                    <a:ext uri="{9D8B030D-6E8A-4147-A177-3AD203B41FA5}">
                      <a16:colId xmlns:a16="http://schemas.microsoft.com/office/drawing/2014/main" val="2996101673"/>
                    </a:ext>
                  </a:extLst>
                </a:gridCol>
                <a:gridCol w="618677">
                  <a:extLst>
                    <a:ext uri="{9D8B030D-6E8A-4147-A177-3AD203B41FA5}">
                      <a16:colId xmlns:a16="http://schemas.microsoft.com/office/drawing/2014/main" val="3159075764"/>
                    </a:ext>
                  </a:extLst>
                </a:gridCol>
                <a:gridCol w="618677">
                  <a:extLst>
                    <a:ext uri="{9D8B030D-6E8A-4147-A177-3AD203B41FA5}">
                      <a16:colId xmlns:a16="http://schemas.microsoft.com/office/drawing/2014/main" val="3109996476"/>
                    </a:ext>
                  </a:extLst>
                </a:gridCol>
                <a:gridCol w="618677">
                  <a:extLst>
                    <a:ext uri="{9D8B030D-6E8A-4147-A177-3AD203B41FA5}">
                      <a16:colId xmlns:a16="http://schemas.microsoft.com/office/drawing/2014/main" val="2724944542"/>
                    </a:ext>
                  </a:extLst>
                </a:gridCol>
                <a:gridCol w="618677">
                  <a:extLst>
                    <a:ext uri="{9D8B030D-6E8A-4147-A177-3AD203B41FA5}">
                      <a16:colId xmlns:a16="http://schemas.microsoft.com/office/drawing/2014/main" val="1723747721"/>
                    </a:ext>
                  </a:extLst>
                </a:gridCol>
                <a:gridCol w="618677">
                  <a:extLst>
                    <a:ext uri="{9D8B030D-6E8A-4147-A177-3AD203B41FA5}">
                      <a16:colId xmlns:a16="http://schemas.microsoft.com/office/drawing/2014/main" val="3107113875"/>
                    </a:ext>
                  </a:extLst>
                </a:gridCol>
                <a:gridCol w="618677">
                  <a:extLst>
                    <a:ext uri="{9D8B030D-6E8A-4147-A177-3AD203B41FA5}">
                      <a16:colId xmlns:a16="http://schemas.microsoft.com/office/drawing/2014/main" val="4112152730"/>
                    </a:ext>
                  </a:extLst>
                </a:gridCol>
              </a:tblGrid>
              <a:tr h="122430">
                <a:tc gridSpan="6">
                  <a:txBody>
                    <a:bodyPr/>
                    <a:lstStyle/>
                    <a:p>
                      <a:pPr algn="l" fontAlgn="ctr"/>
                      <a:r>
                        <a:rPr lang="en-US" sz="900" b="1" i="0" u="none" strike="noStrike">
                          <a:solidFill>
                            <a:srgbClr val="FFFFFF"/>
                          </a:solidFill>
                          <a:effectLst/>
                          <a:latin typeface="Arial" panose="020B0604020202020204" pitchFamily="34" charset="0"/>
                          <a:ea typeface="+mj-ea"/>
                          <a:cs typeface="Arial" panose="020B0604020202020204" pitchFamily="34" charset="0"/>
                        </a:rPr>
                        <a:t>Revenue Analysis</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629586440"/>
                  </a:ext>
                </a:extLst>
              </a:tr>
              <a:tr h="122430">
                <a:tc gridSpan="6">
                  <a:txBody>
                    <a:bodyPr/>
                    <a:lstStyle/>
                    <a:p>
                      <a:pPr algn="l"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208481611"/>
                  </a:ext>
                </a:extLst>
              </a:tr>
              <a:tr h="122430">
                <a:tc gridSpan="4">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매출액</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654877589"/>
                  </a:ext>
                </a:extLst>
              </a:tr>
              <a:tr h="122430">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상품매출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82666442"/>
                  </a:ext>
                </a:extLst>
              </a:tr>
              <a:tr h="122430">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5">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서비스매출</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2,537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4,025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98.3%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660763537"/>
                  </a:ext>
                </a:extLst>
              </a:tr>
              <a:tr h="122430">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광고매출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1,887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1,987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2,292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1,277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74.4%</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49.4%</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52.8%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58.9%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322245825"/>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차량광고</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0" i="0" u="none" strike="noStrike" err="1">
                          <a:solidFill>
                            <a:srgbClr val="000000"/>
                          </a:solidFill>
                          <a:effectLst/>
                          <a:latin typeface="Arial" panose="020B0604020202020204" pitchFamily="34" charset="0"/>
                          <a:ea typeface="+mj-ea"/>
                          <a:cs typeface="Arial" panose="020B0604020202020204" pitchFamily="34" charset="0"/>
                        </a:rPr>
                        <a:t>내차사기</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1,293</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1,353</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1,581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880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68.5%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68.1%</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69.0%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noFill/>
                      <a:prstDash val="dash"/>
                      <a:round/>
                      <a:headEnd type="none" w="med" len="med"/>
                      <a:tailEnd type="none" w="med" len="med"/>
                    </a:lnB>
                  </a:tcPr>
                </a:tc>
                <a:extLst>
                  <a:ext uri="{0D108BD9-81ED-4DB2-BD59-A6C34878D82A}">
                    <a16:rowId xmlns:a16="http://schemas.microsoft.com/office/drawing/2014/main" val="1353000064"/>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채널광고</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배너</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dot"/>
                      <a:round/>
                      <a:headEnd type="none" w="med" len="med"/>
                      <a:tailEnd type="none" w="med" len="med"/>
                    </a:lnL>
                    <a:lnR>
                      <a:noFill/>
                    </a:lnR>
                    <a:lnT w="3175" cap="flat" cmpd="sng" algn="ctr">
                      <a:noFill/>
                      <a:prstDash val="dash"/>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594</a:t>
                      </a:r>
                    </a:p>
                  </a:txBody>
                  <a:tcPr marL="36000" marR="36000" marT="0" marB="0" anchor="ctr">
                    <a:lnL>
                      <a:noFill/>
                    </a:lnL>
                    <a:lnR>
                      <a:noFill/>
                    </a:lnR>
                    <a:lnT w="3175" cap="flat" cmpd="sng" algn="ctr">
                      <a:noFill/>
                      <a:prstDash val="dash"/>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634</a:t>
                      </a:r>
                    </a:p>
                  </a:txBody>
                  <a:tcPr marL="36000" marR="36000" marT="0" marB="0" anchor="ctr">
                    <a:lnL>
                      <a:noFill/>
                    </a:lnL>
                    <a:lnR>
                      <a:noFill/>
                    </a:lnR>
                    <a:lnT w="3175" cap="flat" cmpd="sng" algn="ctr">
                      <a:noFill/>
                      <a:prstDash val="dash"/>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710</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noFill/>
                      <a:prstDash val="dash"/>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397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noFill/>
                      <a:prstDash val="dash"/>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31.5%</a:t>
                      </a:r>
                    </a:p>
                  </a:txBody>
                  <a:tcPr marL="36000" marR="36000" marT="0" marB="0" anchor="ctr">
                    <a:lnL w="6350" cap="flat" cmpd="sng" algn="ctr">
                      <a:solidFill>
                        <a:srgbClr val="0070C0"/>
                      </a:solidFill>
                      <a:prstDash val="solid"/>
                      <a:round/>
                      <a:headEnd type="none" w="med" len="med"/>
                      <a:tailEnd type="none" w="med" len="med"/>
                    </a:lnL>
                    <a:lnR>
                      <a:noFill/>
                    </a:lnR>
                    <a:lnT w="3175" cap="flat" cmpd="sng" algn="ctr">
                      <a:noFill/>
                      <a:prstDash val="dash"/>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31.9%</a:t>
                      </a:r>
                    </a:p>
                  </a:txBody>
                  <a:tcPr marL="36000" marR="36000" marT="0" marB="0" anchor="ctr">
                    <a:lnL>
                      <a:noFill/>
                    </a:lnL>
                    <a:lnR>
                      <a:noFill/>
                    </a:lnR>
                    <a:lnT w="3175" cap="flat" cmpd="sng" algn="ctr">
                      <a:noFill/>
                      <a:prstDash val="dash"/>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31.0%</a:t>
                      </a:r>
                    </a:p>
                  </a:txBody>
                  <a:tcPr marL="36000" marR="36000" marT="0" marB="0" anchor="ctr">
                    <a:lnL>
                      <a:noFill/>
                    </a:lnL>
                    <a:lnR w="6350" cap="flat" cmpd="sng" algn="ctr">
                      <a:solidFill>
                        <a:srgbClr val="0070C0"/>
                      </a:solidFill>
                      <a:prstDash val="solid"/>
                      <a:round/>
                      <a:headEnd type="none" w="med" len="med"/>
                      <a:tailEnd type="none" w="med" len="med"/>
                    </a:lnR>
                    <a:lnT w="3175" cap="flat" cmpd="sng" algn="ctr">
                      <a:noFill/>
                      <a:prstDash val="dash"/>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mj-ea"/>
                          <a:cs typeface="Arial" panose="020B0604020202020204" pitchFamily="34" charset="0"/>
                        </a:rPr>
                        <a:t>31.1%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3175" cap="flat" cmpd="sng" algn="ctr">
                      <a:noFill/>
                      <a:prstDash val="dash"/>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895885447"/>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0" i="0" u="none" strike="noStrike">
                          <a:solidFill>
                            <a:srgbClr val="000000"/>
                          </a:solidFill>
                          <a:effectLst/>
                          <a:latin typeface="Arial" panose="020B0604020202020204" pitchFamily="34" charset="0"/>
                          <a:ea typeface="+mj-ea"/>
                          <a:cs typeface="Arial" panose="020B0604020202020204" pitchFamily="34" charset="0"/>
                        </a:rPr>
                        <a:t>CPM</a:t>
                      </a:r>
                      <a:r>
                        <a:rPr lang="en-US" sz="900" b="0" i="0" u="none" strike="noStrike" baseline="30000">
                          <a:solidFill>
                            <a:srgbClr val="000000"/>
                          </a:solidFill>
                          <a:effectLst/>
                          <a:latin typeface="Arial" panose="020B0604020202020204" pitchFamily="34" charset="0"/>
                          <a:ea typeface="+mj-ea"/>
                          <a:cs typeface="Arial" panose="020B0604020202020204" pitchFamily="34" charset="0"/>
                        </a:rPr>
                        <a:t>1</a:t>
                      </a:r>
                      <a:r>
                        <a:rPr lang="en-US" sz="900" b="0"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상품</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215</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265</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430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302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36.1%</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41.9%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60.6%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76.2%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483314774"/>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현대캐피탈</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358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60.3%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83.1%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84.3%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329029188"/>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215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105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39.7%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16.9%</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15.7%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444636530"/>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0" i="0" u="none" strike="noStrike">
                          <a:solidFill>
                            <a:srgbClr val="000000"/>
                          </a:solidFill>
                          <a:effectLst/>
                          <a:latin typeface="Arial" panose="020B0604020202020204" pitchFamily="34" charset="0"/>
                          <a:ea typeface="+mj-ea"/>
                          <a:cs typeface="Arial" panose="020B0604020202020204" pitchFamily="34" charset="0"/>
                        </a:rPr>
                        <a:t>CPA</a:t>
                      </a:r>
                      <a:r>
                        <a:rPr lang="en-US" sz="900" b="0" i="0" u="none" strike="noStrike" baseline="30000">
                          <a:solidFill>
                            <a:srgbClr val="000000"/>
                          </a:solidFill>
                          <a:effectLst/>
                          <a:latin typeface="Arial" panose="020B0604020202020204" pitchFamily="34" charset="0"/>
                          <a:ea typeface="+mj-ea"/>
                          <a:cs typeface="Arial" panose="020B0604020202020204" pitchFamily="34" charset="0"/>
                        </a:rPr>
                        <a:t>2</a:t>
                      </a:r>
                      <a:r>
                        <a:rPr lang="en-US" sz="900" b="0"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상품</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357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183</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184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28.9%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25.9%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20.1%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933358289"/>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삼성화재</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33.1%</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64.0%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67.0%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71.8%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202293559"/>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238</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66</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61</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66.9%</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36.0%</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33.0%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28.2%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647653047"/>
                  </a:ext>
                </a:extLst>
              </a:tr>
              <a:tr h="122430">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0" i="0" u="none" strike="noStrike">
                          <a:solidFill>
                            <a:srgbClr val="000000"/>
                          </a:solidFill>
                          <a:effectLst/>
                          <a:latin typeface="Arial" panose="020B0604020202020204" pitchFamily="34" charset="0"/>
                          <a:ea typeface="+mj-ea"/>
                          <a:cs typeface="Arial" panose="020B0604020202020204" pitchFamily="34" charset="0"/>
                        </a:rPr>
                        <a:t>CPA+CPS</a:t>
                      </a:r>
                      <a:r>
                        <a:rPr lang="en-US" sz="900" b="0" i="0" u="none" strike="noStrike" baseline="30000">
                          <a:solidFill>
                            <a:srgbClr val="000000"/>
                          </a:solidFill>
                          <a:effectLst/>
                          <a:latin typeface="Arial" panose="020B0604020202020204" pitchFamily="34" charset="0"/>
                          <a:ea typeface="+mj-ea"/>
                          <a:cs typeface="Arial" panose="020B0604020202020204" pitchFamily="34" charset="0"/>
                        </a:rPr>
                        <a:t>3</a:t>
                      </a:r>
                      <a:r>
                        <a:rPr lang="en-US" sz="900" b="0"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상품</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186</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3.9%</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29.3%</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13.5%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3.7%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217217859"/>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현대캐피탈</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162</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87.2%</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74.2%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841290556"/>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12.8%</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25.8%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891400929"/>
                  </a:ext>
                </a:extLst>
              </a:tr>
              <a:tr h="12243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gridSpan="4">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거래매출</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0" i="0" u="none" strike="noStrike" err="1">
                          <a:solidFill>
                            <a:srgbClr val="000000"/>
                          </a:solidFill>
                          <a:effectLst/>
                          <a:latin typeface="Arial" panose="020B0604020202020204" pitchFamily="34" charset="0"/>
                          <a:ea typeface="+mj-ea"/>
                          <a:cs typeface="Arial" panose="020B0604020202020204" pitchFamily="34" charset="0"/>
                        </a:rPr>
                        <a:t>내차팔기</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650</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2,039</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2,046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890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25.6%</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50.6%</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47.2%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mj-ea"/>
                          <a:cs typeface="Arial" panose="020B0604020202020204" pitchFamily="34" charset="0"/>
                        </a:rPr>
                        <a:t>41.1%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11558234"/>
                  </a:ext>
                </a:extLst>
              </a:tr>
            </a:tbl>
          </a:graphicData>
        </a:graphic>
      </p:graphicFrame>
      <p:sp>
        <p:nvSpPr>
          <p:cNvPr id="8" name="TextBox 7">
            <a:extLst>
              <a:ext uri="{FF2B5EF4-FFF2-40B4-BE49-F238E27FC236}">
                <a16:creationId xmlns:a16="http://schemas.microsoft.com/office/drawing/2014/main" id="{F560A9A8-09EA-4143-B6AF-268B782BEEC1}"/>
              </a:ext>
            </a:extLst>
          </p:cNvPr>
          <p:cNvSpPr txBox="1"/>
          <p:nvPr/>
        </p:nvSpPr>
        <p:spPr>
          <a:xfrm>
            <a:off x="493403" y="617691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9F63A121-3FBE-4CF6-B9B6-17833CEDAEF1}"/>
              </a:ext>
            </a:extLst>
          </p:cNvPr>
          <p:cNvSpPr txBox="1"/>
          <p:nvPr/>
        </p:nvSpPr>
        <p:spPr>
          <a:xfrm>
            <a:off x="2127947" y="3986900"/>
            <a:ext cx="7378388" cy="215444"/>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CPM(Cost Per Mille) - </a:t>
            </a:r>
            <a:r>
              <a:rPr lang="ko-KR" altLang="en-US" sz="700">
                <a:latin typeface="Arial" panose="020B0604020202020204" pitchFamily="34" charset="0"/>
                <a:cs typeface="Arial" panose="020B0604020202020204" pitchFamily="34" charset="0"/>
              </a:rPr>
              <a:t>노출 </a:t>
            </a:r>
            <a:r>
              <a:rPr lang="en-US" altLang="ko-KR" sz="700">
                <a:latin typeface="Arial" panose="020B0604020202020204" pitchFamily="34" charset="0"/>
                <a:cs typeface="Arial" panose="020B0604020202020204" pitchFamily="34" charset="0"/>
              </a:rPr>
              <a:t>1,000</a:t>
            </a:r>
            <a:r>
              <a:rPr lang="ko-KR" altLang="en-US" sz="700">
                <a:latin typeface="Arial" panose="020B0604020202020204" pitchFamily="34" charset="0"/>
                <a:cs typeface="Arial" panose="020B0604020202020204" pitchFamily="34" charset="0"/>
              </a:rPr>
              <a:t>번 당 광고비 산정</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회사는 노출지면</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팝업</a:t>
            </a:r>
            <a:r>
              <a:rPr lang="en-US" altLang="ko-KR" sz="700">
                <a:latin typeface="Arial" panose="020B0604020202020204" pitchFamily="34" charset="0"/>
                <a:cs typeface="Arial" panose="020B0604020202020204" pitchFamily="34" charset="0"/>
              </a:rPr>
              <a:t>/</a:t>
            </a:r>
            <a:r>
              <a:rPr lang="ko-KR" altLang="en-US" sz="700" err="1">
                <a:latin typeface="Arial" panose="020B0604020202020204" pitchFamily="34" charset="0"/>
                <a:cs typeface="Arial" panose="020B0604020202020204" pitchFamily="34" charset="0"/>
              </a:rPr>
              <a:t>피드</a:t>
            </a:r>
            <a:r>
              <a:rPr lang="ko-KR" altLang="en-US" sz="700">
                <a:latin typeface="Arial" panose="020B0604020202020204" pitchFamily="34" charset="0"/>
                <a:cs typeface="Arial" panose="020B0604020202020204" pitchFamily="34" charset="0"/>
              </a:rPr>
              <a:t> 등</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당 최소 </a:t>
            </a:r>
            <a:r>
              <a:rPr lang="ko-KR" altLang="en-US" sz="700" err="1">
                <a:latin typeface="Arial" panose="020B0604020202020204" pitchFamily="34" charset="0"/>
                <a:cs typeface="Arial" panose="020B0604020202020204" pitchFamily="34" charset="0"/>
              </a:rPr>
              <a:t>노출제공수를</a:t>
            </a:r>
            <a:r>
              <a:rPr lang="ko-KR" altLang="en-US" sz="700">
                <a:latin typeface="Arial" panose="020B0604020202020204" pitchFamily="34" charset="0"/>
                <a:cs typeface="Arial" panose="020B0604020202020204" pitchFamily="34" charset="0"/>
              </a:rPr>
              <a:t> 지정하여 금액을 산정하고 있음 </a:t>
            </a:r>
            <a:r>
              <a:rPr lang="en-US" altLang="ko-KR" sz="700">
                <a:latin typeface="Arial" panose="020B0604020202020204" pitchFamily="34" charset="0"/>
                <a:cs typeface="Arial" panose="020B0604020202020204" pitchFamily="34" charset="0"/>
              </a:rPr>
              <a:t>/ Note 2: CPA(Cost Per Action) - </a:t>
            </a:r>
            <a:r>
              <a:rPr lang="ko-KR" altLang="en-US" sz="700">
                <a:latin typeface="Arial" panose="020B0604020202020204" pitchFamily="34" charset="0"/>
                <a:cs typeface="Arial" panose="020B0604020202020204" pitchFamily="34" charset="0"/>
              </a:rPr>
              <a:t>자동차 보험료 계산 등 광고주가 설정한 특정 행동</a:t>
            </a:r>
            <a:r>
              <a:rPr lang="en-US" altLang="ko-KR" sz="700">
                <a:latin typeface="Arial" panose="020B0604020202020204" pitchFamily="34" charset="0"/>
                <a:cs typeface="Arial" panose="020B0604020202020204" pitchFamily="34" charset="0"/>
              </a:rPr>
              <a:t>(Action)</a:t>
            </a:r>
            <a:r>
              <a:rPr lang="ko-KR" altLang="en-US" sz="700">
                <a:latin typeface="Arial" panose="020B0604020202020204" pitchFamily="34" charset="0"/>
                <a:cs typeface="Arial" panose="020B0604020202020204" pitchFamily="34" charset="0"/>
              </a:rPr>
              <a:t>을 할 때마다 광고비 산정 </a:t>
            </a:r>
            <a:r>
              <a:rPr lang="en-US" altLang="ko-KR" sz="700">
                <a:latin typeface="Arial" panose="020B0604020202020204" pitchFamily="34" charset="0"/>
                <a:cs typeface="Arial" panose="020B0604020202020204" pitchFamily="34" charset="0"/>
              </a:rPr>
              <a:t>/ Note 3: CPS(Cost Per Sale) - </a:t>
            </a:r>
            <a:r>
              <a:rPr lang="ko-KR" altLang="en-US" sz="700">
                <a:latin typeface="Arial" panose="020B0604020202020204" pitchFamily="34" charset="0"/>
                <a:cs typeface="Arial" panose="020B0604020202020204" pitchFamily="34" charset="0"/>
              </a:rPr>
              <a:t>대출 발생 등 실제로 광고주에 매출이 발생하는 판매</a:t>
            </a:r>
            <a:r>
              <a:rPr lang="en-US" altLang="ko-KR" sz="700">
                <a:latin typeface="Arial" panose="020B0604020202020204" pitchFamily="34" charset="0"/>
                <a:cs typeface="Arial" panose="020B0604020202020204" pitchFamily="34" charset="0"/>
              </a:rPr>
              <a:t>(Sale) 1</a:t>
            </a:r>
            <a:r>
              <a:rPr lang="ko-KR" altLang="en-US" sz="700">
                <a:latin typeface="Arial" panose="020B0604020202020204" pitchFamily="34" charset="0"/>
                <a:cs typeface="Arial" panose="020B0604020202020204" pitchFamily="34" charset="0"/>
              </a:rPr>
              <a:t>건당 광고비 산정 </a:t>
            </a:r>
          </a:p>
        </p:txBody>
      </p:sp>
      <p:graphicFrame>
        <p:nvGraphicFramePr>
          <p:cNvPr id="17" name="표 16">
            <a:extLst>
              <a:ext uri="{FF2B5EF4-FFF2-40B4-BE49-F238E27FC236}">
                <a16:creationId xmlns:a16="http://schemas.microsoft.com/office/drawing/2014/main" id="{9F4226F5-5DB7-4C5F-BF1B-ADAB1CC4E0C1}"/>
              </a:ext>
            </a:extLst>
          </p:cNvPr>
          <p:cNvGraphicFramePr>
            <a:graphicFrameLocks noGrp="1"/>
          </p:cNvGraphicFramePr>
          <p:nvPr>
            <p:extLst>
              <p:ext uri="{D42A27DB-BD31-4B8C-83A1-F6EECF244321}">
                <p14:modId xmlns:p14="http://schemas.microsoft.com/office/powerpoint/2010/main" val="2474937714"/>
              </p:ext>
            </p:extLst>
          </p:nvPr>
        </p:nvGraphicFramePr>
        <p:xfrm>
          <a:off x="2329506" y="5001133"/>
          <a:ext cx="4592661" cy="365760"/>
        </p:xfrm>
        <a:graphic>
          <a:graphicData uri="http://schemas.openxmlformats.org/drawingml/2006/table">
            <a:tbl>
              <a:tblPr/>
              <a:tblGrid>
                <a:gridCol w="796015">
                  <a:extLst>
                    <a:ext uri="{9D8B030D-6E8A-4147-A177-3AD203B41FA5}">
                      <a16:colId xmlns:a16="http://schemas.microsoft.com/office/drawing/2014/main" val="1670570969"/>
                    </a:ext>
                  </a:extLst>
                </a:gridCol>
                <a:gridCol w="688789">
                  <a:extLst>
                    <a:ext uri="{9D8B030D-6E8A-4147-A177-3AD203B41FA5}">
                      <a16:colId xmlns:a16="http://schemas.microsoft.com/office/drawing/2014/main" val="1778291182"/>
                    </a:ext>
                  </a:extLst>
                </a:gridCol>
                <a:gridCol w="930135">
                  <a:extLst>
                    <a:ext uri="{9D8B030D-6E8A-4147-A177-3AD203B41FA5}">
                      <a16:colId xmlns:a16="http://schemas.microsoft.com/office/drawing/2014/main" val="476356535"/>
                    </a:ext>
                  </a:extLst>
                </a:gridCol>
                <a:gridCol w="994735">
                  <a:extLst>
                    <a:ext uri="{9D8B030D-6E8A-4147-A177-3AD203B41FA5}">
                      <a16:colId xmlns:a16="http://schemas.microsoft.com/office/drawing/2014/main" val="1288102992"/>
                    </a:ext>
                  </a:extLst>
                </a:gridCol>
                <a:gridCol w="1182987">
                  <a:extLst>
                    <a:ext uri="{9D8B030D-6E8A-4147-A177-3AD203B41FA5}">
                      <a16:colId xmlns:a16="http://schemas.microsoft.com/office/drawing/2014/main" val="968389654"/>
                    </a:ext>
                  </a:extLst>
                </a:gridCol>
              </a:tblGrid>
              <a:tr h="68489">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상품구분</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상품종류</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광고비</a:t>
                      </a:r>
                      <a:r>
                        <a:rPr lang="en-US" altLang="ko-KR"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A)</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노출제공</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en-US"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CPM </a:t>
                      </a:r>
                      <a:r>
                        <a:rPr lang="ko-KR" altLang="en-US"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단가</a:t>
                      </a:r>
                      <a:r>
                        <a:rPr lang="en-US" altLang="ko-KR"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 </a:t>
                      </a:r>
                      <a:r>
                        <a:rPr lang="en-US" sz="800" b="1"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(A/B*1,000)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603809997"/>
                  </a:ext>
                </a:extLst>
              </a:tr>
              <a:tr h="34245">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CPM</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팝업류</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백만원</a:t>
                      </a: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170,000~200,000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a:t>
                      </a: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47,059</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070942751"/>
                  </a:ext>
                </a:extLst>
              </a:tr>
              <a:tr h="3424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피드류</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백만원</a:t>
                      </a: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400,000~800,000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a:t>
                      </a: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~7,500</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85964940"/>
                  </a:ext>
                </a:extLst>
              </a:tr>
            </a:tbl>
          </a:graphicData>
        </a:graphic>
      </p:graphicFrame>
    </p:spTree>
    <p:extLst>
      <p:ext uri="{BB962C8B-B14F-4D97-AF65-F5344CB8AC3E}">
        <p14:creationId xmlns:p14="http://schemas.microsoft.com/office/powerpoint/2010/main" val="426938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048455153"/>
              </p:ext>
            </p:extLst>
          </p:nvPr>
        </p:nvGraphicFramePr>
        <p:xfrm>
          <a:off x="468001" y="1191600"/>
          <a:ext cx="9038334" cy="511014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4734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Analysis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광고매출</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_</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채널광고</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배너</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매년 광고매출의 약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31%</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를 차지하는 채널광고</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배너</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의 경우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과거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3.5</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년간 상위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개 광고주로부터 발생하는 매출이 전체의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67%</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를 차지하여 특정 광고주에 대한 의존도가 높음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또한</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지속적으로 광고를 유치하는 광고주가 적고</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신규 광고주가 유입되지 않는 등 채널광고 마케팅에 대한 확대가 필요할 것으로 판단됨</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None/>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000"/>
                        </a:lnSpc>
                        <a:spcBef>
                          <a:spcPts val="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(3/4) </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1DD37630-38D8-4C5B-AAEB-EEB7460C77A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8" name="TextBox 7">
            <a:extLst>
              <a:ext uri="{FF2B5EF4-FFF2-40B4-BE49-F238E27FC236}">
                <a16:creationId xmlns:a16="http://schemas.microsoft.com/office/drawing/2014/main" id="{F560A9A8-09EA-4143-B6AF-268B782BEEC1}"/>
              </a:ext>
            </a:extLst>
          </p:cNvPr>
          <p:cNvSpPr txBox="1"/>
          <p:nvPr/>
        </p:nvSpPr>
        <p:spPr>
          <a:xfrm>
            <a:off x="493403" y="617691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9" name="표 8">
            <a:extLst>
              <a:ext uri="{FF2B5EF4-FFF2-40B4-BE49-F238E27FC236}">
                <a16:creationId xmlns:a16="http://schemas.microsoft.com/office/drawing/2014/main" id="{8AA2B26D-FF35-4E39-A875-1E54563C9FFE}"/>
              </a:ext>
            </a:extLst>
          </p:cNvPr>
          <p:cNvGraphicFramePr>
            <a:graphicFrameLocks noGrp="1"/>
          </p:cNvGraphicFramePr>
          <p:nvPr>
            <p:extLst>
              <p:ext uri="{D42A27DB-BD31-4B8C-83A1-F6EECF244321}">
                <p14:modId xmlns:p14="http://schemas.microsoft.com/office/powerpoint/2010/main" val="3921055564"/>
              </p:ext>
            </p:extLst>
          </p:nvPr>
        </p:nvGraphicFramePr>
        <p:xfrm>
          <a:off x="2120655" y="1509999"/>
          <a:ext cx="5308936" cy="3429000"/>
        </p:xfrm>
        <a:graphic>
          <a:graphicData uri="http://schemas.openxmlformats.org/drawingml/2006/table">
            <a:tbl>
              <a:tblPr/>
              <a:tblGrid>
                <a:gridCol w="886382">
                  <a:extLst>
                    <a:ext uri="{9D8B030D-6E8A-4147-A177-3AD203B41FA5}">
                      <a16:colId xmlns:a16="http://schemas.microsoft.com/office/drawing/2014/main" val="2024449337"/>
                    </a:ext>
                  </a:extLst>
                </a:gridCol>
                <a:gridCol w="1832654">
                  <a:extLst>
                    <a:ext uri="{9D8B030D-6E8A-4147-A177-3AD203B41FA5}">
                      <a16:colId xmlns:a16="http://schemas.microsoft.com/office/drawing/2014/main" val="98367702"/>
                    </a:ext>
                  </a:extLst>
                </a:gridCol>
                <a:gridCol w="1149900">
                  <a:extLst>
                    <a:ext uri="{9D8B030D-6E8A-4147-A177-3AD203B41FA5}">
                      <a16:colId xmlns:a16="http://schemas.microsoft.com/office/drawing/2014/main" val="1369799533"/>
                    </a:ext>
                  </a:extLst>
                </a:gridCol>
                <a:gridCol w="360000">
                  <a:extLst>
                    <a:ext uri="{9D8B030D-6E8A-4147-A177-3AD203B41FA5}">
                      <a16:colId xmlns:a16="http://schemas.microsoft.com/office/drawing/2014/main" val="3834777146"/>
                    </a:ext>
                  </a:extLst>
                </a:gridCol>
                <a:gridCol w="360000">
                  <a:extLst>
                    <a:ext uri="{9D8B030D-6E8A-4147-A177-3AD203B41FA5}">
                      <a16:colId xmlns:a16="http://schemas.microsoft.com/office/drawing/2014/main" val="3163750211"/>
                    </a:ext>
                  </a:extLst>
                </a:gridCol>
                <a:gridCol w="360000">
                  <a:extLst>
                    <a:ext uri="{9D8B030D-6E8A-4147-A177-3AD203B41FA5}">
                      <a16:colId xmlns:a16="http://schemas.microsoft.com/office/drawing/2014/main" val="3752060572"/>
                    </a:ext>
                  </a:extLst>
                </a:gridCol>
                <a:gridCol w="360000">
                  <a:extLst>
                    <a:ext uri="{9D8B030D-6E8A-4147-A177-3AD203B41FA5}">
                      <a16:colId xmlns:a16="http://schemas.microsoft.com/office/drawing/2014/main" val="433518590"/>
                    </a:ext>
                  </a:extLst>
                </a:gridCol>
              </a:tblGrid>
              <a:tr h="136800">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주요 광고주</a:t>
                      </a:r>
                      <a:endParaRPr lang="ko-KR" alt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캠페인</a:t>
                      </a: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광고</a:t>
                      </a: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기간</a:t>
                      </a:r>
                      <a:endParaRPr lang="ko-KR" alt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2019</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2020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2021</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2022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extLst>
                  <a:ext uri="{0D108BD9-81ED-4DB2-BD59-A6C34878D82A}">
                    <a16:rowId xmlns:a16="http://schemas.microsoft.com/office/drawing/2014/main" val="1040494793"/>
                  </a:ext>
                </a:extLst>
              </a:tr>
              <a:tr h="136800">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현대캐피탈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중고차</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대출</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중고리스</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2017 ~ 2022</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년</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현재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426215049"/>
                  </a:ext>
                </a:extLst>
              </a:tr>
              <a:tr h="136800">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삼성카드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중고차</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할부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2018 ~ 2022</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현재</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040320860"/>
                  </a:ext>
                </a:extLst>
              </a:tr>
              <a:tr h="136800">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신한은행</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신한마이카</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135878793"/>
                  </a:ext>
                </a:extLst>
              </a:tr>
              <a:tr h="136800">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카카오페이</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대출금리조회</a:t>
                      </a: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보험비교</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 ~ 2022</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858620527"/>
                  </a:ext>
                </a:extLst>
              </a:tr>
              <a:tr h="1368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삼성화재</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2016 ~ 2022</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현재</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4143144323"/>
                  </a:ext>
                </a:extLst>
              </a:tr>
              <a:tr h="1368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현대해상</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2017 ~ 2021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465835549"/>
                  </a:ext>
                </a:extLst>
              </a:tr>
              <a:tr h="1368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KB</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손해보험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운전자보험료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2016 ~ 2021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514066610"/>
                  </a:ext>
                </a:extLst>
              </a:tr>
              <a:tr h="1368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DB</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손해보험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2016 ~ 2019</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515021944"/>
                  </a:ext>
                </a:extLst>
              </a:tr>
              <a:tr h="1368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캐롯</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 ~ 2022</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983532715"/>
                  </a:ext>
                </a:extLst>
              </a:tr>
              <a:tr h="136800">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하나손해보험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2018 ~ 2021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754086724"/>
                  </a:ext>
                </a:extLst>
              </a:tr>
              <a:tr h="81433">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롯데손해보험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2017 ~ 2019</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802252457"/>
                  </a:ext>
                </a:extLst>
              </a:tr>
              <a:tr h="1368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삼성생명</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교통상해보험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 ~ 2021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43507636"/>
                  </a:ext>
                </a:extLst>
              </a:tr>
              <a:tr h="1368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벤츠</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인증중고차</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홍보</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2022</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현재</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646721247"/>
                  </a:ext>
                </a:extLst>
              </a:tr>
              <a:tr h="1368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BMW</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구매프로그램</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2020</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137191731"/>
                  </a:ext>
                </a:extLst>
              </a:tr>
              <a:tr h="136800">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아우디</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인증중고차</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홍보</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163258514"/>
                  </a:ext>
                </a:extLst>
              </a:tr>
              <a:tr h="1368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르노삼성</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신차</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출시</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2018 ~ 2022</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81477746"/>
                  </a:ext>
                </a:extLst>
              </a:tr>
              <a:tr h="136800">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쉐보레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신차</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출시</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2018</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386219498"/>
                  </a:ext>
                </a:extLst>
              </a:tr>
              <a:tr h="1368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폭스바겐</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푸조</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신차</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출시</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소개</a:t>
                      </a:r>
                      <a:r>
                        <a:rPr lang="en-US" altLang="ko-KR" sz="900" b="0" i="0" u="none" strike="noStrike">
                          <a:solidFill>
                            <a:srgbClr val="000000"/>
                          </a:solidFill>
                          <a:effectLst/>
                          <a:latin typeface="Arial" panose="020B0604020202020204" pitchFamily="34" charset="0"/>
                          <a:ea typeface="맑은 고딕" panose="020B0503020000020004" pitchFamily="50" charset="-127"/>
                        </a:rPr>
                        <a:t>, AS</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안내</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2020 ~ 2021</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981751783"/>
                  </a:ext>
                </a:extLst>
              </a:tr>
              <a:tr h="1368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렉서스</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중고차</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2019 ~ 2020</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603797832"/>
                  </a:ext>
                </a:extLst>
              </a:tr>
              <a:tr h="136800">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넥센타이어</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넥스트레벨</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세일즈</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135302242"/>
                  </a:ext>
                </a:extLst>
              </a:tr>
              <a:tr h="1368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한국타이어</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할인</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프로모션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598450941"/>
                  </a:ext>
                </a:extLst>
              </a:tr>
              <a:tr h="136800">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롯데렌터카</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장기렌트</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월</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이용료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2018 ~ 2021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180510697"/>
                  </a:ext>
                </a:extLst>
              </a:tr>
              <a:tr h="1368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SK</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렌터카</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장기렌트</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월</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이용료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2021</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557399288"/>
                  </a:ext>
                </a:extLst>
              </a:tr>
              <a:tr h="136800">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쏘카</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페어링</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캠페인</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2019</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694719511"/>
                  </a:ext>
                </a:extLst>
              </a:tr>
            </a:tbl>
          </a:graphicData>
        </a:graphic>
      </p:graphicFrame>
      <p:sp>
        <p:nvSpPr>
          <p:cNvPr id="13" name="TextBox 12">
            <a:extLst>
              <a:ext uri="{FF2B5EF4-FFF2-40B4-BE49-F238E27FC236}">
                <a16:creationId xmlns:a16="http://schemas.microsoft.com/office/drawing/2014/main" id="{34B743F9-E8F9-48F1-A3F2-CC6E94484F1E}"/>
              </a:ext>
            </a:extLst>
          </p:cNvPr>
          <p:cNvSpPr txBox="1"/>
          <p:nvPr/>
        </p:nvSpPr>
        <p:spPr>
          <a:xfrm>
            <a:off x="7429591" y="1509998"/>
            <a:ext cx="2008408" cy="4603743"/>
          </a:xfrm>
          <a:prstGeom prst="rect">
            <a:avLst/>
          </a:prstGeom>
          <a:noFill/>
          <a:ln>
            <a:noFill/>
          </a:ln>
        </p:spPr>
        <p:txBody>
          <a:bodyPr wrap="square" lIns="36000" tIns="0" rIns="36000" bIns="0" rtlCol="0">
            <a:noAutofit/>
          </a:bodyPr>
          <a:lstStyle/>
          <a:p>
            <a:pPr marL="180975" indent="-180975"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dirty="0">
                <a:latin typeface="Arial" panose="020B0604020202020204" pitchFamily="34" charset="0"/>
                <a:cs typeface="Arial" panose="020B0604020202020204" pitchFamily="34" charset="0"/>
              </a:rPr>
              <a:t>채널광고</a:t>
            </a:r>
            <a:r>
              <a:rPr lang="en-US" altLang="ko-KR" sz="900" b="1" u="sng" dirty="0">
                <a:latin typeface="Arial" panose="020B0604020202020204" pitchFamily="34" charset="0"/>
                <a:cs typeface="Arial" panose="020B0604020202020204" pitchFamily="34" charset="0"/>
              </a:rPr>
              <a:t>(</a:t>
            </a:r>
            <a:r>
              <a:rPr lang="ko-KR" altLang="en-US" sz="900" b="1" u="sng" dirty="0">
                <a:latin typeface="Arial" panose="020B0604020202020204" pitchFamily="34" charset="0"/>
                <a:cs typeface="Arial" panose="020B0604020202020204" pitchFamily="34" charset="0"/>
              </a:rPr>
              <a:t>배너</a:t>
            </a:r>
            <a:r>
              <a:rPr lang="en-US" altLang="ko-KR" sz="900" b="1" u="sng" dirty="0">
                <a:latin typeface="Arial" panose="020B0604020202020204" pitchFamily="34" charset="0"/>
                <a:cs typeface="Arial" panose="020B0604020202020204" pitchFamily="34" charset="0"/>
              </a:rPr>
              <a:t>) (</a:t>
            </a:r>
            <a:r>
              <a:rPr lang="ko-KR" altLang="en-US" sz="900" b="1" u="sng" dirty="0">
                <a:latin typeface="Arial" panose="020B0604020202020204" pitchFamily="34" charset="0"/>
                <a:cs typeface="Arial" panose="020B0604020202020204" pitchFamily="34" charset="0"/>
              </a:rPr>
              <a:t>계속</a:t>
            </a:r>
            <a:r>
              <a:rPr lang="en-US" altLang="ko-KR" sz="900" b="1" u="sng" dirty="0">
                <a:latin typeface="Arial" panose="020B0604020202020204" pitchFamily="34" charset="0"/>
                <a:cs typeface="Arial" panose="020B0604020202020204" pitchFamily="34" charset="0"/>
              </a:rPr>
              <a:t>)</a:t>
            </a: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까지 연평균 광고주는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14</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개 </a:t>
            </a:r>
            <a:r>
              <a:rPr lang="ko-KR" altLang="en-US" sz="900" dirty="0">
                <a:latin typeface="Arial" panose="020B0604020202020204" pitchFamily="34" charset="0"/>
                <a:cs typeface="Arial" panose="020B0604020202020204" pitchFamily="34" charset="0"/>
              </a:rPr>
              <a:t>업체이며</a:t>
            </a:r>
            <a:r>
              <a:rPr lang="en-US" altLang="ko-KR" sz="900" dirty="0">
                <a:latin typeface="Arial" panose="020B0604020202020204" pitchFamily="34" charset="0"/>
                <a:cs typeface="Arial" panose="020B0604020202020204" pitchFamily="34" charset="0"/>
              </a:rPr>
              <a:t>, ‘22</a:t>
            </a:r>
            <a:r>
              <a:rPr lang="ko-KR" altLang="en-US" sz="900" dirty="0">
                <a:latin typeface="Arial" panose="020B0604020202020204" pitchFamily="34" charset="0"/>
                <a:cs typeface="Arial" panose="020B0604020202020204" pitchFamily="34" charset="0"/>
              </a:rPr>
              <a:t>년 상반기는 </a:t>
            </a:r>
            <a:r>
              <a:rPr lang="en-US" altLang="ko-KR" sz="900" dirty="0">
                <a:latin typeface="Arial" panose="020B0604020202020204" pitchFamily="34" charset="0"/>
                <a:cs typeface="Arial" panose="020B0604020202020204" pitchFamily="34" charset="0"/>
              </a:rPr>
              <a:t>7</a:t>
            </a:r>
            <a:r>
              <a:rPr lang="ko-KR" altLang="en-US" sz="900" dirty="0">
                <a:latin typeface="Arial" panose="020B0604020202020204" pitchFamily="34" charset="0"/>
                <a:cs typeface="Arial" panose="020B0604020202020204" pitchFamily="34" charset="0"/>
              </a:rPr>
              <a:t>개 업체로 구성됨</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이 중 상위 </a:t>
            </a:r>
            <a:r>
              <a:rPr lang="en-US" altLang="ko-KR" sz="900" dirty="0">
                <a:latin typeface="Arial" panose="020B0604020202020204" pitchFamily="34" charset="0"/>
                <a:cs typeface="Arial" panose="020B0604020202020204" pitchFamily="34" charset="0"/>
              </a:rPr>
              <a:t>2</a:t>
            </a:r>
            <a:r>
              <a:rPr lang="ko-KR" altLang="en-US" sz="900" dirty="0">
                <a:latin typeface="Arial" panose="020B0604020202020204" pitchFamily="34" charset="0"/>
                <a:cs typeface="Arial" panose="020B0604020202020204" pitchFamily="34" charset="0"/>
              </a:rPr>
              <a:t>개 업체가 과거 </a:t>
            </a:r>
            <a:r>
              <a:rPr lang="en-US" altLang="ko-KR" sz="900" dirty="0">
                <a:latin typeface="Arial" panose="020B0604020202020204" pitchFamily="34" charset="0"/>
                <a:cs typeface="Arial" panose="020B0604020202020204" pitchFamily="34" charset="0"/>
              </a:rPr>
              <a:t>3.5</a:t>
            </a:r>
            <a:r>
              <a:rPr lang="ko-KR" altLang="en-US" sz="900" dirty="0">
                <a:latin typeface="Arial" panose="020B0604020202020204" pitchFamily="34" charset="0"/>
                <a:cs typeface="Arial" panose="020B0604020202020204" pitchFamily="34" charset="0"/>
              </a:rPr>
              <a:t>개년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매출의 약 </a:t>
            </a:r>
            <a:r>
              <a:rPr lang="en-US" altLang="ko-KR" sz="900" dirty="0">
                <a:latin typeface="Arial" panose="020B0604020202020204" pitchFamily="34" charset="0"/>
                <a:cs typeface="Arial" panose="020B0604020202020204" pitchFamily="34" charset="0"/>
              </a:rPr>
              <a:t>67</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를 차지하고 있고</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특히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현대캐피탈 매출이 약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를 차지하여 해당 광고주에 대한 의존도가 높은 것으로 나타남</a:t>
            </a: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각 상품별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개년동안 일시적으로 광고하는 광고주가 대부분을 차지하며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개년 이상 지속되는 광고주는 제한적인 것으로 파악됨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신규 유입된 광고주는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곳으로 신규 채널광고</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배너</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상품에 대한 마케팅이 필요할 것으로 판단됨</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dirty="0">
              <a:latin typeface="Arial" panose="020B0604020202020204" pitchFamily="34" charset="0"/>
              <a:cs typeface="Arial" panose="020B0604020202020204" pitchFamily="34" charset="0"/>
            </a:endParaRPr>
          </a:p>
        </p:txBody>
      </p:sp>
      <p:graphicFrame>
        <p:nvGraphicFramePr>
          <p:cNvPr id="10" name="표 9">
            <a:extLst>
              <a:ext uri="{FF2B5EF4-FFF2-40B4-BE49-F238E27FC236}">
                <a16:creationId xmlns:a16="http://schemas.microsoft.com/office/drawing/2014/main" id="{42576257-D181-46A1-AF6D-61E862389C2C}"/>
              </a:ext>
            </a:extLst>
          </p:cNvPr>
          <p:cNvGraphicFramePr>
            <a:graphicFrameLocks noGrp="1"/>
          </p:cNvGraphicFramePr>
          <p:nvPr>
            <p:extLst>
              <p:ext uri="{D42A27DB-BD31-4B8C-83A1-F6EECF244321}">
                <p14:modId xmlns:p14="http://schemas.microsoft.com/office/powerpoint/2010/main" val="4036707370"/>
              </p:ext>
            </p:extLst>
          </p:nvPr>
        </p:nvGraphicFramePr>
        <p:xfrm>
          <a:off x="7715161" y="2974566"/>
          <a:ext cx="1724919" cy="609600"/>
        </p:xfrm>
        <a:graphic>
          <a:graphicData uri="http://schemas.openxmlformats.org/drawingml/2006/table">
            <a:tbl>
              <a:tblPr/>
              <a:tblGrid>
                <a:gridCol w="865910">
                  <a:extLst>
                    <a:ext uri="{9D8B030D-6E8A-4147-A177-3AD203B41FA5}">
                      <a16:colId xmlns:a16="http://schemas.microsoft.com/office/drawing/2014/main" val="2994208171"/>
                    </a:ext>
                  </a:extLst>
                </a:gridCol>
                <a:gridCol w="409814">
                  <a:extLst>
                    <a:ext uri="{9D8B030D-6E8A-4147-A177-3AD203B41FA5}">
                      <a16:colId xmlns:a16="http://schemas.microsoft.com/office/drawing/2014/main" val="3934978110"/>
                    </a:ext>
                  </a:extLst>
                </a:gridCol>
                <a:gridCol w="449195">
                  <a:extLst>
                    <a:ext uri="{9D8B030D-6E8A-4147-A177-3AD203B41FA5}">
                      <a16:colId xmlns:a16="http://schemas.microsoft.com/office/drawing/2014/main" val="3448440858"/>
                    </a:ext>
                  </a:extLst>
                </a:gridCol>
              </a:tblGrid>
              <a:tr h="25414">
                <a:tc gridSpan="2">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3.5</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개년 매출액</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ko-KR" altLang="en-US" sz="800" b="1" i="1"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744885729"/>
                  </a:ext>
                </a:extLst>
              </a:tr>
              <a:tr h="25414">
                <a:tc>
                  <a:txBody>
                    <a:bodyPr/>
                    <a:lstStyle/>
                    <a:p>
                      <a:pPr algn="l"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단위</a:t>
                      </a: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 </a:t>
                      </a: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백만원</a:t>
                      </a: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018072808"/>
                  </a:ext>
                </a:extLst>
              </a:tr>
              <a:tr h="25414">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현대캐피탈</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1,151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mj-ea"/>
                          <a:cs typeface="Arial" panose="020B0604020202020204" pitchFamily="34" charset="0"/>
                        </a:rPr>
                        <a:t>49.3%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2223498026"/>
                  </a:ext>
                </a:extLst>
              </a:tr>
              <a:tr h="25414">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삼성화재</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415</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17.8%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232744454"/>
                  </a:ext>
                </a:extLst>
              </a:tr>
              <a:tr h="25414">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기타</a:t>
                      </a:r>
                      <a:endParaRPr lang="en-US" altLang="ko-KR"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783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mj-ea"/>
                          <a:cs typeface="Arial" panose="020B0604020202020204" pitchFamily="34" charset="0"/>
                        </a:rPr>
                        <a:t>32.9%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60275418"/>
                  </a:ext>
                </a:extLst>
              </a:tr>
            </a:tbl>
          </a:graphicData>
        </a:graphic>
      </p:graphicFrame>
      <p:graphicFrame>
        <p:nvGraphicFramePr>
          <p:cNvPr id="15" name="표 14">
            <a:extLst>
              <a:ext uri="{FF2B5EF4-FFF2-40B4-BE49-F238E27FC236}">
                <a16:creationId xmlns:a16="http://schemas.microsoft.com/office/drawing/2014/main" id="{DD4211AB-164B-491C-B2F2-FBCB4D1E13D3}"/>
              </a:ext>
            </a:extLst>
          </p:cNvPr>
          <p:cNvGraphicFramePr>
            <a:graphicFrameLocks noGrp="1"/>
          </p:cNvGraphicFramePr>
          <p:nvPr>
            <p:extLst>
              <p:ext uri="{D42A27DB-BD31-4B8C-83A1-F6EECF244321}">
                <p14:modId xmlns:p14="http://schemas.microsoft.com/office/powerpoint/2010/main" val="2628090686"/>
              </p:ext>
            </p:extLst>
          </p:nvPr>
        </p:nvGraphicFramePr>
        <p:xfrm>
          <a:off x="7715161" y="4389123"/>
          <a:ext cx="1724919" cy="533400"/>
        </p:xfrm>
        <a:graphic>
          <a:graphicData uri="http://schemas.openxmlformats.org/drawingml/2006/table">
            <a:tbl>
              <a:tblPr/>
              <a:tblGrid>
                <a:gridCol w="513171">
                  <a:extLst>
                    <a:ext uri="{9D8B030D-6E8A-4147-A177-3AD203B41FA5}">
                      <a16:colId xmlns:a16="http://schemas.microsoft.com/office/drawing/2014/main" val="619196237"/>
                    </a:ext>
                  </a:extLst>
                </a:gridCol>
                <a:gridCol w="302937">
                  <a:extLst>
                    <a:ext uri="{9D8B030D-6E8A-4147-A177-3AD203B41FA5}">
                      <a16:colId xmlns:a16="http://schemas.microsoft.com/office/drawing/2014/main" val="281459031"/>
                    </a:ext>
                  </a:extLst>
                </a:gridCol>
                <a:gridCol w="302937">
                  <a:extLst>
                    <a:ext uri="{9D8B030D-6E8A-4147-A177-3AD203B41FA5}">
                      <a16:colId xmlns:a16="http://schemas.microsoft.com/office/drawing/2014/main" val="2884150846"/>
                    </a:ext>
                  </a:extLst>
                </a:gridCol>
                <a:gridCol w="302937">
                  <a:extLst>
                    <a:ext uri="{9D8B030D-6E8A-4147-A177-3AD203B41FA5}">
                      <a16:colId xmlns:a16="http://schemas.microsoft.com/office/drawing/2014/main" val="608839554"/>
                    </a:ext>
                  </a:extLst>
                </a:gridCol>
                <a:gridCol w="302937">
                  <a:extLst>
                    <a:ext uri="{9D8B030D-6E8A-4147-A177-3AD203B41FA5}">
                      <a16:colId xmlns:a16="http://schemas.microsoft.com/office/drawing/2014/main" val="2194090896"/>
                    </a:ext>
                  </a:extLst>
                </a:gridCol>
              </a:tblGrid>
              <a:tr h="0">
                <a:tc>
                  <a:txBody>
                    <a:bodyPr/>
                    <a:lstStyle/>
                    <a:p>
                      <a:pPr algn="l" fontAlgn="ctr"/>
                      <a:r>
                        <a:rPr lang="ko-KR" altLang="en-US" sz="700" b="1" i="0" u="none" strike="noStrike">
                          <a:solidFill>
                            <a:srgbClr val="FFFFFF"/>
                          </a:solidFill>
                          <a:effectLst/>
                          <a:latin typeface="Arial" panose="020B0604020202020204" pitchFamily="34" charset="0"/>
                          <a:ea typeface="+mj-ea"/>
                          <a:cs typeface="Arial" panose="020B0604020202020204" pitchFamily="34" charset="0"/>
                        </a:rPr>
                        <a:t>광고주 </a:t>
                      </a:r>
                      <a:endParaRPr lang="en-US" altLang="ko-KR" sz="700" b="1" i="0" u="none" strike="noStrike">
                        <a:solidFill>
                          <a:srgbClr val="FFFFFF"/>
                        </a:solidFill>
                        <a:effectLst/>
                        <a:latin typeface="Arial" panose="020B0604020202020204" pitchFamily="34" charset="0"/>
                        <a:ea typeface="+mj-ea"/>
                        <a:cs typeface="Arial" panose="020B0604020202020204" pitchFamily="34" charset="0"/>
                      </a:endParaRPr>
                    </a:p>
                    <a:p>
                      <a:pPr algn="l" fontAlgn="ctr"/>
                      <a:r>
                        <a:rPr lang="en-US" altLang="ko-KR" sz="7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7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70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700" b="1" i="0" u="none" strike="noStrike">
                          <a:solidFill>
                            <a:srgbClr val="FFFFFF"/>
                          </a:solidFill>
                          <a:effectLst/>
                          <a:latin typeface="Arial" panose="020B0604020202020204" pitchFamily="34" charset="0"/>
                          <a:ea typeface="+mj-ea"/>
                          <a:cs typeface="Arial" panose="020B0604020202020204" pitchFamily="34" charset="0"/>
                        </a:rPr>
                        <a:t>개</a:t>
                      </a:r>
                      <a:r>
                        <a:rPr lang="en-US" altLang="ko-KR" sz="7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00" b="1" i="0" u="none" strike="noStrike" dirty="0">
                          <a:solidFill>
                            <a:srgbClr val="FFFFFF"/>
                          </a:solidFill>
                          <a:effectLst/>
                          <a:latin typeface="Arial" panose="020B0604020202020204" pitchFamily="34" charset="0"/>
                          <a:ea typeface="+mj-ea"/>
                          <a:cs typeface="Arial" panose="020B0604020202020204" pitchFamily="34" charset="0"/>
                        </a:rPr>
                        <a:t>1</a:t>
                      </a: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개년</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00" b="1" i="0" u="none" strike="noStrike" dirty="0">
                          <a:solidFill>
                            <a:srgbClr val="FFFFFF"/>
                          </a:solidFill>
                          <a:effectLst/>
                          <a:latin typeface="Arial" panose="020B0604020202020204" pitchFamily="34" charset="0"/>
                          <a:ea typeface="+mj-ea"/>
                          <a:cs typeface="Arial" panose="020B0604020202020204" pitchFamily="34" charset="0"/>
                        </a:rPr>
                        <a:t>2</a:t>
                      </a:r>
                      <a:r>
                        <a:rPr lang="ko-KR" altLang="en-US" sz="700" b="1" i="0" u="none" strike="noStrike" dirty="0">
                          <a:solidFill>
                            <a:srgbClr val="FFFFFF"/>
                          </a:solidFill>
                          <a:effectLst/>
                          <a:latin typeface="Arial" panose="020B0604020202020204" pitchFamily="34" charset="0"/>
                          <a:ea typeface="+mj-ea"/>
                          <a:cs typeface="Arial" panose="020B0604020202020204" pitchFamily="34" charset="0"/>
                        </a:rPr>
                        <a:t>개년</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00" b="1" i="0" u="none" strike="noStrike">
                          <a:solidFill>
                            <a:srgbClr val="FFFFFF"/>
                          </a:solidFill>
                          <a:effectLst/>
                          <a:latin typeface="Arial" panose="020B0604020202020204" pitchFamily="34" charset="0"/>
                          <a:ea typeface="+mj-ea"/>
                          <a:cs typeface="Arial" panose="020B0604020202020204" pitchFamily="34" charset="0"/>
                        </a:rPr>
                        <a:t>3</a:t>
                      </a:r>
                      <a:r>
                        <a:rPr lang="ko-KR" altLang="en-US" sz="700" b="1" i="0" u="none" strike="noStrike">
                          <a:solidFill>
                            <a:srgbClr val="FFFFFF"/>
                          </a:solidFill>
                          <a:effectLst/>
                          <a:latin typeface="Arial" panose="020B0604020202020204" pitchFamily="34" charset="0"/>
                          <a:ea typeface="+mj-ea"/>
                          <a:cs typeface="Arial" panose="020B0604020202020204" pitchFamily="34" charset="0"/>
                        </a:rPr>
                        <a:t>개년</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00" b="1" i="0" u="none" strike="noStrike">
                          <a:solidFill>
                            <a:srgbClr val="FFFFFF"/>
                          </a:solidFill>
                          <a:effectLst/>
                          <a:latin typeface="Arial" panose="020B0604020202020204" pitchFamily="34" charset="0"/>
                          <a:ea typeface="+mj-ea"/>
                          <a:cs typeface="Arial" panose="020B0604020202020204" pitchFamily="34" charset="0"/>
                        </a:rPr>
                        <a:t>4</a:t>
                      </a:r>
                      <a:r>
                        <a:rPr lang="ko-KR" altLang="en-US" sz="700" b="1" i="0" u="none" strike="noStrike">
                          <a:solidFill>
                            <a:srgbClr val="FFFFFF"/>
                          </a:solidFill>
                          <a:effectLst/>
                          <a:latin typeface="Arial" panose="020B0604020202020204" pitchFamily="34" charset="0"/>
                          <a:ea typeface="+mj-ea"/>
                          <a:cs typeface="Arial" panose="020B0604020202020204" pitchFamily="34" charset="0"/>
                        </a:rPr>
                        <a:t>개년</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702145495"/>
                  </a:ext>
                </a:extLst>
              </a:tr>
              <a:tr h="0">
                <a:tc>
                  <a:txBody>
                    <a:bodyPr/>
                    <a:lstStyle/>
                    <a:p>
                      <a:pPr algn="l" fontAlgn="ctr"/>
                      <a:r>
                        <a:rPr lang="en-US" sz="700" b="0" i="0" u="none" strike="noStrike">
                          <a:solidFill>
                            <a:srgbClr val="000000"/>
                          </a:solidFill>
                          <a:effectLst/>
                          <a:latin typeface="Arial" panose="020B0604020202020204" pitchFamily="34" charset="0"/>
                          <a:ea typeface="+mj-ea"/>
                          <a:cs typeface="Arial" panose="020B0604020202020204" pitchFamily="34" charset="0"/>
                        </a:rPr>
                        <a:t>CPM</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22</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833017923"/>
                  </a:ext>
                </a:extLst>
              </a:tr>
              <a:tr h="0">
                <a:tc>
                  <a:txBody>
                    <a:bodyPr/>
                    <a:lstStyle/>
                    <a:p>
                      <a:pPr algn="l" fontAlgn="ctr"/>
                      <a:r>
                        <a:rPr lang="en-US" sz="700" b="0" i="0" u="none" strike="noStrike">
                          <a:solidFill>
                            <a:srgbClr val="000000"/>
                          </a:solidFill>
                          <a:effectLst/>
                          <a:latin typeface="Arial" panose="020B0604020202020204" pitchFamily="34" charset="0"/>
                          <a:ea typeface="+mj-ea"/>
                          <a:cs typeface="Arial" panose="020B0604020202020204" pitchFamily="34" charset="0"/>
                        </a:rPr>
                        <a:t>CPA </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95556734"/>
                  </a:ext>
                </a:extLst>
              </a:tr>
              <a:tr h="0">
                <a:tc>
                  <a:txBody>
                    <a:bodyPr/>
                    <a:lstStyle/>
                    <a:p>
                      <a:pPr algn="l" fontAlgn="ctr"/>
                      <a:r>
                        <a:rPr lang="en-US" sz="700" b="0" i="0" u="none" strike="noStrike">
                          <a:solidFill>
                            <a:srgbClr val="000000"/>
                          </a:solidFill>
                          <a:effectLst/>
                          <a:latin typeface="Arial" panose="020B0604020202020204" pitchFamily="34" charset="0"/>
                          <a:ea typeface="+mj-ea"/>
                          <a:cs typeface="Arial" panose="020B0604020202020204" pitchFamily="34" charset="0"/>
                        </a:rPr>
                        <a:t>CPA+CPS</a:t>
                      </a:r>
                      <a:endParaRPr lang="ko-KR" altLang="en-US" sz="7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6</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26690996"/>
                  </a:ext>
                </a:extLst>
              </a:tr>
            </a:tbl>
          </a:graphicData>
        </a:graphic>
      </p:graphicFrame>
    </p:spTree>
    <p:extLst>
      <p:ext uri="{BB962C8B-B14F-4D97-AF65-F5344CB8AC3E}">
        <p14:creationId xmlns:p14="http://schemas.microsoft.com/office/powerpoint/2010/main" val="3946216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382232348"/>
              </p:ext>
            </p:extLst>
          </p:nvPr>
        </p:nvGraphicFramePr>
        <p:xfrm>
          <a:off x="468001" y="1191600"/>
          <a:ext cx="9038334" cy="511014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4734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Analysis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거래매출</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ko-KR" altLang="en-US"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월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천만원 초과차량에 대한 낙찰수수료 증가 외에 낙찰수수료의 변동이 없어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ASP</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는 비교적 일정한 수준을 유지하고 있음</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8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거래매출</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 초과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천만원 이하’ 차량의 낙찰수수료 매출이 약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90%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로 가장 많은 비중을 차지하고 있으며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천만원 초과’ 차량의 낙찰수수료 매출이 증가하는 추세임</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천만원 초과‘ 차량의 경우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월까지 ‘백만원 초과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천만원 이하‘ 차량과 동일하게 대당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만원의 낙찰수수료를 수취하였으나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월부터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천만원 초과‘ 차량에 대한 낙찰수수료를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만원으로 책정하여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상반기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가 약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 수준으로 증가하였음</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인터뷰에 따르면</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낙찰수수료는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천만원 초과‘ 차량에 대하여 기존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만원에서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만원으로 책정한 것 외에 변동이 없었으나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초기 시스템 불안정</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여러 차량에 대한 낙찰수수료 일시적 수취 등으로 인해 낙찰대수로 산출한 연도별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가 조금씩 변동하는 것으로 답변 받음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백만원 초과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천만원 이하 및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천만원 초과 차량 중 일부에 대해 낙찰수수료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40~60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만원을 수취한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가 존재하며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이후 해당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Data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건들이 감소함에 따라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가 점차 실질과 유사해지는 추세를 보임</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(40~60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만원을 수취한 정확한 사유는 확인 불가하다는 답변을 받음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(4/4) </a:t>
            </a:r>
            <a:endParaRPr lang="en-US" altLang="ko-KR" sz="4400" b="1">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1DD37630-38D8-4C5B-AAEB-EEB7460C77A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8" name="표 7">
            <a:extLst>
              <a:ext uri="{FF2B5EF4-FFF2-40B4-BE49-F238E27FC236}">
                <a16:creationId xmlns:a16="http://schemas.microsoft.com/office/drawing/2014/main" id="{B752D4CC-9118-4561-94A5-23417EE68576}"/>
              </a:ext>
            </a:extLst>
          </p:cNvPr>
          <p:cNvGraphicFramePr>
            <a:graphicFrameLocks noGrp="1"/>
          </p:cNvGraphicFramePr>
          <p:nvPr>
            <p:extLst>
              <p:ext uri="{D42A27DB-BD31-4B8C-83A1-F6EECF244321}">
                <p14:modId xmlns:p14="http://schemas.microsoft.com/office/powerpoint/2010/main" val="1424073632"/>
              </p:ext>
            </p:extLst>
          </p:nvPr>
        </p:nvGraphicFramePr>
        <p:xfrm>
          <a:off x="2356333" y="5414684"/>
          <a:ext cx="3145308" cy="836955"/>
        </p:xfrm>
        <a:graphic>
          <a:graphicData uri="http://schemas.openxmlformats.org/drawingml/2006/table">
            <a:tbl>
              <a:tblPr/>
              <a:tblGrid>
                <a:gridCol w="1265354">
                  <a:extLst>
                    <a:ext uri="{9D8B030D-6E8A-4147-A177-3AD203B41FA5}">
                      <a16:colId xmlns:a16="http://schemas.microsoft.com/office/drawing/2014/main" val="3684949837"/>
                    </a:ext>
                  </a:extLst>
                </a:gridCol>
                <a:gridCol w="939977">
                  <a:extLst>
                    <a:ext uri="{9D8B030D-6E8A-4147-A177-3AD203B41FA5}">
                      <a16:colId xmlns:a16="http://schemas.microsoft.com/office/drawing/2014/main" val="3865218187"/>
                    </a:ext>
                  </a:extLst>
                </a:gridCol>
                <a:gridCol w="939977">
                  <a:extLst>
                    <a:ext uri="{9D8B030D-6E8A-4147-A177-3AD203B41FA5}">
                      <a16:colId xmlns:a16="http://schemas.microsoft.com/office/drawing/2014/main" val="3511060837"/>
                    </a:ext>
                  </a:extLst>
                </a:gridCol>
              </a:tblGrid>
              <a:tr h="167391">
                <a:tc>
                  <a:txBody>
                    <a:bodyPr/>
                    <a:lstStyle/>
                    <a:p>
                      <a:pPr algn="l"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낙찰수수료</a:t>
                      </a: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698769131"/>
                  </a:ext>
                </a:extLst>
              </a:tr>
              <a:tr h="167391">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적용</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2019.1 ~ 2021.11</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2021.12 ~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98493539"/>
                  </a:ext>
                </a:extLst>
              </a:tr>
              <a:tr h="16739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백</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만원</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이하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2496775410"/>
                  </a:ext>
                </a:extLst>
              </a:tr>
              <a:tr h="16739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백만원 초과 </a:t>
                      </a:r>
                      <a:r>
                        <a:rPr lang="en-US" altLang="ko-KR" sz="800" b="0" i="0" u="none" strike="noStrike">
                          <a:solidFill>
                            <a:srgbClr val="000000"/>
                          </a:solidFill>
                          <a:effectLst/>
                          <a:latin typeface="Arial" panose="020B0604020202020204" pitchFamily="34" charset="0"/>
                          <a:ea typeface="맑은 고딕" panose="020B0503020000020004" pitchFamily="50" charset="-127"/>
                        </a:rPr>
                        <a:t>3</a:t>
                      </a:r>
                      <a:r>
                        <a:rPr lang="ko-KR" altLang="en-US" sz="800" b="0" i="0" u="none" strike="noStrike">
                          <a:solidFill>
                            <a:srgbClr val="000000"/>
                          </a:solidFill>
                          <a:effectLst/>
                          <a:latin typeface="Arial" panose="020B0604020202020204" pitchFamily="34" charset="0"/>
                          <a:ea typeface="맑은 고딕" panose="020B0503020000020004" pitchFamily="50" charset="-127"/>
                        </a:rPr>
                        <a:t>천만원 이하</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200,000</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200,000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357428069"/>
                  </a:ext>
                </a:extLst>
              </a:tr>
              <a:tr h="167391">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초과</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250,000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716836265"/>
                  </a:ext>
                </a:extLst>
              </a:tr>
            </a:tbl>
          </a:graphicData>
        </a:graphic>
      </p:graphicFrame>
      <p:sp>
        <p:nvSpPr>
          <p:cNvPr id="12" name="TextBox 11">
            <a:extLst>
              <a:ext uri="{FF2B5EF4-FFF2-40B4-BE49-F238E27FC236}">
                <a16:creationId xmlns:a16="http://schemas.microsoft.com/office/drawing/2014/main" id="{509E12D1-2F84-4478-9D04-0F434C9F97D3}"/>
              </a:ext>
            </a:extLst>
          </p:cNvPr>
          <p:cNvSpPr txBox="1"/>
          <p:nvPr/>
        </p:nvSpPr>
        <p:spPr>
          <a:xfrm>
            <a:off x="5676900" y="5252122"/>
            <a:ext cx="771175" cy="138499"/>
          </a:xfrm>
          <a:prstGeom prst="rect">
            <a:avLst/>
          </a:prstGeom>
          <a:noFill/>
        </p:spPr>
        <p:txBody>
          <a:bodyPr wrap="square" lIns="0" tIns="0" rIns="0" bIns="0" rtlCol="0">
            <a:spAutoFit/>
          </a:bodyPr>
          <a:lstStyle/>
          <a:p>
            <a:r>
              <a:rPr lang="en-US" altLang="ko-KR" sz="900" b="1" dirty="0">
                <a:latin typeface="Arial" panose="020B0604020202020204" pitchFamily="34" charset="0"/>
                <a:ea typeface="+mj-ea"/>
                <a:cs typeface="Arial" panose="020B0604020202020204" pitchFamily="34" charset="0"/>
              </a:rPr>
              <a:t>&lt; ASP </a:t>
            </a:r>
            <a:r>
              <a:rPr lang="ko-KR" altLang="en-US" sz="900" b="1" dirty="0">
                <a:latin typeface="Arial" panose="020B0604020202020204" pitchFamily="34" charset="0"/>
                <a:ea typeface="+mj-ea"/>
                <a:cs typeface="Arial" panose="020B0604020202020204" pitchFamily="34" charset="0"/>
              </a:rPr>
              <a:t>변동 </a:t>
            </a:r>
            <a:r>
              <a:rPr lang="en-US" altLang="ko-KR" sz="900" b="1" dirty="0">
                <a:latin typeface="Arial" panose="020B0604020202020204" pitchFamily="34" charset="0"/>
                <a:ea typeface="+mj-ea"/>
                <a:cs typeface="Arial" panose="020B0604020202020204" pitchFamily="34" charset="0"/>
              </a:rPr>
              <a:t>&gt;</a:t>
            </a:r>
          </a:p>
        </p:txBody>
      </p:sp>
      <p:sp>
        <p:nvSpPr>
          <p:cNvPr id="13" name="TextBox 12">
            <a:extLst>
              <a:ext uri="{FF2B5EF4-FFF2-40B4-BE49-F238E27FC236}">
                <a16:creationId xmlns:a16="http://schemas.microsoft.com/office/drawing/2014/main" id="{7061A303-762C-489B-85A6-04AF7DB1DA7B}"/>
              </a:ext>
            </a:extLst>
          </p:cNvPr>
          <p:cNvSpPr txBox="1"/>
          <p:nvPr/>
        </p:nvSpPr>
        <p:spPr>
          <a:xfrm>
            <a:off x="2356333" y="5245887"/>
            <a:ext cx="1349393" cy="138499"/>
          </a:xfrm>
          <a:prstGeom prst="rect">
            <a:avLst/>
          </a:prstGeom>
          <a:noFill/>
        </p:spPr>
        <p:txBody>
          <a:bodyPr wrap="square" lIns="0" tIns="0" rIns="0" bIns="0" rtlCol="0">
            <a:spAutoFit/>
          </a:bodyPr>
          <a:lstStyle/>
          <a:p>
            <a:r>
              <a:rPr lang="en-US" altLang="ko-KR" sz="900" b="1" dirty="0">
                <a:latin typeface="Arial" panose="020B0604020202020204" pitchFamily="34" charset="0"/>
                <a:ea typeface="+mj-ea"/>
                <a:cs typeface="Arial" panose="020B0604020202020204" pitchFamily="34" charset="0"/>
              </a:rPr>
              <a:t>&lt; </a:t>
            </a:r>
            <a:r>
              <a:rPr lang="ko-KR" altLang="en-US" sz="900" b="1" dirty="0">
                <a:latin typeface="Arial" panose="020B0604020202020204" pitchFamily="34" charset="0"/>
                <a:ea typeface="+mj-ea"/>
                <a:cs typeface="Arial" panose="020B0604020202020204" pitchFamily="34" charset="0"/>
              </a:rPr>
              <a:t>기간별 낙찰수수료 </a:t>
            </a:r>
            <a:r>
              <a:rPr lang="en-US" altLang="ko-KR" sz="900" b="1" dirty="0">
                <a:latin typeface="Arial" panose="020B0604020202020204" pitchFamily="34" charset="0"/>
                <a:ea typeface="+mj-ea"/>
                <a:cs typeface="Arial" panose="020B0604020202020204" pitchFamily="34" charset="0"/>
              </a:rPr>
              <a:t>&gt;</a:t>
            </a:r>
          </a:p>
        </p:txBody>
      </p:sp>
      <p:graphicFrame>
        <p:nvGraphicFramePr>
          <p:cNvPr id="15" name="차트 14">
            <a:extLst>
              <a:ext uri="{FF2B5EF4-FFF2-40B4-BE49-F238E27FC236}">
                <a16:creationId xmlns:a16="http://schemas.microsoft.com/office/drawing/2014/main" id="{83BCFDDE-94E1-441F-A237-54A07AEECEA1}"/>
              </a:ext>
            </a:extLst>
          </p:cNvPr>
          <p:cNvGraphicFramePr>
            <a:graphicFrameLocks/>
          </p:cNvGraphicFramePr>
          <p:nvPr>
            <p:extLst>
              <p:ext uri="{D42A27DB-BD31-4B8C-83A1-F6EECF244321}">
                <p14:modId xmlns:p14="http://schemas.microsoft.com/office/powerpoint/2010/main" val="1701942098"/>
              </p:ext>
            </p:extLst>
          </p:nvPr>
        </p:nvGraphicFramePr>
        <p:xfrm>
          <a:off x="5706580" y="5414683"/>
          <a:ext cx="2777020" cy="836955"/>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354BB9C7-DBD5-4A0F-8D76-5A695B17A47E}"/>
              </a:ext>
            </a:extLst>
          </p:cNvPr>
          <p:cNvSpPr txBox="1"/>
          <p:nvPr/>
        </p:nvSpPr>
        <p:spPr>
          <a:xfrm>
            <a:off x="493403" y="617691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7" name="표 16">
            <a:extLst>
              <a:ext uri="{FF2B5EF4-FFF2-40B4-BE49-F238E27FC236}">
                <a16:creationId xmlns:a16="http://schemas.microsoft.com/office/drawing/2014/main" id="{BAE3BB42-3F83-493E-9A41-C27876D3B449}"/>
              </a:ext>
            </a:extLst>
          </p:cNvPr>
          <p:cNvGraphicFramePr>
            <a:graphicFrameLocks noGrp="1"/>
          </p:cNvGraphicFramePr>
          <p:nvPr>
            <p:extLst>
              <p:ext uri="{D42A27DB-BD31-4B8C-83A1-F6EECF244321}">
                <p14:modId xmlns:p14="http://schemas.microsoft.com/office/powerpoint/2010/main" val="3783359669"/>
              </p:ext>
            </p:extLst>
          </p:nvPr>
        </p:nvGraphicFramePr>
        <p:xfrm>
          <a:off x="2120655" y="1510000"/>
          <a:ext cx="6747219" cy="2194560"/>
        </p:xfrm>
        <a:graphic>
          <a:graphicData uri="http://schemas.openxmlformats.org/drawingml/2006/table">
            <a:tbl>
              <a:tblPr/>
              <a:tblGrid>
                <a:gridCol w="136800">
                  <a:extLst>
                    <a:ext uri="{9D8B030D-6E8A-4147-A177-3AD203B41FA5}">
                      <a16:colId xmlns:a16="http://schemas.microsoft.com/office/drawing/2014/main" val="3473317234"/>
                    </a:ext>
                  </a:extLst>
                </a:gridCol>
                <a:gridCol w="140284">
                  <a:extLst>
                    <a:ext uri="{9D8B030D-6E8A-4147-A177-3AD203B41FA5}">
                      <a16:colId xmlns:a16="http://schemas.microsoft.com/office/drawing/2014/main" val="84060404"/>
                    </a:ext>
                  </a:extLst>
                </a:gridCol>
                <a:gridCol w="140284">
                  <a:extLst>
                    <a:ext uri="{9D8B030D-6E8A-4147-A177-3AD203B41FA5}">
                      <a16:colId xmlns:a16="http://schemas.microsoft.com/office/drawing/2014/main" val="3475457827"/>
                    </a:ext>
                  </a:extLst>
                </a:gridCol>
                <a:gridCol w="136800">
                  <a:extLst>
                    <a:ext uri="{9D8B030D-6E8A-4147-A177-3AD203B41FA5}">
                      <a16:colId xmlns:a16="http://schemas.microsoft.com/office/drawing/2014/main" val="2222391865"/>
                    </a:ext>
                  </a:extLst>
                </a:gridCol>
                <a:gridCol w="1239451">
                  <a:extLst>
                    <a:ext uri="{9D8B030D-6E8A-4147-A177-3AD203B41FA5}">
                      <a16:colId xmlns:a16="http://schemas.microsoft.com/office/drawing/2014/main" val="3000565332"/>
                    </a:ext>
                  </a:extLst>
                </a:gridCol>
                <a:gridCol w="619200">
                  <a:extLst>
                    <a:ext uri="{9D8B030D-6E8A-4147-A177-3AD203B41FA5}">
                      <a16:colId xmlns:a16="http://schemas.microsoft.com/office/drawing/2014/main" val="2806032705"/>
                    </a:ext>
                  </a:extLst>
                </a:gridCol>
                <a:gridCol w="619200">
                  <a:extLst>
                    <a:ext uri="{9D8B030D-6E8A-4147-A177-3AD203B41FA5}">
                      <a16:colId xmlns:a16="http://schemas.microsoft.com/office/drawing/2014/main" val="2184775645"/>
                    </a:ext>
                  </a:extLst>
                </a:gridCol>
                <a:gridCol w="619200">
                  <a:extLst>
                    <a:ext uri="{9D8B030D-6E8A-4147-A177-3AD203B41FA5}">
                      <a16:colId xmlns:a16="http://schemas.microsoft.com/office/drawing/2014/main" val="484466743"/>
                    </a:ext>
                  </a:extLst>
                </a:gridCol>
                <a:gridCol w="619200">
                  <a:extLst>
                    <a:ext uri="{9D8B030D-6E8A-4147-A177-3AD203B41FA5}">
                      <a16:colId xmlns:a16="http://schemas.microsoft.com/office/drawing/2014/main" val="436534946"/>
                    </a:ext>
                  </a:extLst>
                </a:gridCol>
                <a:gridCol w="619200">
                  <a:extLst>
                    <a:ext uri="{9D8B030D-6E8A-4147-A177-3AD203B41FA5}">
                      <a16:colId xmlns:a16="http://schemas.microsoft.com/office/drawing/2014/main" val="3444306379"/>
                    </a:ext>
                  </a:extLst>
                </a:gridCol>
                <a:gridCol w="619200">
                  <a:extLst>
                    <a:ext uri="{9D8B030D-6E8A-4147-A177-3AD203B41FA5}">
                      <a16:colId xmlns:a16="http://schemas.microsoft.com/office/drawing/2014/main" val="792160891"/>
                    </a:ext>
                  </a:extLst>
                </a:gridCol>
                <a:gridCol w="619200">
                  <a:extLst>
                    <a:ext uri="{9D8B030D-6E8A-4147-A177-3AD203B41FA5}">
                      <a16:colId xmlns:a16="http://schemas.microsoft.com/office/drawing/2014/main" val="1272576936"/>
                    </a:ext>
                  </a:extLst>
                </a:gridCol>
                <a:gridCol w="619200">
                  <a:extLst>
                    <a:ext uri="{9D8B030D-6E8A-4147-A177-3AD203B41FA5}">
                      <a16:colId xmlns:a16="http://schemas.microsoft.com/office/drawing/2014/main" val="3071050599"/>
                    </a:ext>
                  </a:extLst>
                </a:gridCol>
              </a:tblGrid>
              <a:tr h="108000">
                <a:tc gridSpan="5">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Revenue</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Analysis</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1115670026"/>
                  </a:ext>
                </a:extLst>
              </a:tr>
              <a:tr h="108000">
                <a:tc gridSpan="5">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576375876"/>
                  </a:ext>
                </a:extLst>
              </a:tr>
              <a:tr h="108000">
                <a:tc gridSpan="3">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531911541"/>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상품매출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2220494982"/>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서비스매출</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062365864"/>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광고매출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49.4%</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754986073"/>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거래매출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내차팔기</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2,039</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2,046</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50.6%</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501626759"/>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백만원 이하</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2227786739"/>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낙찰대수</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783445950"/>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ASP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55,594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52,962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50,925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86633428"/>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백만원 초과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천만원 이하</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92.6%</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679000511"/>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낙찰대수</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8,895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8,716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197199944"/>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ASP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193,475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207,042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205,572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203,684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587205208"/>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천만원 초과</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343459721"/>
                  </a:ext>
                </a:extLst>
              </a:tr>
              <a:tr h="108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낙찰대수</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261180320"/>
                  </a:ext>
                </a:extLst>
              </a:tr>
              <a:tr h="108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ASP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191,755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208,395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208,823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247,336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762843859"/>
                  </a:ext>
                </a:extLst>
              </a:tr>
            </a:tbl>
          </a:graphicData>
        </a:graphic>
      </p:graphicFrame>
    </p:spTree>
    <p:extLst>
      <p:ext uri="{BB962C8B-B14F-4D97-AF65-F5344CB8AC3E}">
        <p14:creationId xmlns:p14="http://schemas.microsoft.com/office/powerpoint/2010/main" val="215364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Group 3">
            <a:extLst>
              <a:ext uri="{FF2B5EF4-FFF2-40B4-BE49-F238E27FC236}">
                <a16:creationId xmlns:a16="http://schemas.microsoft.com/office/drawing/2014/main" id="{CC963EC1-4B02-4D46-AF68-D562FBBEDFBA}"/>
              </a:ext>
            </a:extLst>
          </p:cNvPr>
          <p:cNvGraphicFramePr>
            <a:graphicFrameLocks noGrp="1"/>
          </p:cNvGraphicFramePr>
          <p:nvPr>
            <p:extLst>
              <p:ext uri="{D42A27DB-BD31-4B8C-83A1-F6EECF244321}">
                <p14:modId xmlns:p14="http://schemas.microsoft.com/office/powerpoint/2010/main" val="589782139"/>
              </p:ext>
            </p:extLst>
          </p:nvPr>
        </p:nvGraphicFramePr>
        <p:xfrm>
          <a:off x="468001" y="1191600"/>
          <a:ext cx="9038334" cy="50574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Movement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매출은 전체 부문에서 지속적으로 증가하는 추세이나</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 이후 거래매출</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매출이 감소하는 추세임</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상품매출은 판매대수의 영향을 많이 받으며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차량광고</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매출은 </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유료딜러수</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및 유료딜러당 매출액</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거래매출</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매출은 낙찰대수에 따라 변동하는 경향을 보임</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Movement</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백만원 초과 </a:t>
                      </a:r>
                      <a:r>
                        <a:rPr lang="en-US" altLang="ko-KR" sz="900" dirty="0">
                          <a:solidFill>
                            <a:srgbClr val="000000"/>
                          </a:solidFill>
                          <a:latin typeface="Arial" panose="020B0604020202020204" pitchFamily="34" charset="0"/>
                          <a:cs typeface="Arial" panose="020B0604020202020204" pitchFamily="34" charset="0"/>
                        </a:rPr>
                        <a:t>3</a:t>
                      </a:r>
                      <a:r>
                        <a:rPr lang="ko-KR" altLang="en-US" sz="900" dirty="0">
                          <a:solidFill>
                            <a:srgbClr val="000000"/>
                          </a:solidFill>
                          <a:latin typeface="Arial" panose="020B0604020202020204" pitchFamily="34" charset="0"/>
                          <a:cs typeface="Arial" panose="020B0604020202020204" pitchFamily="34" charset="0"/>
                        </a:rPr>
                        <a:t>천만원 이하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차량의 </a:t>
                      </a:r>
                      <a:r>
                        <a:rPr lang="ko-KR" altLang="en-US" sz="900" dirty="0" err="1">
                          <a:solidFill>
                            <a:srgbClr val="000000"/>
                          </a:solidFill>
                          <a:latin typeface="Arial" panose="020B0604020202020204" pitchFamily="34" charset="0"/>
                          <a:cs typeface="Arial" panose="020B0604020202020204" pitchFamily="34" charset="0"/>
                        </a:rPr>
                        <a:t>낙찰량</a:t>
                      </a:r>
                      <a:r>
                        <a:rPr lang="ko-KR" altLang="en-US" sz="900" dirty="0">
                          <a:solidFill>
                            <a:srgbClr val="000000"/>
                          </a:solidFill>
                          <a:latin typeface="Arial" panose="020B0604020202020204" pitchFamily="34" charset="0"/>
                          <a:cs typeface="Arial" panose="020B0604020202020204" pitchFamily="34" charset="0"/>
                        </a:rPr>
                        <a:t> 증가 효과로 인해 전년대비 거래매출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err="1">
                          <a:solidFill>
                            <a:srgbClr val="000000"/>
                          </a:solidFill>
                          <a:latin typeface="Arial" panose="020B0604020202020204" pitchFamily="34" charset="0"/>
                          <a:cs typeface="Arial" panose="020B0604020202020204" pitchFamily="34" charset="0"/>
                        </a:rPr>
                        <a:t>내차팔기</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매출이 약 </a:t>
                      </a:r>
                      <a:r>
                        <a:rPr lang="en-US" altLang="ko-KR" sz="900" dirty="0">
                          <a:solidFill>
                            <a:srgbClr val="000000"/>
                          </a:solidFill>
                          <a:latin typeface="Arial" panose="020B0604020202020204" pitchFamily="34" charset="0"/>
                          <a:cs typeface="Arial" panose="020B0604020202020204" pitchFamily="34" charset="0"/>
                        </a:rPr>
                        <a:t>14</a:t>
                      </a:r>
                      <a:r>
                        <a:rPr lang="ko-KR" altLang="en-US" sz="900" dirty="0">
                          <a:solidFill>
                            <a:srgbClr val="000000"/>
                          </a:solidFill>
                          <a:latin typeface="Arial" panose="020B0604020202020204" pitchFamily="34" charset="0"/>
                          <a:cs typeface="Arial" panose="020B0604020202020204" pitchFamily="34" charset="0"/>
                        </a:rPr>
                        <a:t>억원 증가하였음</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a:t>
                      </a:r>
                      <a:r>
                        <a:rPr lang="ko-KR" altLang="en-US" sz="900" dirty="0">
                          <a:solidFill>
                            <a:srgbClr val="000000"/>
                          </a:solidFill>
                          <a:latin typeface="Arial" panose="020B0604020202020204" pitchFamily="34" charset="0"/>
                          <a:cs typeface="Arial" panose="020B0604020202020204" pitchFamily="34" charset="0"/>
                        </a:rPr>
                        <a:t> </a:t>
                      </a:r>
                      <a:r>
                        <a:rPr lang="ko-KR" altLang="en-US" sz="900" dirty="0" err="1">
                          <a:solidFill>
                            <a:srgbClr val="000000"/>
                          </a:solidFill>
                          <a:latin typeface="Arial" panose="020B0604020202020204" pitchFamily="34" charset="0"/>
                          <a:cs typeface="Arial" panose="020B0604020202020204" pitchFamily="34" charset="0"/>
                        </a:rPr>
                        <a:t>유료딜러수</a:t>
                      </a:r>
                      <a:r>
                        <a:rPr lang="ko-KR" altLang="en-US" sz="900" dirty="0">
                          <a:solidFill>
                            <a:srgbClr val="000000"/>
                          </a:solidFill>
                          <a:latin typeface="Arial" panose="020B0604020202020204" pitchFamily="34" charset="0"/>
                          <a:cs typeface="Arial" panose="020B0604020202020204" pitchFamily="34" charset="0"/>
                        </a:rPr>
                        <a:t> 증가 및 유료딜러당 매출액 증가 효과에 따라</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차량광고</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err="1">
                          <a:solidFill>
                            <a:srgbClr val="000000"/>
                          </a:solidFill>
                          <a:latin typeface="Arial" panose="020B0604020202020204" pitchFamily="34" charset="0"/>
                          <a:cs typeface="Arial" panose="020B0604020202020204" pitchFamily="34" charset="0"/>
                        </a:rPr>
                        <a:t>내차사기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매출이 약 </a:t>
                      </a:r>
                      <a:r>
                        <a:rPr lang="en-US" altLang="ko-KR" sz="900" dirty="0">
                          <a:solidFill>
                            <a:srgbClr val="000000"/>
                          </a:solidFill>
                          <a:latin typeface="Arial" panose="020B0604020202020204" pitchFamily="34" charset="0"/>
                          <a:cs typeface="Arial" panose="020B0604020202020204" pitchFamily="34" charset="0"/>
                        </a:rPr>
                        <a:t>2.3</a:t>
                      </a:r>
                      <a:r>
                        <a:rPr lang="ko-KR" altLang="en-US" sz="900" dirty="0">
                          <a:solidFill>
                            <a:srgbClr val="000000"/>
                          </a:solidFill>
                          <a:latin typeface="Arial" panose="020B0604020202020204" pitchFamily="34" charset="0"/>
                          <a:cs typeface="Arial" panose="020B0604020202020204" pitchFamily="34" charset="0"/>
                        </a:rPr>
                        <a:t>억원 증가하였음</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유료딜러당 매출액 증가는 단가가 낮은 베이직 이용권 판매수가 감소하고 단가가 높은 </a:t>
                      </a:r>
                      <a:r>
                        <a:rPr lang="ko-KR" altLang="en-US" sz="900" dirty="0" err="1">
                          <a:solidFill>
                            <a:srgbClr val="000000"/>
                          </a:solidFill>
                          <a:latin typeface="Arial" panose="020B0604020202020204" pitchFamily="34" charset="0"/>
                          <a:cs typeface="Arial" panose="020B0604020202020204" pitchFamily="34" charset="0"/>
                        </a:rPr>
                        <a:t>콜배너</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플러스 판매량이 증가함에 기인함</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FY21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FY22 (E):</a:t>
                      </a:r>
                      <a:r>
                        <a:rPr kumimoji="0" lang="en-US" altLang="ko-KR" sz="9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lang="en-US" altLang="ko-KR" sz="900" dirty="0">
                          <a:solidFill>
                            <a:srgbClr val="000000"/>
                          </a:solidFill>
                          <a:latin typeface="Arial" panose="020B0604020202020204" pitchFamily="34" charset="0"/>
                          <a:cs typeface="Arial" panose="020B0604020202020204" pitchFamily="34" charset="0"/>
                        </a:rPr>
                        <a:t>’21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12</a:t>
                      </a:r>
                      <a:r>
                        <a:rPr lang="ko-KR" altLang="en-US" sz="900" dirty="0">
                          <a:solidFill>
                            <a:srgbClr val="000000"/>
                          </a:solidFill>
                          <a:latin typeface="Arial" panose="020B0604020202020204" pitchFamily="34" charset="0"/>
                          <a:cs typeface="Arial" panose="020B0604020202020204" pitchFamily="34" charset="0"/>
                        </a:rPr>
                        <a:t>월부터 시작된 상품매출은 </a:t>
                      </a:r>
                      <a:r>
                        <a:rPr lang="en-US" altLang="ko-KR" sz="900" dirty="0">
                          <a:solidFill>
                            <a:srgbClr val="000000"/>
                          </a:solidFill>
                          <a:latin typeface="Arial" panose="020B0604020202020204" pitchFamily="34" charset="0"/>
                          <a:cs typeface="Arial" panose="020B0604020202020204" pitchFamily="34" charset="0"/>
                        </a:rPr>
                        <a:t>’22</a:t>
                      </a:r>
                      <a:r>
                        <a:rPr lang="ko-KR" altLang="en-US" sz="900" dirty="0">
                          <a:solidFill>
                            <a:srgbClr val="000000"/>
                          </a:solidFill>
                          <a:latin typeface="Arial" panose="020B0604020202020204" pitchFamily="34" charset="0"/>
                          <a:cs typeface="Arial" panose="020B0604020202020204" pitchFamily="34" charset="0"/>
                        </a:rPr>
                        <a:t>년 </a:t>
                      </a:r>
                      <a:r>
                        <a:rPr lang="ko-KR" altLang="en-US" sz="900" dirty="0" err="1">
                          <a:solidFill>
                            <a:srgbClr val="000000"/>
                          </a:solidFill>
                          <a:latin typeface="Arial" panose="020B0604020202020204" pitchFamily="34" charset="0"/>
                          <a:cs typeface="Arial" panose="020B0604020202020204" pitchFamily="34" charset="0"/>
                        </a:rPr>
                        <a:t>연환산</a:t>
                      </a:r>
                      <a:r>
                        <a:rPr lang="ko-KR" altLang="en-US" sz="900" dirty="0">
                          <a:solidFill>
                            <a:srgbClr val="000000"/>
                          </a:solidFill>
                          <a:latin typeface="Arial" panose="020B0604020202020204" pitchFamily="34" charset="0"/>
                          <a:cs typeface="Arial" panose="020B0604020202020204" pitchFamily="34" charset="0"/>
                        </a:rPr>
                        <a:t> 기준 판매대수 증가 효과로 인해 약 </a:t>
                      </a:r>
                      <a:r>
                        <a:rPr lang="en-US" altLang="ko-KR" sz="900" dirty="0">
                          <a:solidFill>
                            <a:srgbClr val="000000"/>
                          </a:solidFill>
                          <a:latin typeface="Arial" panose="020B0604020202020204" pitchFamily="34" charset="0"/>
                          <a:cs typeface="Arial" panose="020B0604020202020204" pitchFamily="34" charset="0"/>
                        </a:rPr>
                        <a:t>7</a:t>
                      </a:r>
                      <a:r>
                        <a:rPr lang="ko-KR" altLang="en-US" sz="900" dirty="0">
                          <a:solidFill>
                            <a:srgbClr val="000000"/>
                          </a:solidFill>
                          <a:latin typeface="Arial" panose="020B0604020202020204" pitchFamily="34" charset="0"/>
                          <a:cs typeface="Arial" panose="020B0604020202020204" pitchFamily="34" charset="0"/>
                        </a:rPr>
                        <a:t>억원이 증가하는 것으로 나타남</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lang="en-US" altLang="ko-KR" sz="900" dirty="0">
                          <a:solidFill>
                            <a:srgbClr val="000000"/>
                          </a:solidFill>
                          <a:latin typeface="Arial" panose="020B0604020202020204" pitchFamily="34" charset="0"/>
                          <a:cs typeface="Arial" panose="020B0604020202020204" pitchFamily="34" charset="0"/>
                        </a:rPr>
                        <a:t>’20</a:t>
                      </a:r>
                      <a:r>
                        <a:rPr lang="ko-KR" altLang="en-US" sz="900" dirty="0">
                          <a:solidFill>
                            <a:srgbClr val="000000"/>
                          </a:solidFill>
                          <a:latin typeface="Arial" panose="020B0604020202020204" pitchFamily="34" charset="0"/>
                          <a:cs typeface="Arial" panose="020B0604020202020204" pitchFamily="34" charset="0"/>
                        </a:rPr>
                        <a:t>년부터 증가하던 거래매출</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err="1">
                          <a:solidFill>
                            <a:srgbClr val="000000"/>
                          </a:solidFill>
                          <a:latin typeface="Arial" panose="020B0604020202020204" pitchFamily="34" charset="0"/>
                          <a:cs typeface="Arial" panose="020B0604020202020204" pitchFamily="34" charset="0"/>
                        </a:rPr>
                        <a:t>내차팔기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매출은 </a:t>
                      </a:r>
                      <a:r>
                        <a:rPr lang="en-US" altLang="ko-KR" sz="900" dirty="0">
                          <a:solidFill>
                            <a:srgbClr val="000000"/>
                          </a:solidFill>
                          <a:latin typeface="Arial" panose="020B0604020202020204" pitchFamily="34" charset="0"/>
                          <a:cs typeface="Arial" panose="020B0604020202020204" pitchFamily="34" charset="0"/>
                        </a:rPr>
                        <a:t>’22</a:t>
                      </a:r>
                      <a:r>
                        <a:rPr lang="ko-KR" altLang="en-US" sz="900" dirty="0">
                          <a:solidFill>
                            <a:srgbClr val="000000"/>
                          </a:solidFill>
                          <a:latin typeface="Arial" panose="020B0604020202020204" pitchFamily="34" charset="0"/>
                          <a:cs typeface="Arial" panose="020B0604020202020204" pitchFamily="34" charset="0"/>
                        </a:rPr>
                        <a:t>년에 소폭 감소하는 것으로 나타남</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이는 큰 매출 상승을 보여왔던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백만원 초과 </a:t>
                      </a:r>
                      <a:r>
                        <a:rPr lang="en-US" altLang="ko-KR" sz="900" dirty="0">
                          <a:solidFill>
                            <a:srgbClr val="000000"/>
                          </a:solidFill>
                          <a:latin typeface="Arial" panose="020B0604020202020204" pitchFamily="34" charset="0"/>
                          <a:cs typeface="Arial" panose="020B0604020202020204" pitchFamily="34" charset="0"/>
                        </a:rPr>
                        <a:t>3</a:t>
                      </a:r>
                      <a:r>
                        <a:rPr lang="ko-KR" altLang="en-US" sz="900" dirty="0">
                          <a:solidFill>
                            <a:srgbClr val="000000"/>
                          </a:solidFill>
                          <a:latin typeface="Arial" panose="020B0604020202020204" pitchFamily="34" charset="0"/>
                          <a:cs typeface="Arial" panose="020B0604020202020204" pitchFamily="34" charset="0"/>
                        </a:rPr>
                        <a:t>천만원 이하</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차량의 낙찰대수 감소에 기인하는 것으로 판단됨</a:t>
                      </a:r>
                      <a:r>
                        <a:rPr lang="en-US" altLang="ko-KR" sz="900" dirty="0">
                          <a:solidFill>
                            <a:srgbClr val="000000"/>
                          </a:solidFill>
                          <a:latin typeface="Arial" panose="020B0604020202020204" pitchFamily="34" charset="0"/>
                          <a:cs typeface="Arial" panose="020B0604020202020204" pitchFamily="34" charset="0"/>
                        </a:rPr>
                        <a:t> </a:t>
                      </a:r>
                      <a:endPar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cx1="http://schemas.microsoft.com/office/drawing/2015/9/8/chartex">
        <mc:Choice Requires="cx1">
          <p:graphicFrame>
            <p:nvGraphicFramePr>
              <p:cNvPr id="56" name="차트 55">
                <a:extLst>
                  <a:ext uri="{FF2B5EF4-FFF2-40B4-BE49-F238E27FC236}">
                    <a16:creationId xmlns:a16="http://schemas.microsoft.com/office/drawing/2014/main" id="{4E9E9A91-6533-4888-B50A-33447D54AF4C}"/>
                  </a:ext>
                </a:extLst>
              </p:cNvPr>
              <p:cNvGraphicFramePr/>
              <p:nvPr>
                <p:extLst>
                  <p:ext uri="{D42A27DB-BD31-4B8C-83A1-F6EECF244321}">
                    <p14:modId xmlns:p14="http://schemas.microsoft.com/office/powerpoint/2010/main" val="1432881260"/>
                  </p:ext>
                </p:extLst>
              </p:nvPr>
            </p:nvGraphicFramePr>
            <p:xfrm>
              <a:off x="7317827" y="4330083"/>
              <a:ext cx="2120172" cy="68307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6" name="차트 55">
                <a:extLst>
                  <a:ext uri="{FF2B5EF4-FFF2-40B4-BE49-F238E27FC236}">
                    <a16:creationId xmlns:a16="http://schemas.microsoft.com/office/drawing/2014/main" id="{4E9E9A91-6533-4888-B50A-33447D54AF4C}"/>
                  </a:ext>
                </a:extLst>
              </p:cNvPr>
              <p:cNvPicPr>
                <a:picLocks noGrp="1" noRot="1" noChangeAspect="1" noMove="1" noResize="1" noEditPoints="1" noAdjustHandles="1" noChangeArrowheads="1" noChangeShapeType="1"/>
              </p:cNvPicPr>
              <p:nvPr/>
            </p:nvPicPr>
            <p:blipFill>
              <a:blip r:embed="rId4"/>
              <a:stretch>
                <a:fillRect/>
              </a:stretch>
            </p:blipFill>
            <p:spPr>
              <a:xfrm>
                <a:off x="7317827" y="4330083"/>
                <a:ext cx="2120172" cy="683073"/>
              </a:xfrm>
              <a:prstGeom prst="rect">
                <a:avLst/>
              </a:prstGeom>
            </p:spPr>
          </p:pic>
        </mc:Fallback>
      </mc:AlternateContent>
      <p:sp>
        <p:nvSpPr>
          <p:cNvPr id="51" name="제목 2">
            <a:extLst>
              <a:ext uri="{FF2B5EF4-FFF2-40B4-BE49-F238E27FC236}">
                <a16:creationId xmlns:a16="http://schemas.microsoft.com/office/drawing/2014/main" id="{DFABA1A1-3B35-4C44-8222-BA703D02265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Movement </a:t>
            </a:r>
            <a:endParaRPr lang="en-US" altLang="ko-KR" sz="4400" b="1">
              <a:solidFill>
                <a:srgbClr val="00338D"/>
              </a:solidFill>
              <a:highlight>
                <a:srgbClr val="FFFF00"/>
              </a:highlight>
              <a:latin typeface="KPMG Extralight" panose="020B0303030202040204" pitchFamily="34" charset="0"/>
            </a:endParaRPr>
          </a:p>
        </p:txBody>
      </p:sp>
      <p:sp>
        <p:nvSpPr>
          <p:cNvPr id="98" name="TextBox 97">
            <a:extLst>
              <a:ext uri="{FF2B5EF4-FFF2-40B4-BE49-F238E27FC236}">
                <a16:creationId xmlns:a16="http://schemas.microsoft.com/office/drawing/2014/main" id="{9C0F70CC-F073-4630-BD9E-59002A8E169F}"/>
              </a:ext>
            </a:extLst>
          </p:cNvPr>
          <p:cNvSpPr txBox="1"/>
          <p:nvPr/>
        </p:nvSpPr>
        <p:spPr>
          <a:xfrm>
            <a:off x="8757583" y="1511456"/>
            <a:ext cx="650593" cy="116797"/>
          </a:xfrm>
          <a:prstGeom prst="rect">
            <a:avLst/>
          </a:prstGeom>
          <a:noFill/>
        </p:spPr>
        <p:txBody>
          <a:bodyPr wrap="square" lIns="0" tIns="0" rIns="0" bIns="0" rtlCol="0">
            <a:spAutoFit/>
          </a:bodyPr>
          <a:lstStyle/>
          <a:p>
            <a:pPr algn="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단위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백만원</a:t>
            </a:r>
            <a:r>
              <a:rPr lang="en-US" altLang="ko-KR" sz="800">
                <a:latin typeface="Arial" panose="020B0604020202020204" pitchFamily="34" charset="0"/>
                <a:cs typeface="Arial" panose="020B0604020202020204" pitchFamily="34" charset="0"/>
              </a:rPr>
              <a:t>)</a:t>
            </a:r>
          </a:p>
        </p:txBody>
      </p:sp>
      <mc:AlternateContent xmlns:mc="http://schemas.openxmlformats.org/markup-compatibility/2006" xmlns:cx1="http://schemas.microsoft.com/office/drawing/2015/9/8/chartex">
        <mc:Choice Requires="cx1">
          <p:graphicFrame>
            <p:nvGraphicFramePr>
              <p:cNvPr id="25" name="차트 24">
                <a:extLst>
                  <a:ext uri="{FF2B5EF4-FFF2-40B4-BE49-F238E27FC236}">
                    <a16:creationId xmlns:a16="http://schemas.microsoft.com/office/drawing/2014/main" id="{2FBAA33A-ADC7-4D04-BA3C-5923320C8150}"/>
                  </a:ext>
                </a:extLst>
              </p:cNvPr>
              <p:cNvGraphicFramePr/>
              <p:nvPr>
                <p:extLst>
                  <p:ext uri="{D42A27DB-BD31-4B8C-83A1-F6EECF244321}">
                    <p14:modId xmlns:p14="http://schemas.microsoft.com/office/powerpoint/2010/main" val="963876934"/>
                  </p:ext>
                </p:extLst>
              </p:nvPr>
            </p:nvGraphicFramePr>
            <p:xfrm>
              <a:off x="2061411" y="1566783"/>
              <a:ext cx="7342820" cy="1738592"/>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5" name="차트 24">
                <a:extLst>
                  <a:ext uri="{FF2B5EF4-FFF2-40B4-BE49-F238E27FC236}">
                    <a16:creationId xmlns:a16="http://schemas.microsoft.com/office/drawing/2014/main" id="{2FBAA33A-ADC7-4D04-BA3C-5923320C8150}"/>
                  </a:ext>
                </a:extLst>
              </p:cNvPr>
              <p:cNvPicPr>
                <a:picLocks noGrp="1" noRot="1" noChangeAspect="1" noMove="1" noResize="1" noEditPoints="1" noAdjustHandles="1" noChangeArrowheads="1" noChangeShapeType="1"/>
              </p:cNvPicPr>
              <p:nvPr/>
            </p:nvPicPr>
            <p:blipFill>
              <a:blip r:embed="rId6"/>
              <a:stretch>
                <a:fillRect/>
              </a:stretch>
            </p:blipFill>
            <p:spPr>
              <a:xfrm>
                <a:off x="2061411" y="1566783"/>
                <a:ext cx="7342820" cy="1738592"/>
              </a:xfrm>
              <a:prstGeom prst="rect">
                <a:avLst/>
              </a:prstGeom>
            </p:spPr>
          </p:pic>
        </mc:Fallback>
      </mc:AlternateContent>
      <p:sp>
        <p:nvSpPr>
          <p:cNvPr id="26" name="TextBox 25">
            <a:extLst>
              <a:ext uri="{FF2B5EF4-FFF2-40B4-BE49-F238E27FC236}">
                <a16:creationId xmlns:a16="http://schemas.microsoft.com/office/drawing/2014/main" id="{BDAA1C49-ECD7-4286-B23D-B167C704E45E}"/>
              </a:ext>
            </a:extLst>
          </p:cNvPr>
          <p:cNvSpPr txBox="1"/>
          <p:nvPr/>
        </p:nvSpPr>
        <p:spPr>
          <a:xfrm>
            <a:off x="9258599" y="3064680"/>
            <a:ext cx="137852" cy="92333"/>
          </a:xfrm>
          <a:prstGeom prst="rect">
            <a:avLst/>
          </a:prstGeom>
          <a:noFill/>
        </p:spPr>
        <p:txBody>
          <a:bodyPr wrap="square" lIns="0" tIns="0" rIns="0" bIns="0" rtlCol="0">
            <a:spAutoFit/>
          </a:bodyPr>
          <a:lstStyle/>
          <a:p>
            <a:pPr algn="ctr"/>
            <a:r>
              <a:rPr lang="en-US" altLang="ko-KR" sz="600">
                <a:latin typeface="Arial" panose="020B0604020202020204" pitchFamily="34" charset="0"/>
                <a:cs typeface="Arial" panose="020B0604020202020204" pitchFamily="34" charset="0"/>
              </a:rPr>
              <a:t>1</a:t>
            </a:r>
          </a:p>
        </p:txBody>
      </p:sp>
      <p:sp>
        <p:nvSpPr>
          <p:cNvPr id="27" name="TextBox 26">
            <a:extLst>
              <a:ext uri="{FF2B5EF4-FFF2-40B4-BE49-F238E27FC236}">
                <a16:creationId xmlns:a16="http://schemas.microsoft.com/office/drawing/2014/main" id="{46524B57-AF5F-4976-ACC8-2ADB3626D458}"/>
              </a:ext>
            </a:extLst>
          </p:cNvPr>
          <p:cNvSpPr txBox="1"/>
          <p:nvPr/>
        </p:nvSpPr>
        <p:spPr>
          <a:xfrm>
            <a:off x="2108382" y="3350236"/>
            <a:ext cx="1642959" cy="102197"/>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FY22.1H</a:t>
            </a:r>
            <a:r>
              <a:rPr lang="ko-KR" altLang="en-US" sz="700">
                <a:latin typeface="Arial" panose="020B0604020202020204" pitchFamily="34" charset="0"/>
                <a:cs typeface="Arial" panose="020B0604020202020204" pitchFamily="34" charset="0"/>
              </a:rPr>
              <a:t>를 단순 연환산한 매출액</a:t>
            </a:r>
            <a:endParaRPr lang="en-US" altLang="ko-KR" sz="700">
              <a:latin typeface="Arial" panose="020B0604020202020204" pitchFamily="34" charset="0"/>
              <a:cs typeface="Arial" panose="020B0604020202020204" pitchFamily="34" charset="0"/>
            </a:endParaRPr>
          </a:p>
        </p:txBody>
      </p:sp>
      <p:sp>
        <p:nvSpPr>
          <p:cNvPr id="71" name="직사각형 70">
            <a:extLst>
              <a:ext uri="{FF2B5EF4-FFF2-40B4-BE49-F238E27FC236}">
                <a16:creationId xmlns:a16="http://schemas.microsoft.com/office/drawing/2014/main" id="{005797EE-A9A5-431C-8AD2-E8B1F8891CFC}"/>
              </a:ext>
            </a:extLst>
          </p:cNvPr>
          <p:cNvSpPr/>
          <p:nvPr/>
        </p:nvSpPr>
        <p:spPr>
          <a:xfrm>
            <a:off x="5319552" y="1827006"/>
            <a:ext cx="363580" cy="302357"/>
          </a:xfrm>
          <a:prstGeom prst="rect">
            <a:avLst/>
          </a:prstGeom>
          <a:noFill/>
          <a:ln w="19050">
            <a:solidFill>
              <a:srgbClr val="C410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순서도: 연결자 71">
            <a:extLst>
              <a:ext uri="{FF2B5EF4-FFF2-40B4-BE49-F238E27FC236}">
                <a16:creationId xmlns:a16="http://schemas.microsoft.com/office/drawing/2014/main" id="{8FAA3A1D-D03B-4613-9920-655DF275B9D4}"/>
              </a:ext>
            </a:extLst>
          </p:cNvPr>
          <p:cNvSpPr/>
          <p:nvPr/>
        </p:nvSpPr>
        <p:spPr bwMode="auto">
          <a:xfrm>
            <a:off x="5267612" y="1747609"/>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B</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73" name="직사각형 72">
            <a:extLst>
              <a:ext uri="{FF2B5EF4-FFF2-40B4-BE49-F238E27FC236}">
                <a16:creationId xmlns:a16="http://schemas.microsoft.com/office/drawing/2014/main" id="{9BBCB764-FA95-4B33-A112-F8674FA346D8}"/>
              </a:ext>
            </a:extLst>
          </p:cNvPr>
          <p:cNvSpPr/>
          <p:nvPr/>
        </p:nvSpPr>
        <p:spPr>
          <a:xfrm>
            <a:off x="7118146" y="1643884"/>
            <a:ext cx="363580" cy="425113"/>
          </a:xfrm>
          <a:prstGeom prst="rect">
            <a:avLst/>
          </a:prstGeom>
          <a:noFill/>
          <a:ln w="19050">
            <a:solidFill>
              <a:srgbClr val="C410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순서도: 연결자 74">
            <a:extLst>
              <a:ext uri="{FF2B5EF4-FFF2-40B4-BE49-F238E27FC236}">
                <a16:creationId xmlns:a16="http://schemas.microsoft.com/office/drawing/2014/main" id="{F4133693-E8C3-4F70-A5A6-AD6C2A705E03}"/>
              </a:ext>
            </a:extLst>
          </p:cNvPr>
          <p:cNvSpPr/>
          <p:nvPr/>
        </p:nvSpPr>
        <p:spPr bwMode="auto">
          <a:xfrm>
            <a:off x="7069336" y="1564487"/>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C</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89" name="직사각형 88">
            <a:extLst>
              <a:ext uri="{FF2B5EF4-FFF2-40B4-BE49-F238E27FC236}">
                <a16:creationId xmlns:a16="http://schemas.microsoft.com/office/drawing/2014/main" id="{29EA52C9-3BBB-4497-96B0-DA963DD6EFD4}"/>
              </a:ext>
            </a:extLst>
          </p:cNvPr>
          <p:cNvSpPr/>
          <p:nvPr/>
        </p:nvSpPr>
        <p:spPr>
          <a:xfrm>
            <a:off x="3978704" y="1878033"/>
            <a:ext cx="363580" cy="592451"/>
          </a:xfrm>
          <a:prstGeom prst="rect">
            <a:avLst/>
          </a:prstGeom>
          <a:noFill/>
          <a:ln w="19050">
            <a:solidFill>
              <a:srgbClr val="C410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순서도: 연결자 91">
            <a:extLst>
              <a:ext uri="{FF2B5EF4-FFF2-40B4-BE49-F238E27FC236}">
                <a16:creationId xmlns:a16="http://schemas.microsoft.com/office/drawing/2014/main" id="{910EAF71-167F-451A-8F88-B5E275705A65}"/>
              </a:ext>
            </a:extLst>
          </p:cNvPr>
          <p:cNvSpPr/>
          <p:nvPr/>
        </p:nvSpPr>
        <p:spPr bwMode="auto">
          <a:xfrm>
            <a:off x="3926764" y="1797663"/>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8" name="직사각형 27">
            <a:extLst>
              <a:ext uri="{FF2B5EF4-FFF2-40B4-BE49-F238E27FC236}">
                <a16:creationId xmlns:a16="http://schemas.microsoft.com/office/drawing/2014/main" id="{C678C4E9-C0AD-49F3-B337-36A52BD4E527}"/>
              </a:ext>
            </a:extLst>
          </p:cNvPr>
          <p:cNvSpPr/>
          <p:nvPr/>
        </p:nvSpPr>
        <p:spPr>
          <a:xfrm>
            <a:off x="8463000" y="1689481"/>
            <a:ext cx="363580" cy="347432"/>
          </a:xfrm>
          <a:prstGeom prst="rect">
            <a:avLst/>
          </a:prstGeom>
          <a:noFill/>
          <a:ln w="19050">
            <a:solidFill>
              <a:srgbClr val="C410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연결자 28">
            <a:extLst>
              <a:ext uri="{FF2B5EF4-FFF2-40B4-BE49-F238E27FC236}">
                <a16:creationId xmlns:a16="http://schemas.microsoft.com/office/drawing/2014/main" id="{844F6AE3-86B4-4C86-A1EE-9402C0DD8147}"/>
              </a:ext>
            </a:extLst>
          </p:cNvPr>
          <p:cNvSpPr/>
          <p:nvPr/>
        </p:nvSpPr>
        <p:spPr bwMode="auto">
          <a:xfrm>
            <a:off x="8411061" y="1610084"/>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31" name="차트 30">
                <a:extLst>
                  <a:ext uri="{FF2B5EF4-FFF2-40B4-BE49-F238E27FC236}">
                    <a16:creationId xmlns:a16="http://schemas.microsoft.com/office/drawing/2014/main" id="{F27E487E-51AC-4D1F-B763-64B3621D7470}"/>
                  </a:ext>
                </a:extLst>
              </p:cNvPr>
              <p:cNvGraphicFramePr/>
              <p:nvPr>
                <p:extLst>
                  <p:ext uri="{D42A27DB-BD31-4B8C-83A1-F6EECF244321}">
                    <p14:modId xmlns:p14="http://schemas.microsoft.com/office/powerpoint/2010/main" val="1200262214"/>
                  </p:ext>
                </p:extLst>
              </p:nvPr>
            </p:nvGraphicFramePr>
            <p:xfrm>
              <a:off x="2138657" y="3578332"/>
              <a:ext cx="2161715" cy="68307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31" name="차트 30">
                <a:extLst>
                  <a:ext uri="{FF2B5EF4-FFF2-40B4-BE49-F238E27FC236}">
                    <a16:creationId xmlns:a16="http://schemas.microsoft.com/office/drawing/2014/main" id="{F27E487E-51AC-4D1F-B763-64B3621D7470}"/>
                  </a:ext>
                </a:extLst>
              </p:cNvPr>
              <p:cNvPicPr>
                <a:picLocks noGrp="1" noRot="1" noChangeAspect="1" noMove="1" noResize="1" noEditPoints="1" noAdjustHandles="1" noChangeArrowheads="1" noChangeShapeType="1"/>
              </p:cNvPicPr>
              <p:nvPr/>
            </p:nvPicPr>
            <p:blipFill>
              <a:blip r:embed="rId8"/>
              <a:stretch>
                <a:fillRect/>
              </a:stretch>
            </p:blipFill>
            <p:spPr>
              <a:xfrm>
                <a:off x="2138657" y="3578332"/>
                <a:ext cx="2161715" cy="683074"/>
              </a:xfrm>
              <a:prstGeom prst="rect">
                <a:avLst/>
              </a:prstGeom>
            </p:spPr>
          </p:pic>
        </mc:Fallback>
      </mc:AlternateContent>
      <p:sp>
        <p:nvSpPr>
          <p:cNvPr id="42" name="직사각형 41">
            <a:extLst>
              <a:ext uri="{FF2B5EF4-FFF2-40B4-BE49-F238E27FC236}">
                <a16:creationId xmlns:a16="http://schemas.microsoft.com/office/drawing/2014/main" id="{F871F7F1-5ED0-41BA-BB9E-16E7D6D100D3}"/>
              </a:ext>
            </a:extLst>
          </p:cNvPr>
          <p:cNvSpPr/>
          <p:nvPr/>
        </p:nvSpPr>
        <p:spPr>
          <a:xfrm flipV="1">
            <a:off x="2842308" y="3639245"/>
            <a:ext cx="741682" cy="580613"/>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43" name="순서도: 연결자 42">
            <a:extLst>
              <a:ext uri="{FF2B5EF4-FFF2-40B4-BE49-F238E27FC236}">
                <a16:creationId xmlns:a16="http://schemas.microsoft.com/office/drawing/2014/main" id="{39EBCB7A-64A8-460B-B5F7-9A38A0B68706}"/>
              </a:ext>
            </a:extLst>
          </p:cNvPr>
          <p:cNvSpPr/>
          <p:nvPr/>
        </p:nvSpPr>
        <p:spPr bwMode="auto">
          <a:xfrm>
            <a:off x="2765877" y="357550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44" name="순서도: 연결자 43">
            <a:extLst>
              <a:ext uri="{FF2B5EF4-FFF2-40B4-BE49-F238E27FC236}">
                <a16:creationId xmlns:a16="http://schemas.microsoft.com/office/drawing/2014/main" id="{447B3A8F-2A84-4438-A103-5DA12627E3A5}"/>
              </a:ext>
            </a:extLst>
          </p:cNvPr>
          <p:cNvSpPr/>
          <p:nvPr/>
        </p:nvSpPr>
        <p:spPr bwMode="auto">
          <a:xfrm>
            <a:off x="2062579" y="3494499"/>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47" name="차트 46">
                <a:extLst>
                  <a:ext uri="{FF2B5EF4-FFF2-40B4-BE49-F238E27FC236}">
                    <a16:creationId xmlns:a16="http://schemas.microsoft.com/office/drawing/2014/main" id="{9F28303F-C3A4-44EB-A7FC-36D02DF91180}"/>
                  </a:ext>
                </a:extLst>
              </p:cNvPr>
              <p:cNvGraphicFramePr/>
              <p:nvPr>
                <p:extLst>
                  <p:ext uri="{D42A27DB-BD31-4B8C-83A1-F6EECF244321}">
                    <p14:modId xmlns:p14="http://schemas.microsoft.com/office/powerpoint/2010/main" val="2055147550"/>
                  </p:ext>
                </p:extLst>
              </p:nvPr>
            </p:nvGraphicFramePr>
            <p:xfrm>
              <a:off x="7317828" y="3578332"/>
              <a:ext cx="2129733" cy="683074"/>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47" name="차트 46">
                <a:extLst>
                  <a:ext uri="{FF2B5EF4-FFF2-40B4-BE49-F238E27FC236}">
                    <a16:creationId xmlns:a16="http://schemas.microsoft.com/office/drawing/2014/main" id="{9F28303F-C3A4-44EB-A7FC-36D02DF91180}"/>
                  </a:ext>
                </a:extLst>
              </p:cNvPr>
              <p:cNvPicPr>
                <a:picLocks noGrp="1" noRot="1" noChangeAspect="1" noMove="1" noResize="1" noEditPoints="1" noAdjustHandles="1" noChangeArrowheads="1" noChangeShapeType="1"/>
              </p:cNvPicPr>
              <p:nvPr/>
            </p:nvPicPr>
            <p:blipFill>
              <a:blip r:embed="rId10"/>
              <a:stretch>
                <a:fillRect/>
              </a:stretch>
            </p:blipFill>
            <p:spPr>
              <a:xfrm>
                <a:off x="7317828" y="3578332"/>
                <a:ext cx="2129733" cy="683074"/>
              </a:xfrm>
              <a:prstGeom prst="rect">
                <a:avLst/>
              </a:prstGeom>
            </p:spPr>
          </p:pic>
        </mc:Fallback>
      </mc:AlternateContent>
      <p:sp>
        <p:nvSpPr>
          <p:cNvPr id="49" name="순서도: 연결자 48">
            <a:extLst>
              <a:ext uri="{FF2B5EF4-FFF2-40B4-BE49-F238E27FC236}">
                <a16:creationId xmlns:a16="http://schemas.microsoft.com/office/drawing/2014/main" id="{B701EA05-2EDE-465C-9F5A-9C150F65CB49}"/>
              </a:ext>
            </a:extLst>
          </p:cNvPr>
          <p:cNvSpPr/>
          <p:nvPr/>
        </p:nvSpPr>
        <p:spPr bwMode="auto">
          <a:xfrm>
            <a:off x="7251053" y="4261775"/>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0" name="순서도: 연결자 49">
            <a:extLst>
              <a:ext uri="{FF2B5EF4-FFF2-40B4-BE49-F238E27FC236}">
                <a16:creationId xmlns:a16="http://schemas.microsoft.com/office/drawing/2014/main" id="{F32FF267-21B0-4F3D-B1DE-27F5E3CEA950}"/>
              </a:ext>
            </a:extLst>
          </p:cNvPr>
          <p:cNvSpPr/>
          <p:nvPr/>
        </p:nvSpPr>
        <p:spPr bwMode="auto">
          <a:xfrm>
            <a:off x="7251053" y="3484888"/>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2" name="직사각형 51">
            <a:extLst>
              <a:ext uri="{FF2B5EF4-FFF2-40B4-BE49-F238E27FC236}">
                <a16:creationId xmlns:a16="http://schemas.microsoft.com/office/drawing/2014/main" id="{46D278BF-B764-48D2-9C5B-DA0FECECFCB5}"/>
              </a:ext>
            </a:extLst>
          </p:cNvPr>
          <p:cNvSpPr/>
          <p:nvPr/>
        </p:nvSpPr>
        <p:spPr>
          <a:xfrm flipV="1">
            <a:off x="8010633" y="3635932"/>
            <a:ext cx="731576" cy="580613"/>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53" name="순서도: 연결자 52">
            <a:extLst>
              <a:ext uri="{FF2B5EF4-FFF2-40B4-BE49-F238E27FC236}">
                <a16:creationId xmlns:a16="http://schemas.microsoft.com/office/drawing/2014/main" id="{4C04A951-8980-4493-8CCF-3206DA3148FD}"/>
              </a:ext>
            </a:extLst>
          </p:cNvPr>
          <p:cNvSpPr/>
          <p:nvPr/>
        </p:nvSpPr>
        <p:spPr bwMode="auto">
          <a:xfrm>
            <a:off x="7932573" y="3572191"/>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61" name="제목 2">
            <a:extLst>
              <a:ext uri="{FF2B5EF4-FFF2-40B4-BE49-F238E27FC236}">
                <a16:creationId xmlns:a16="http://schemas.microsoft.com/office/drawing/2014/main" id="{CBDD16AE-1AC3-4B0C-958F-0F007BC7967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mc:AlternateContent xmlns:mc="http://schemas.openxmlformats.org/markup-compatibility/2006" xmlns:cx1="http://schemas.microsoft.com/office/drawing/2015/9/8/chartex">
        <mc:Choice Requires="cx1">
          <p:graphicFrame>
            <p:nvGraphicFramePr>
              <p:cNvPr id="54" name="차트 53">
                <a:extLst>
                  <a:ext uri="{FF2B5EF4-FFF2-40B4-BE49-F238E27FC236}">
                    <a16:creationId xmlns:a16="http://schemas.microsoft.com/office/drawing/2014/main" id="{A2DBD236-EEB7-4FF0-B9B8-D3E59F29166C}"/>
                  </a:ext>
                </a:extLst>
              </p:cNvPr>
              <p:cNvGraphicFramePr/>
              <p:nvPr>
                <p:extLst>
                  <p:ext uri="{D42A27DB-BD31-4B8C-83A1-F6EECF244321}">
                    <p14:modId xmlns:p14="http://schemas.microsoft.com/office/powerpoint/2010/main" val="3296520414"/>
                  </p:ext>
                </p:extLst>
              </p:nvPr>
            </p:nvGraphicFramePr>
            <p:xfrm>
              <a:off x="2138657" y="4330084"/>
              <a:ext cx="2152803" cy="683073"/>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54" name="차트 53">
                <a:extLst>
                  <a:ext uri="{FF2B5EF4-FFF2-40B4-BE49-F238E27FC236}">
                    <a16:creationId xmlns:a16="http://schemas.microsoft.com/office/drawing/2014/main" id="{A2DBD236-EEB7-4FF0-B9B8-D3E59F29166C}"/>
                  </a:ext>
                </a:extLst>
              </p:cNvPr>
              <p:cNvPicPr>
                <a:picLocks noGrp="1" noRot="1" noChangeAspect="1" noMove="1" noResize="1" noEditPoints="1" noAdjustHandles="1" noChangeArrowheads="1" noChangeShapeType="1"/>
              </p:cNvPicPr>
              <p:nvPr/>
            </p:nvPicPr>
            <p:blipFill>
              <a:blip r:embed="rId12"/>
              <a:stretch>
                <a:fillRect/>
              </a:stretch>
            </p:blipFill>
            <p:spPr>
              <a:xfrm>
                <a:off x="2138657" y="4330084"/>
                <a:ext cx="2152803" cy="683073"/>
              </a:xfrm>
              <a:prstGeom prst="rect">
                <a:avLst/>
              </a:prstGeom>
            </p:spPr>
          </p:pic>
        </mc:Fallback>
      </mc:AlternateContent>
      <p:sp>
        <p:nvSpPr>
          <p:cNvPr id="41" name="순서도: 연결자 40">
            <a:extLst>
              <a:ext uri="{FF2B5EF4-FFF2-40B4-BE49-F238E27FC236}">
                <a16:creationId xmlns:a16="http://schemas.microsoft.com/office/drawing/2014/main" id="{AC8EE468-F26F-40F6-9A1F-AF6CB9152A95}"/>
              </a:ext>
            </a:extLst>
          </p:cNvPr>
          <p:cNvSpPr/>
          <p:nvPr/>
        </p:nvSpPr>
        <p:spPr bwMode="auto">
          <a:xfrm>
            <a:off x="2062579" y="4261775"/>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3" name="차트 62">
                <a:extLst>
                  <a:ext uri="{FF2B5EF4-FFF2-40B4-BE49-F238E27FC236}">
                    <a16:creationId xmlns:a16="http://schemas.microsoft.com/office/drawing/2014/main" id="{5FB300D5-9F51-4E0D-B732-982399FCBA5E}"/>
                  </a:ext>
                </a:extLst>
              </p:cNvPr>
              <p:cNvGraphicFramePr/>
              <p:nvPr>
                <p:extLst>
                  <p:ext uri="{D42A27DB-BD31-4B8C-83A1-F6EECF244321}">
                    <p14:modId xmlns:p14="http://schemas.microsoft.com/office/powerpoint/2010/main" val="1696378953"/>
                  </p:ext>
                </p:extLst>
              </p:nvPr>
            </p:nvGraphicFramePr>
            <p:xfrm>
              <a:off x="5885181" y="3578332"/>
              <a:ext cx="1335858" cy="683074"/>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63" name="차트 62">
                <a:extLst>
                  <a:ext uri="{FF2B5EF4-FFF2-40B4-BE49-F238E27FC236}">
                    <a16:creationId xmlns:a16="http://schemas.microsoft.com/office/drawing/2014/main" id="{5FB300D5-9F51-4E0D-B732-982399FCBA5E}"/>
                  </a:ext>
                </a:extLst>
              </p:cNvPr>
              <p:cNvPicPr>
                <a:picLocks noGrp="1" noRot="1" noChangeAspect="1" noMove="1" noResize="1" noEditPoints="1" noAdjustHandles="1" noChangeArrowheads="1" noChangeShapeType="1"/>
              </p:cNvPicPr>
              <p:nvPr/>
            </p:nvPicPr>
            <p:blipFill>
              <a:blip r:embed="rId14"/>
              <a:stretch>
                <a:fillRect/>
              </a:stretch>
            </p:blipFill>
            <p:spPr>
              <a:xfrm>
                <a:off x="5885181" y="3578332"/>
                <a:ext cx="1335858" cy="683074"/>
              </a:xfrm>
              <a:prstGeom prst="rect">
                <a:avLst/>
              </a:prstGeom>
            </p:spPr>
          </p:pic>
        </mc:Fallback>
      </mc:AlternateContent>
      <p:sp>
        <p:nvSpPr>
          <p:cNvPr id="46" name="순서도: 연결자 45">
            <a:extLst>
              <a:ext uri="{FF2B5EF4-FFF2-40B4-BE49-F238E27FC236}">
                <a16:creationId xmlns:a16="http://schemas.microsoft.com/office/drawing/2014/main" id="{E761DC27-457F-471D-80B9-1E385C8F645D}"/>
              </a:ext>
            </a:extLst>
          </p:cNvPr>
          <p:cNvSpPr/>
          <p:nvPr/>
        </p:nvSpPr>
        <p:spPr bwMode="auto">
          <a:xfrm>
            <a:off x="5815660" y="3494499"/>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C</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7" name="차트 66">
                <a:extLst>
                  <a:ext uri="{FF2B5EF4-FFF2-40B4-BE49-F238E27FC236}">
                    <a16:creationId xmlns:a16="http://schemas.microsoft.com/office/drawing/2014/main" id="{7F25A218-5BCB-48E3-93B2-076BCED57C0B}"/>
                  </a:ext>
                </a:extLst>
              </p:cNvPr>
              <p:cNvGraphicFramePr/>
              <p:nvPr>
                <p:extLst>
                  <p:ext uri="{D42A27DB-BD31-4B8C-83A1-F6EECF244321}">
                    <p14:modId xmlns:p14="http://schemas.microsoft.com/office/powerpoint/2010/main" val="1232740566"/>
                  </p:ext>
                </p:extLst>
              </p:nvPr>
            </p:nvGraphicFramePr>
            <p:xfrm>
              <a:off x="4390319" y="3578332"/>
              <a:ext cx="1409300" cy="683074"/>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67" name="차트 66">
                <a:extLst>
                  <a:ext uri="{FF2B5EF4-FFF2-40B4-BE49-F238E27FC236}">
                    <a16:creationId xmlns:a16="http://schemas.microsoft.com/office/drawing/2014/main" id="{7F25A218-5BCB-48E3-93B2-076BCED57C0B}"/>
                  </a:ext>
                </a:extLst>
              </p:cNvPr>
              <p:cNvPicPr>
                <a:picLocks noGrp="1" noRot="1" noChangeAspect="1" noMove="1" noResize="1" noEditPoints="1" noAdjustHandles="1" noChangeArrowheads="1" noChangeShapeType="1"/>
              </p:cNvPicPr>
              <p:nvPr/>
            </p:nvPicPr>
            <p:blipFill>
              <a:blip r:embed="rId16"/>
              <a:stretch>
                <a:fillRect/>
              </a:stretch>
            </p:blipFill>
            <p:spPr>
              <a:xfrm>
                <a:off x="4390319" y="3578332"/>
                <a:ext cx="1409300" cy="683074"/>
              </a:xfrm>
              <a:prstGeom prst="rect">
                <a:avLst/>
              </a:prstGeom>
            </p:spPr>
          </p:pic>
        </mc:Fallback>
      </mc:AlternateContent>
      <p:sp>
        <p:nvSpPr>
          <p:cNvPr id="59" name="순서도: 연결자 58">
            <a:extLst>
              <a:ext uri="{FF2B5EF4-FFF2-40B4-BE49-F238E27FC236}">
                <a16:creationId xmlns:a16="http://schemas.microsoft.com/office/drawing/2014/main" id="{C7730AD8-F8E9-4627-9B33-EDE6D762AD34}"/>
              </a:ext>
            </a:extLst>
          </p:cNvPr>
          <p:cNvSpPr/>
          <p:nvPr/>
        </p:nvSpPr>
        <p:spPr bwMode="auto">
          <a:xfrm>
            <a:off x="4323544" y="3494499"/>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B</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3" name="TextBox 32">
            <a:extLst>
              <a:ext uri="{FF2B5EF4-FFF2-40B4-BE49-F238E27FC236}">
                <a16:creationId xmlns:a16="http://schemas.microsoft.com/office/drawing/2014/main" id="{57FA889D-460F-4EBE-A686-BAEED2936996}"/>
              </a:ext>
            </a:extLst>
          </p:cNvPr>
          <p:cNvSpPr txBox="1"/>
          <p:nvPr/>
        </p:nvSpPr>
        <p:spPr>
          <a:xfrm>
            <a:off x="493403" y="6113114"/>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0571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extLst>
              <p:ext uri="{D42A27DB-BD31-4B8C-83A1-F6EECF244321}">
                <p14:modId xmlns:p14="http://schemas.microsoft.com/office/powerpoint/2010/main" val="4134663273"/>
              </p:ext>
            </p:extLst>
          </p:nvPr>
        </p:nvGraphicFramePr>
        <p:xfrm>
          <a:off x="468001" y="1191600"/>
          <a:ext cx="9038334" cy="47774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379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51360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Cost Structure</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회사의 판매관리비는 전부 고정비성 항목으로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매출액이 지속적으로 증가하는 경우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레버리지 효과로 인해 영업이익률이 개선될 여지가 존재함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&amp; Margin (1/4) </a:t>
            </a:r>
            <a:endParaRPr lang="en-US" altLang="ko-KR" sz="4400" b="1" dirty="0">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6" name="TextBox 5">
            <a:extLst>
              <a:ext uri="{FF2B5EF4-FFF2-40B4-BE49-F238E27FC236}">
                <a16:creationId xmlns:a16="http://schemas.microsoft.com/office/drawing/2014/main" id="{1A8858A0-F3D2-4229-9527-36E643B4AB8E}"/>
              </a:ext>
            </a:extLst>
          </p:cNvPr>
          <p:cNvSpPr txBox="1"/>
          <p:nvPr/>
        </p:nvSpPr>
        <p:spPr>
          <a:xfrm>
            <a:off x="2120982" y="5060390"/>
            <a:ext cx="7385353" cy="680058"/>
          </a:xfrm>
          <a:prstGeom prst="rect">
            <a:avLst/>
          </a:prstGeom>
          <a:noFill/>
        </p:spPr>
        <p:txBody>
          <a:bodyPr wrap="square" lIns="0" tIns="0" rIns="0" bIns="0" rtlCol="0">
            <a:spAutoFit/>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판매관리비는 전부 고정비로 구성되어 있으며</a:t>
            </a:r>
            <a:r>
              <a:rPr kumimoji="0" lang="en-US" altLang="ko-KR" sz="900" i="0"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매출액이 지속적으로 증가하는 경우 영업이익률이 개선될 여지가 존재함</a:t>
            </a:r>
            <a:endParaRPr lang="en-US" altLang="ko-KR" sz="90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lang="ko-KR" altLang="en-US" sz="900" dirty="0">
                <a:latin typeface="Arial" panose="020B0604020202020204" pitchFamily="34" charset="0"/>
                <a:cs typeface="Arial" panose="020B0604020202020204" pitchFamily="34" charset="0"/>
              </a:rPr>
              <a:t>초기 플랫폼 사업의 특성상 인건비와 광고비가 중요하며 그 비중이 전체 판매관리비 중 </a:t>
            </a:r>
            <a:r>
              <a:rPr lang="en-US" altLang="ko-KR" sz="900" dirty="0">
                <a:latin typeface="Arial" panose="020B0604020202020204" pitchFamily="34" charset="0"/>
                <a:cs typeface="Arial" panose="020B0604020202020204" pitchFamily="34" charset="0"/>
              </a:rPr>
              <a:t>70% </a:t>
            </a:r>
            <a:r>
              <a:rPr lang="ko-KR" altLang="en-US" sz="900" dirty="0">
                <a:latin typeface="Arial" panose="020B0604020202020204" pitchFamily="34" charset="0"/>
                <a:cs typeface="Arial" panose="020B0604020202020204" pitchFamily="34" charset="0"/>
              </a:rPr>
              <a:t>이상을 차지함</a:t>
            </a:r>
            <a:r>
              <a:rPr lang="en-US" altLang="ko-KR" sz="900" dirty="0">
                <a:latin typeface="Arial" panose="020B0604020202020204" pitchFamily="34" charset="0"/>
                <a:cs typeface="Arial" panose="020B0604020202020204" pitchFamily="34" charset="0"/>
              </a:rPr>
              <a:t>.</a:t>
            </a:r>
            <a:r>
              <a:rPr lang="ko-KR" altLang="en-US" sz="900" dirty="0">
                <a:latin typeface="Arial" panose="020B0604020202020204" pitchFamily="34" charset="0"/>
                <a:cs typeface="Arial" panose="020B0604020202020204" pitchFamily="34" charset="0"/>
              </a:rPr>
              <a:t> 매출이 크게 성장하지 않았던 </a:t>
            </a:r>
            <a:r>
              <a:rPr lang="en-US" altLang="ko-KR" sz="900" dirty="0">
                <a:latin typeface="Arial" panose="020B0604020202020204" pitchFamily="34" charset="0"/>
                <a:cs typeface="Arial" panose="020B0604020202020204" pitchFamily="34" charset="0"/>
              </a:rPr>
              <a:t>’19</a:t>
            </a:r>
            <a:r>
              <a:rPr lang="ko-KR" altLang="en-US" sz="900" dirty="0">
                <a:latin typeface="Arial" panose="020B0604020202020204" pitchFamily="34" charset="0"/>
                <a:cs typeface="Arial" panose="020B0604020202020204" pitchFamily="34" charset="0"/>
              </a:rPr>
              <a:t>년 매출액 대비 인건비 및 광고선전비 비중이 </a:t>
            </a:r>
            <a:r>
              <a:rPr lang="en-US" altLang="ko-KR" sz="900" dirty="0">
                <a:latin typeface="Arial" panose="020B0604020202020204" pitchFamily="34" charset="0"/>
                <a:cs typeface="Arial" panose="020B0604020202020204" pitchFamily="34" charset="0"/>
              </a:rPr>
              <a:t>146.5%</a:t>
            </a:r>
            <a:r>
              <a:rPr lang="ko-KR" altLang="en-US" sz="900" dirty="0">
                <a:latin typeface="Arial" panose="020B0604020202020204" pitchFamily="34" charset="0"/>
                <a:cs typeface="Arial" panose="020B0604020202020204" pitchFamily="34" charset="0"/>
              </a:rPr>
              <a:t>였으나 </a:t>
            </a:r>
            <a:r>
              <a:rPr lang="en-US" altLang="ko-KR" sz="900" dirty="0">
                <a:latin typeface="Arial" panose="020B0604020202020204" pitchFamily="34" charset="0"/>
                <a:cs typeface="Arial" panose="020B0604020202020204" pitchFamily="34" charset="0"/>
              </a:rPr>
              <a:t>‘20</a:t>
            </a:r>
            <a:r>
              <a:rPr lang="ko-KR" altLang="en-US" sz="900" dirty="0">
                <a:latin typeface="Arial" panose="020B0604020202020204" pitchFamily="34" charset="0"/>
                <a:cs typeface="Arial" panose="020B0604020202020204" pitchFamily="34" charset="0"/>
              </a:rPr>
              <a:t>년 이후 </a:t>
            </a:r>
            <a:r>
              <a:rPr lang="ko-KR" altLang="en-US" sz="900" dirty="0" err="1">
                <a:latin typeface="Arial" panose="020B0604020202020204" pitchFamily="34" charset="0"/>
                <a:cs typeface="Arial" panose="020B0604020202020204" pitchFamily="34" charset="0"/>
              </a:rPr>
              <a:t>내차팔기</a:t>
            </a:r>
            <a:r>
              <a:rPr lang="ko-KR" altLang="en-US" sz="900" dirty="0">
                <a:latin typeface="Arial" panose="020B0604020202020204" pitchFamily="34" charset="0"/>
                <a:cs typeface="Arial" panose="020B0604020202020204" pitchFamily="34" charset="0"/>
              </a:rPr>
              <a:t> 서비스의 흥행과 지속적인 매출의 증가로 </a:t>
            </a:r>
            <a:r>
              <a:rPr lang="en-US" altLang="ko-KR" sz="900" dirty="0">
                <a:latin typeface="Arial" panose="020B0604020202020204" pitchFamily="34" charset="0"/>
                <a:cs typeface="Arial" panose="020B0604020202020204" pitchFamily="34" charset="0"/>
              </a:rPr>
              <a:t>’22</a:t>
            </a:r>
            <a:r>
              <a:rPr lang="ko-KR" altLang="en-US" sz="900" dirty="0">
                <a:latin typeface="Arial" panose="020B0604020202020204" pitchFamily="34" charset="0"/>
                <a:cs typeface="Arial" panose="020B0604020202020204" pitchFamily="34" charset="0"/>
              </a:rPr>
              <a:t>년 상반기 기준 </a:t>
            </a:r>
            <a:r>
              <a:rPr lang="en-US" altLang="ko-KR" sz="900" dirty="0">
                <a:latin typeface="Arial" panose="020B0604020202020204" pitchFamily="34" charset="0"/>
                <a:cs typeface="Arial" panose="020B0604020202020204" pitchFamily="34" charset="0"/>
              </a:rPr>
              <a:t>82%</a:t>
            </a:r>
            <a:r>
              <a:rPr lang="ko-KR" altLang="en-US" sz="900" dirty="0">
                <a:latin typeface="Arial" panose="020B0604020202020204" pitchFamily="34" charset="0"/>
                <a:cs typeface="Arial" panose="020B0604020202020204" pitchFamily="34" charset="0"/>
              </a:rPr>
              <a:t>로 감소하면서 레버리지 효과가 영업이익률 상승을 견인함</a:t>
            </a:r>
            <a:endParaRPr lang="en-US" altLang="ko-KR" sz="900" dirty="0">
              <a:latin typeface="Arial" panose="020B0604020202020204" pitchFamily="34" charset="0"/>
              <a:cs typeface="Arial" panose="020B0604020202020204" pitchFamily="34" charset="0"/>
            </a:endParaRPr>
          </a:p>
        </p:txBody>
      </p:sp>
      <p:sp>
        <p:nvSpPr>
          <p:cNvPr id="12" name="순서도: 연결자 11">
            <a:extLst>
              <a:ext uri="{FF2B5EF4-FFF2-40B4-BE49-F238E27FC236}">
                <a16:creationId xmlns:a16="http://schemas.microsoft.com/office/drawing/2014/main" id="{A0FA91B6-869A-4D26-AD37-D2DA3FF5C40A}"/>
              </a:ext>
            </a:extLst>
          </p:cNvPr>
          <p:cNvSpPr/>
          <p:nvPr/>
        </p:nvSpPr>
        <p:spPr bwMode="auto">
          <a:xfrm>
            <a:off x="2085470" y="529990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0" name="TextBox 19">
            <a:extLst>
              <a:ext uri="{FF2B5EF4-FFF2-40B4-BE49-F238E27FC236}">
                <a16:creationId xmlns:a16="http://schemas.microsoft.com/office/drawing/2014/main" id="{8708EFD6-E954-4C6C-A0E7-477D959B02B4}"/>
              </a:ext>
            </a:extLst>
          </p:cNvPr>
          <p:cNvSpPr txBox="1"/>
          <p:nvPr/>
        </p:nvSpPr>
        <p:spPr>
          <a:xfrm>
            <a:off x="493403" y="583666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21" name="표 20">
            <a:extLst>
              <a:ext uri="{FF2B5EF4-FFF2-40B4-BE49-F238E27FC236}">
                <a16:creationId xmlns:a16="http://schemas.microsoft.com/office/drawing/2014/main" id="{93C538FB-BD38-4991-8C50-09ED3CB6B32A}"/>
              </a:ext>
            </a:extLst>
          </p:cNvPr>
          <p:cNvGraphicFramePr>
            <a:graphicFrameLocks noGrp="1"/>
          </p:cNvGraphicFramePr>
          <p:nvPr>
            <p:extLst>
              <p:ext uri="{D42A27DB-BD31-4B8C-83A1-F6EECF244321}">
                <p14:modId xmlns:p14="http://schemas.microsoft.com/office/powerpoint/2010/main" val="2497185187"/>
              </p:ext>
            </p:extLst>
          </p:nvPr>
        </p:nvGraphicFramePr>
        <p:xfrm>
          <a:off x="2120982" y="1515671"/>
          <a:ext cx="6707300" cy="3312000"/>
        </p:xfrm>
        <a:graphic>
          <a:graphicData uri="http://schemas.openxmlformats.org/drawingml/2006/table">
            <a:tbl>
              <a:tblPr/>
              <a:tblGrid>
                <a:gridCol w="154087">
                  <a:extLst>
                    <a:ext uri="{9D8B030D-6E8A-4147-A177-3AD203B41FA5}">
                      <a16:colId xmlns:a16="http://schemas.microsoft.com/office/drawing/2014/main" val="4084631631"/>
                    </a:ext>
                  </a:extLst>
                </a:gridCol>
                <a:gridCol w="1087670">
                  <a:extLst>
                    <a:ext uri="{9D8B030D-6E8A-4147-A177-3AD203B41FA5}">
                      <a16:colId xmlns:a16="http://schemas.microsoft.com/office/drawing/2014/main" val="565976630"/>
                    </a:ext>
                  </a:extLst>
                </a:gridCol>
                <a:gridCol w="353493">
                  <a:extLst>
                    <a:ext uri="{9D8B030D-6E8A-4147-A177-3AD203B41FA5}">
                      <a16:colId xmlns:a16="http://schemas.microsoft.com/office/drawing/2014/main" val="191653983"/>
                    </a:ext>
                  </a:extLst>
                </a:gridCol>
                <a:gridCol w="640517">
                  <a:extLst>
                    <a:ext uri="{9D8B030D-6E8A-4147-A177-3AD203B41FA5}">
                      <a16:colId xmlns:a16="http://schemas.microsoft.com/office/drawing/2014/main" val="2420759235"/>
                    </a:ext>
                  </a:extLst>
                </a:gridCol>
                <a:gridCol w="640517">
                  <a:extLst>
                    <a:ext uri="{9D8B030D-6E8A-4147-A177-3AD203B41FA5}">
                      <a16:colId xmlns:a16="http://schemas.microsoft.com/office/drawing/2014/main" val="3652292710"/>
                    </a:ext>
                  </a:extLst>
                </a:gridCol>
                <a:gridCol w="640517">
                  <a:extLst>
                    <a:ext uri="{9D8B030D-6E8A-4147-A177-3AD203B41FA5}">
                      <a16:colId xmlns:a16="http://schemas.microsoft.com/office/drawing/2014/main" val="2371562694"/>
                    </a:ext>
                  </a:extLst>
                </a:gridCol>
                <a:gridCol w="640517">
                  <a:extLst>
                    <a:ext uri="{9D8B030D-6E8A-4147-A177-3AD203B41FA5}">
                      <a16:colId xmlns:a16="http://schemas.microsoft.com/office/drawing/2014/main" val="2277500056"/>
                    </a:ext>
                  </a:extLst>
                </a:gridCol>
                <a:gridCol w="634474">
                  <a:extLst>
                    <a:ext uri="{9D8B030D-6E8A-4147-A177-3AD203B41FA5}">
                      <a16:colId xmlns:a16="http://schemas.microsoft.com/office/drawing/2014/main" val="638027082"/>
                    </a:ext>
                  </a:extLst>
                </a:gridCol>
                <a:gridCol w="634474">
                  <a:extLst>
                    <a:ext uri="{9D8B030D-6E8A-4147-A177-3AD203B41FA5}">
                      <a16:colId xmlns:a16="http://schemas.microsoft.com/office/drawing/2014/main" val="1654648337"/>
                    </a:ext>
                  </a:extLst>
                </a:gridCol>
                <a:gridCol w="640517">
                  <a:extLst>
                    <a:ext uri="{9D8B030D-6E8A-4147-A177-3AD203B41FA5}">
                      <a16:colId xmlns:a16="http://schemas.microsoft.com/office/drawing/2014/main" val="3891957980"/>
                    </a:ext>
                  </a:extLst>
                </a:gridCol>
                <a:gridCol w="640517">
                  <a:extLst>
                    <a:ext uri="{9D8B030D-6E8A-4147-A177-3AD203B41FA5}">
                      <a16:colId xmlns:a16="http://schemas.microsoft.com/office/drawing/2014/main" val="3466065066"/>
                    </a:ext>
                  </a:extLst>
                </a:gridCol>
              </a:tblGrid>
              <a:tr h="14400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Cost Structure</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gridSpan="2">
                  <a:txBody>
                    <a:bodyPr/>
                    <a:lstStyle/>
                    <a:p>
                      <a:pPr algn="l" fontAlgn="ctr"/>
                      <a:r>
                        <a:rPr lang="en-US" sz="900" b="1" i="1" u="none" strike="noStrike">
                          <a:solidFill>
                            <a:srgbClr val="FFFFFF"/>
                          </a:solidFill>
                          <a:effectLst/>
                          <a:latin typeface="맑은 고딕" panose="020B0503020000020004" pitchFamily="50" charset="-127"/>
                          <a:ea typeface="맑은 고딕" panose="020B0503020000020004" pitchFamily="50" charset="-127"/>
                        </a:rPr>
                        <a:t>% of Sales</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357598663"/>
                  </a:ext>
                </a:extLst>
              </a:tr>
              <a:tr h="144000">
                <a:tc gridSpan="2">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795837201"/>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a:solidFill>
                          <a:srgbClr val="0070C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952223964"/>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ctr" fontAlgn="ctr"/>
                      <a:r>
                        <a:rPr lang="ko-KR" altLang="en-US" sz="900" b="0"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607504857"/>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ctr" fontAlgn="ctr"/>
                      <a:r>
                        <a:rPr lang="ko-KR" altLang="en-US" sz="900" b="0"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148768121"/>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102.0%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60174177"/>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4,340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84.6%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00744387"/>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a:solidFill>
                          <a:srgbClr val="0070C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4,486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4,743</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4,923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2,634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176.8%</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117.8%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103.2%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33278578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급여</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9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35.6%</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27.2%</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30.9%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28.4%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406624992"/>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03656821"/>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544991085"/>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건물관리비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20080823"/>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363130500"/>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8.7%</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9.4%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014750208"/>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광고선전비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2,116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43.2%</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47.1%</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43.0%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146685313"/>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무형고정자산상각</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802226916"/>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0.5%</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502222660"/>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81719653"/>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차량유지비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43469761"/>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인력개발비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053262750"/>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4.9%</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22002735"/>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(1,949)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(76.8%)</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652204660"/>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(75.5%)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468420657"/>
                  </a:ext>
                </a:extLst>
              </a:tr>
            </a:tbl>
          </a:graphicData>
        </a:graphic>
      </p:graphicFrame>
      <p:sp>
        <p:nvSpPr>
          <p:cNvPr id="11" name="직사각형 10">
            <a:extLst>
              <a:ext uri="{FF2B5EF4-FFF2-40B4-BE49-F238E27FC236}">
                <a16:creationId xmlns:a16="http://schemas.microsoft.com/office/drawing/2014/main" id="{FF7FBCF8-C0E5-4DE1-9FDD-B9A4D8102F69}"/>
              </a:ext>
            </a:extLst>
          </p:cNvPr>
          <p:cNvSpPr/>
          <p:nvPr/>
        </p:nvSpPr>
        <p:spPr>
          <a:xfrm>
            <a:off x="6305550" y="2672240"/>
            <a:ext cx="2522731" cy="14379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연결자 12">
            <a:extLst>
              <a:ext uri="{FF2B5EF4-FFF2-40B4-BE49-F238E27FC236}">
                <a16:creationId xmlns:a16="http://schemas.microsoft.com/office/drawing/2014/main" id="{14FE50FA-9371-4821-8E1F-9B57277D2869}"/>
              </a:ext>
            </a:extLst>
          </p:cNvPr>
          <p:cNvSpPr/>
          <p:nvPr/>
        </p:nvSpPr>
        <p:spPr bwMode="auto">
          <a:xfrm>
            <a:off x="6270499" y="260967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4" name="직사각형 13">
            <a:extLst>
              <a:ext uri="{FF2B5EF4-FFF2-40B4-BE49-F238E27FC236}">
                <a16:creationId xmlns:a16="http://schemas.microsoft.com/office/drawing/2014/main" id="{55C6A62B-72DA-45E2-870C-4DD2A052548E}"/>
              </a:ext>
            </a:extLst>
          </p:cNvPr>
          <p:cNvSpPr/>
          <p:nvPr/>
        </p:nvSpPr>
        <p:spPr>
          <a:xfrm>
            <a:off x="6305550" y="3522678"/>
            <a:ext cx="2522731" cy="14379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연결자 14">
            <a:extLst>
              <a:ext uri="{FF2B5EF4-FFF2-40B4-BE49-F238E27FC236}">
                <a16:creationId xmlns:a16="http://schemas.microsoft.com/office/drawing/2014/main" id="{3D62040B-F7D2-464F-A934-FFB48D4ECD40}"/>
              </a:ext>
            </a:extLst>
          </p:cNvPr>
          <p:cNvSpPr/>
          <p:nvPr/>
        </p:nvSpPr>
        <p:spPr bwMode="auto">
          <a:xfrm>
            <a:off x="6270499" y="346010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17" name="직사각형 16">
            <a:extLst>
              <a:ext uri="{FF2B5EF4-FFF2-40B4-BE49-F238E27FC236}">
                <a16:creationId xmlns:a16="http://schemas.microsoft.com/office/drawing/2014/main" id="{E7A3C897-2F2F-4008-B0EC-516BBAA5C823}"/>
              </a:ext>
            </a:extLst>
          </p:cNvPr>
          <p:cNvSpPr/>
          <p:nvPr/>
        </p:nvSpPr>
        <p:spPr>
          <a:xfrm>
            <a:off x="6303639" y="3241897"/>
            <a:ext cx="2522731" cy="14379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연결자 17">
            <a:extLst>
              <a:ext uri="{FF2B5EF4-FFF2-40B4-BE49-F238E27FC236}">
                <a16:creationId xmlns:a16="http://schemas.microsoft.com/office/drawing/2014/main" id="{F423C2CA-68B0-4BE0-BCE2-C6E7D1C4444B}"/>
              </a:ext>
            </a:extLst>
          </p:cNvPr>
          <p:cNvSpPr/>
          <p:nvPr/>
        </p:nvSpPr>
        <p:spPr bwMode="auto">
          <a:xfrm>
            <a:off x="6268588" y="317932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3" name="TextBox 22">
            <a:extLst>
              <a:ext uri="{FF2B5EF4-FFF2-40B4-BE49-F238E27FC236}">
                <a16:creationId xmlns:a16="http://schemas.microsoft.com/office/drawing/2014/main" id="{38AEC8E4-5D2E-4434-8108-1F12CCFA6CE2}"/>
              </a:ext>
            </a:extLst>
          </p:cNvPr>
          <p:cNvSpPr txBox="1"/>
          <p:nvPr/>
        </p:nvSpPr>
        <p:spPr>
          <a:xfrm>
            <a:off x="2120655" y="4845663"/>
            <a:ext cx="314462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a:t>
            </a:r>
            <a:r>
              <a:rPr lang="ko-KR" altLang="en-US" sz="700">
                <a:latin typeface="Arial" panose="020B0604020202020204" pitchFamily="34" charset="0"/>
                <a:cs typeface="Arial" panose="020B0604020202020204" pitchFamily="34" charset="0"/>
              </a:rPr>
              <a:t>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퇴직급여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복리후생비</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45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extLst>
              <p:ext uri="{D42A27DB-BD31-4B8C-83A1-F6EECF244321}">
                <p14:modId xmlns:p14="http://schemas.microsoft.com/office/powerpoint/2010/main" val="3660911675"/>
              </p:ext>
            </p:extLst>
          </p:nvPr>
        </p:nvGraphicFramePr>
        <p:xfrm>
          <a:off x="468001" y="1191600"/>
          <a:ext cx="9038334" cy="50830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917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광고선전비</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사업 초기 어플리케이션 홍보 또는 설치에 집중하던 광고 전략에서</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실제 매출을 발생시킬 가능성이 높은 진성 유저 확보를 위한 광고 전략으로 변경함에 따라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CPI/CPA</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가 증가하는 추세임</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&amp; Margin (2/4) </a:t>
            </a:r>
            <a:endParaRPr lang="en-US" altLang="ko-KR" sz="4400" b="1" dirty="0">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28" name="TextBox 27">
            <a:extLst>
              <a:ext uri="{FF2B5EF4-FFF2-40B4-BE49-F238E27FC236}">
                <a16:creationId xmlns:a16="http://schemas.microsoft.com/office/drawing/2014/main" id="{DC5B9E39-4242-4089-ACE7-CFB17E18BC80}"/>
              </a:ext>
            </a:extLst>
          </p:cNvPr>
          <p:cNvSpPr txBox="1"/>
          <p:nvPr/>
        </p:nvSpPr>
        <p:spPr>
          <a:xfrm>
            <a:off x="2138400" y="4061990"/>
            <a:ext cx="7299599" cy="2110211"/>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dirty="0">
                <a:latin typeface="Arial" panose="020B0604020202020204" pitchFamily="34" charset="0"/>
                <a:cs typeface="Arial" panose="020B0604020202020204" pitchFamily="34" charset="0"/>
              </a:rPr>
              <a:t>판매관리비</a:t>
            </a:r>
            <a:r>
              <a:rPr lang="en-US" altLang="ko-KR" sz="900" b="1" u="sng" dirty="0">
                <a:latin typeface="Arial" panose="020B0604020202020204" pitchFamily="34" charset="0"/>
                <a:cs typeface="Arial" panose="020B0604020202020204" pitchFamily="34" charset="0"/>
              </a:rPr>
              <a:t>_</a:t>
            </a:r>
            <a:r>
              <a:rPr lang="ko-KR" altLang="en-US" sz="900" b="1" u="sng" dirty="0">
                <a:latin typeface="Arial" panose="020B0604020202020204" pitchFamily="34" charset="0"/>
                <a:cs typeface="Arial" panose="020B0604020202020204" pitchFamily="34" charset="0"/>
              </a:rPr>
              <a:t>광고선전비</a:t>
            </a:r>
            <a:endParaRPr lang="ko-KR" altLang="en-US" sz="900" kern="0" dirty="0">
              <a:latin typeface="Arial" panose="020B0604020202020204" pitchFamily="34" charset="0"/>
              <a:cs typeface="Arial" panose="020B0604020202020204" pitchFamily="34" charset="0"/>
            </a:endParaRPr>
          </a:p>
          <a:p>
            <a:pPr marL="271463" indent="-177800">
              <a:lnSpc>
                <a:spcPts val="1200"/>
              </a:lnSpc>
              <a:spcBef>
                <a:spcPts val="6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회사의 광고선전비는 실제로 </a:t>
            </a:r>
            <a:r>
              <a:rPr lang="en-US" altLang="ko-KR" sz="900" kern="0" dirty="0">
                <a:latin typeface="Arial" panose="020B0604020202020204" pitchFamily="34" charset="0"/>
                <a:cs typeface="Arial" panose="020B0604020202020204" pitchFamily="34" charset="0"/>
              </a:rPr>
              <a:t>Action </a:t>
            </a:r>
            <a:r>
              <a:rPr lang="ko-KR" altLang="en-US" sz="900" kern="0" dirty="0">
                <a:latin typeface="Arial" panose="020B0604020202020204" pitchFamily="34" charset="0"/>
                <a:cs typeface="Arial" panose="020B0604020202020204" pitchFamily="34" charset="0"/>
              </a:rPr>
              <a:t>혹은 </a:t>
            </a:r>
            <a:r>
              <a:rPr lang="en-US" altLang="ko-KR" sz="900" kern="0" dirty="0">
                <a:latin typeface="Arial" panose="020B0604020202020204" pitchFamily="34" charset="0"/>
                <a:cs typeface="Arial" panose="020B0604020202020204" pitchFamily="34" charset="0"/>
              </a:rPr>
              <a:t>Install </a:t>
            </a:r>
            <a:r>
              <a:rPr lang="ko-KR" altLang="en-US" sz="900" kern="0" dirty="0">
                <a:latin typeface="Arial" panose="020B0604020202020204" pitchFamily="34" charset="0"/>
                <a:cs typeface="Arial" panose="020B0604020202020204" pitchFamily="34" charset="0"/>
              </a:rPr>
              <a:t>횟수 등 결과에 따라 지불하는 방식이 아님</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다만</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각 광고별로 </a:t>
            </a:r>
            <a:r>
              <a:rPr lang="en-US" altLang="ko-KR" sz="900" kern="0" dirty="0">
                <a:latin typeface="Arial" panose="020B0604020202020204" pitchFamily="34" charset="0"/>
                <a:cs typeface="Arial" panose="020B0604020202020204" pitchFamily="34" charset="0"/>
              </a:rPr>
              <a:t>Install </a:t>
            </a:r>
            <a:r>
              <a:rPr lang="ko-KR" altLang="en-US" sz="900" kern="0" dirty="0">
                <a:latin typeface="Arial" panose="020B0604020202020204" pitchFamily="34" charset="0"/>
                <a:cs typeface="Arial" panose="020B0604020202020204" pitchFamily="34" charset="0"/>
              </a:rPr>
              <a:t>유도 혹은 특정 </a:t>
            </a:r>
            <a:r>
              <a:rPr lang="en-US" altLang="ko-KR" sz="900" kern="0" dirty="0">
                <a:latin typeface="Arial" panose="020B0604020202020204" pitchFamily="34" charset="0"/>
                <a:cs typeface="Arial" panose="020B0604020202020204" pitchFamily="34" charset="0"/>
              </a:rPr>
              <a:t>Action </a:t>
            </a:r>
            <a:r>
              <a:rPr lang="ko-KR" altLang="en-US" sz="900" kern="0" dirty="0">
                <a:latin typeface="Arial" panose="020B0604020202020204" pitchFamily="34" charset="0"/>
                <a:cs typeface="Arial" panose="020B0604020202020204" pitchFamily="34" charset="0"/>
              </a:rPr>
              <a:t>유도 등의 목적이 존재하며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해당 광고가 얼마나 효과적으로 이루어졌는지를 확인하고자 </a:t>
            </a:r>
            <a:r>
              <a:rPr lang="en-US" altLang="ko-KR" sz="900" kern="0" dirty="0">
                <a:latin typeface="Arial" panose="020B0604020202020204" pitchFamily="34" charset="0"/>
                <a:cs typeface="Arial" panose="020B0604020202020204" pitchFamily="34" charset="0"/>
              </a:rPr>
              <a:t>KPI</a:t>
            </a:r>
            <a:r>
              <a:rPr lang="ko-KR" altLang="en-US" sz="900" kern="0" dirty="0">
                <a:latin typeface="Arial" panose="020B0604020202020204" pitchFamily="34" charset="0"/>
                <a:cs typeface="Arial" panose="020B0604020202020204" pitchFamily="34" charset="0"/>
              </a:rPr>
              <a:t>를 설정하여 관리하고 있음</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따라서</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각 업체별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광고의 </a:t>
            </a:r>
            <a:r>
              <a:rPr lang="en-US" altLang="ko-KR" sz="900" kern="0" dirty="0">
                <a:latin typeface="Arial" panose="020B0604020202020204" pitchFamily="34" charset="0"/>
                <a:cs typeface="Arial" panose="020B0604020202020204" pitchFamily="34" charset="0"/>
              </a:rPr>
              <a:t>CPI/CPA</a:t>
            </a:r>
            <a:r>
              <a:rPr lang="ko-KR" altLang="en-US" sz="900" kern="0" dirty="0">
                <a:latin typeface="Arial" panose="020B0604020202020204" pitchFamily="34" charset="0"/>
                <a:cs typeface="Arial" panose="020B0604020202020204" pitchFamily="34" charset="0"/>
              </a:rPr>
              <a:t>는 실제 단가는 아니지만 광고가 얼마나 효과적으로 이루어졌는지를 파악할 수 있는 </a:t>
            </a:r>
            <a:r>
              <a:rPr lang="en-US" altLang="ko-KR" sz="900" kern="0" dirty="0">
                <a:latin typeface="Arial" panose="020B0604020202020204" pitchFamily="34" charset="0"/>
                <a:cs typeface="Arial" panose="020B0604020202020204" pitchFamily="34" charset="0"/>
              </a:rPr>
              <a:t>KPI</a:t>
            </a:r>
            <a:r>
              <a:rPr lang="ko-KR" altLang="en-US" sz="900" kern="0" dirty="0">
                <a:latin typeface="Arial" panose="020B0604020202020204" pitchFamily="34" charset="0"/>
                <a:cs typeface="Arial" panose="020B0604020202020204" pitchFamily="34" charset="0"/>
              </a:rPr>
              <a:t>라고 볼 수 있음</a:t>
            </a:r>
            <a:endParaRPr lang="en-US" altLang="ko-KR" sz="900" kern="0" dirty="0">
              <a:latin typeface="Arial" panose="020B0604020202020204" pitchFamily="34" charset="0"/>
              <a:cs typeface="Arial" panose="020B0604020202020204" pitchFamily="34" charset="0"/>
            </a:endParaRPr>
          </a:p>
          <a:p>
            <a:pPr marL="271463" indent="-177800">
              <a:lnSpc>
                <a:spcPts val="1200"/>
              </a:lnSpc>
              <a:spcBef>
                <a:spcPts val="600"/>
              </a:spcBef>
              <a:buClr>
                <a:srgbClr val="00338D"/>
              </a:buClr>
              <a:buFont typeface="Wingdings" panose="05000000000000000000" pitchFamily="2" charset="2"/>
              <a:buChar char="ü"/>
              <a:tabLst>
                <a:tab pos="4843463" algn="l"/>
              </a:tabLst>
              <a:defRPr/>
            </a:pPr>
            <a:r>
              <a:rPr lang="en-US" altLang="ko-KR" sz="900" kern="0" dirty="0">
                <a:latin typeface="Arial" panose="020B0604020202020204" pitchFamily="34" charset="0"/>
                <a:cs typeface="Arial" panose="020B0604020202020204" pitchFamily="34" charset="0"/>
              </a:rPr>
              <a:t>Install </a:t>
            </a:r>
            <a:r>
              <a:rPr lang="ko-KR" altLang="en-US" sz="900" kern="0" dirty="0">
                <a:latin typeface="Arial" panose="020B0604020202020204" pitchFamily="34" charset="0"/>
                <a:cs typeface="Arial" panose="020B0604020202020204" pitchFamily="34" charset="0"/>
              </a:rPr>
              <a:t>관련 광고의 </a:t>
            </a:r>
            <a:r>
              <a:rPr lang="en-US" altLang="ko-KR" sz="900" kern="0" dirty="0">
                <a:latin typeface="Arial" panose="020B0604020202020204" pitchFamily="34" charset="0"/>
                <a:cs typeface="Arial" panose="020B0604020202020204" pitchFamily="34" charset="0"/>
              </a:rPr>
              <a:t>CPI</a:t>
            </a:r>
            <a:r>
              <a:rPr lang="ko-KR" altLang="en-US" sz="900" kern="0" dirty="0">
                <a:latin typeface="Arial" panose="020B0604020202020204" pitchFamily="34" charset="0"/>
                <a:cs typeface="Arial" panose="020B0604020202020204" pitchFamily="34" charset="0"/>
              </a:rPr>
              <a:t>는 매년 상승하는 모습을 보이는데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이는 누적다운로드가 </a:t>
            </a:r>
            <a:r>
              <a:rPr lang="en-US" altLang="ko-KR" sz="900" kern="0" dirty="0">
                <a:latin typeface="Arial" panose="020B0604020202020204" pitchFamily="34" charset="0"/>
                <a:cs typeface="Arial" panose="020B0604020202020204" pitchFamily="34" charset="0"/>
              </a:rPr>
              <a:t>100</a:t>
            </a:r>
            <a:r>
              <a:rPr lang="ko-KR" altLang="en-US" sz="900" kern="0" dirty="0">
                <a:latin typeface="Arial" panose="020B0604020202020204" pitchFamily="34" charset="0"/>
                <a:cs typeface="Arial" panose="020B0604020202020204" pitchFamily="34" charset="0"/>
              </a:rPr>
              <a:t>만 미만인 </a:t>
            </a:r>
            <a:r>
              <a:rPr lang="en-US" altLang="ko-KR" sz="900" kern="0" dirty="0">
                <a:latin typeface="Arial" panose="020B0604020202020204" pitchFamily="34" charset="0"/>
                <a:cs typeface="Arial" panose="020B0604020202020204" pitchFamily="34" charset="0"/>
              </a:rPr>
              <a:t>Early Stage </a:t>
            </a:r>
            <a:r>
              <a:rPr lang="ko-KR" altLang="en-US" sz="900" kern="0" dirty="0">
                <a:latin typeface="Arial" panose="020B0604020202020204" pitchFamily="34" charset="0"/>
                <a:cs typeface="Arial" panose="020B0604020202020204" pitchFamily="34" charset="0"/>
              </a:rPr>
              <a:t>대비 </a:t>
            </a:r>
            <a:r>
              <a:rPr lang="en-US" altLang="ko-KR" sz="900" kern="0" dirty="0">
                <a:latin typeface="Arial" panose="020B0604020202020204" pitchFamily="34" charset="0"/>
                <a:cs typeface="Arial" panose="020B0604020202020204" pitchFamily="34" charset="0"/>
              </a:rPr>
              <a:t>500</a:t>
            </a:r>
            <a:r>
              <a:rPr lang="ko-KR" altLang="en-US" sz="900" kern="0" dirty="0">
                <a:latin typeface="Arial" panose="020B0604020202020204" pitchFamily="34" charset="0"/>
                <a:cs typeface="Arial" panose="020B0604020202020204" pitchFamily="34" charset="0"/>
              </a:rPr>
              <a:t>만에 육박하는 </a:t>
            </a:r>
            <a:r>
              <a:rPr lang="en-US" altLang="ko-KR" sz="900" kern="0" dirty="0">
                <a:latin typeface="Arial" panose="020B0604020202020204" pitchFamily="34" charset="0"/>
                <a:cs typeface="Arial" panose="020B0604020202020204" pitchFamily="34" charset="0"/>
              </a:rPr>
              <a:t>Growth Stage</a:t>
            </a:r>
            <a:r>
              <a:rPr lang="ko-KR" altLang="en-US" sz="900" kern="0" dirty="0">
                <a:latin typeface="Arial" panose="020B0604020202020204" pitchFamily="34" charset="0"/>
                <a:cs typeface="Arial" panose="020B0604020202020204" pitchFamily="34" charset="0"/>
              </a:rPr>
              <a:t>에서 신규 설치 유도의 난이도가 올라가고 있음을 의미함</a:t>
            </a:r>
            <a:endParaRPr lang="en-US" altLang="ko-KR" sz="900" kern="0" dirty="0">
              <a:latin typeface="Arial" panose="020B0604020202020204" pitchFamily="34" charset="0"/>
              <a:cs typeface="Arial" panose="020B0604020202020204" pitchFamily="34" charset="0"/>
            </a:endParaRPr>
          </a:p>
          <a:p>
            <a:pPr marL="271463" indent="-177800">
              <a:lnSpc>
                <a:spcPts val="1200"/>
              </a:lnSpc>
              <a:spcBef>
                <a:spcPts val="600"/>
              </a:spcBef>
              <a:buClr>
                <a:srgbClr val="00338D"/>
              </a:buClr>
              <a:buFont typeface="Wingdings" panose="05000000000000000000" pitchFamily="2" charset="2"/>
              <a:buChar char="ü"/>
              <a:tabLst>
                <a:tab pos="4843463" algn="l"/>
              </a:tabLst>
              <a:defRPr/>
            </a:pPr>
            <a:r>
              <a:rPr lang="en-US" altLang="ko-KR" sz="900" kern="0" dirty="0">
                <a:latin typeface="Arial" panose="020B0604020202020204" pitchFamily="34" charset="0"/>
                <a:cs typeface="Arial" panose="020B0604020202020204" pitchFamily="34" charset="0"/>
              </a:rPr>
              <a:t>In-App action</a:t>
            </a:r>
            <a:r>
              <a:rPr lang="ko-KR" altLang="en-US" sz="900" kern="0" dirty="0">
                <a:latin typeface="Arial" panose="020B0604020202020204" pitchFamily="34" charset="0"/>
                <a:cs typeface="Arial" panose="020B0604020202020204" pitchFamily="34" charset="0"/>
              </a:rPr>
              <a:t>의 경우 </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어플리케이션 인스톨 후 어플리케이션 실행</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어플리케이션 실행 후 </a:t>
            </a:r>
            <a:r>
              <a:rPr lang="ko-KR" altLang="en-US" sz="900" kern="0" dirty="0" err="1">
                <a:latin typeface="Arial" panose="020B0604020202020204" pitchFamily="34" charset="0"/>
                <a:cs typeface="Arial" panose="020B0604020202020204" pitchFamily="34" charset="0"/>
              </a:rPr>
              <a:t>내차팔기</a:t>
            </a:r>
            <a:r>
              <a:rPr lang="ko-KR" altLang="en-US" sz="900" kern="0" dirty="0">
                <a:latin typeface="Arial" panose="020B0604020202020204" pitchFamily="34" charset="0"/>
                <a:cs typeface="Arial" panose="020B0604020202020204" pitchFamily="34" charset="0"/>
              </a:rPr>
              <a:t> 이용 또는 구매 문의 연락</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등 다양한 </a:t>
            </a:r>
            <a:r>
              <a:rPr lang="en-US" altLang="ko-KR" sz="900" kern="0" dirty="0">
                <a:latin typeface="Arial" panose="020B0604020202020204" pitchFamily="34" charset="0"/>
                <a:cs typeface="Arial" panose="020B0604020202020204" pitchFamily="34" charset="0"/>
              </a:rPr>
              <a:t>Action</a:t>
            </a:r>
            <a:r>
              <a:rPr lang="ko-KR" altLang="en-US" sz="900" kern="0" dirty="0">
                <a:latin typeface="Arial" panose="020B0604020202020204" pitchFamily="34" charset="0"/>
                <a:cs typeface="Arial" panose="020B0604020202020204" pitchFamily="34" charset="0"/>
              </a:rPr>
              <a:t>이 존재하며</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 각 </a:t>
            </a:r>
            <a:r>
              <a:rPr lang="en-US" altLang="ko-KR" sz="900" kern="0" dirty="0">
                <a:latin typeface="Arial" panose="020B0604020202020204" pitchFamily="34" charset="0"/>
                <a:cs typeface="Arial" panose="020B0604020202020204" pitchFamily="34" charset="0"/>
              </a:rPr>
              <a:t>Action</a:t>
            </a:r>
            <a:r>
              <a:rPr lang="ko-KR" altLang="en-US" sz="900" kern="0" dirty="0">
                <a:latin typeface="Arial" panose="020B0604020202020204" pitchFamily="34" charset="0"/>
                <a:cs typeface="Arial" panose="020B0604020202020204" pitchFamily="34" charset="0"/>
              </a:rPr>
              <a:t>별 실제 유도까지 이루어지는 난이도가 상이함</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회사는 점차적으로 거래까지 이루어지는 고난도 </a:t>
            </a:r>
            <a:r>
              <a:rPr lang="en-US" altLang="ko-KR" sz="900" kern="0" dirty="0">
                <a:latin typeface="Arial" panose="020B0604020202020204" pitchFamily="34" charset="0"/>
                <a:cs typeface="Arial" panose="020B0604020202020204" pitchFamily="34" charset="0"/>
              </a:rPr>
              <a:t>Action</a:t>
            </a:r>
            <a:r>
              <a:rPr lang="ko-KR" altLang="en-US" sz="900" kern="0" dirty="0">
                <a:latin typeface="Arial" panose="020B0604020202020204" pitchFamily="34" charset="0"/>
                <a:cs typeface="Arial" panose="020B0604020202020204" pitchFamily="34" charset="0"/>
              </a:rPr>
              <a:t>을 </a:t>
            </a:r>
            <a:r>
              <a:rPr lang="en-US" altLang="ko-KR" sz="900" kern="0" dirty="0">
                <a:latin typeface="Arial" panose="020B0604020202020204" pitchFamily="34" charset="0"/>
                <a:cs typeface="Arial" panose="020B0604020202020204" pitchFamily="34" charset="0"/>
              </a:rPr>
              <a:t>KPI</a:t>
            </a:r>
            <a:r>
              <a:rPr lang="ko-KR" altLang="en-US" sz="900" kern="0" dirty="0">
                <a:latin typeface="Arial" panose="020B0604020202020204" pitchFamily="34" charset="0"/>
                <a:cs typeface="Arial" panose="020B0604020202020204" pitchFamily="34" charset="0"/>
              </a:rPr>
              <a:t>로 설정함에 따라</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해당 </a:t>
            </a:r>
            <a:r>
              <a:rPr lang="en-US" altLang="ko-KR" sz="900" kern="0" dirty="0">
                <a:latin typeface="Arial" panose="020B0604020202020204" pitchFamily="34" charset="0"/>
                <a:cs typeface="Arial" panose="020B0604020202020204" pitchFamily="34" charset="0"/>
              </a:rPr>
              <a:t>Action</a:t>
            </a:r>
            <a:r>
              <a:rPr lang="ko-KR" altLang="en-US" sz="900" kern="0" dirty="0">
                <a:latin typeface="Arial" panose="020B0604020202020204" pitchFamily="34" charset="0"/>
                <a:cs typeface="Arial" panose="020B0604020202020204" pitchFamily="34" charset="0"/>
              </a:rPr>
              <a:t>이 이루어지는 횟수당 단가인 </a:t>
            </a:r>
            <a:r>
              <a:rPr lang="en-US" altLang="ko-KR" sz="900" kern="0" dirty="0">
                <a:latin typeface="Arial" panose="020B0604020202020204" pitchFamily="34" charset="0"/>
                <a:cs typeface="Arial" panose="020B0604020202020204" pitchFamily="34" charset="0"/>
              </a:rPr>
              <a:t>CPA</a:t>
            </a:r>
            <a:r>
              <a:rPr lang="ko-KR" altLang="en-US" sz="900" kern="0" dirty="0">
                <a:latin typeface="Arial" panose="020B0604020202020204" pitchFamily="34" charset="0"/>
                <a:cs typeface="Arial" panose="020B0604020202020204" pitchFamily="34" charset="0"/>
              </a:rPr>
              <a:t>가 증가하는 모습을 보임</a:t>
            </a:r>
            <a:endParaRPr lang="en-US" altLang="ko-KR" sz="900" kern="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3E0C171-9210-4884-B827-2496D5DA05EE}"/>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AF1734BC-36B8-4F42-B6C0-C12A96CBA334}"/>
              </a:ext>
            </a:extLst>
          </p:cNvPr>
          <p:cNvSpPr txBox="1"/>
          <p:nvPr/>
        </p:nvSpPr>
        <p:spPr>
          <a:xfrm>
            <a:off x="2120654" y="3845547"/>
            <a:ext cx="2395199" cy="107722"/>
          </a:xfrm>
          <a:prstGeom prst="rect">
            <a:avLst/>
          </a:prstGeom>
          <a:noFill/>
        </p:spPr>
        <p:txBody>
          <a:bodyPr wrap="square" lIns="0" tIns="0" rIns="0" bIns="0" rtlCol="0">
            <a:spAutoFit/>
          </a:bodyPr>
          <a:lstStyle/>
          <a:p>
            <a:r>
              <a:rPr lang="en-US" altLang="ko-KR" sz="700" kern="0">
                <a:latin typeface="Arial" panose="020B0604020202020204" pitchFamily="34" charset="0"/>
                <a:cs typeface="Arial" panose="020B0604020202020204" pitchFamily="34" charset="0"/>
              </a:rPr>
              <a:t>Note 1: </a:t>
            </a:r>
            <a:r>
              <a:rPr lang="ko-KR" altLang="en-US" sz="700" kern="0">
                <a:latin typeface="Arial" panose="020B0604020202020204" pitchFamily="34" charset="0"/>
                <a:cs typeface="Arial" panose="020B0604020202020204" pitchFamily="34" charset="0"/>
              </a:rPr>
              <a:t>연평균 </a:t>
            </a:r>
            <a:r>
              <a:rPr lang="en-US" altLang="ko-KR" sz="700" kern="0">
                <a:latin typeface="Arial" panose="020B0604020202020204" pitchFamily="34" charset="0"/>
                <a:cs typeface="Arial" panose="020B0604020202020204" pitchFamily="34" charset="0"/>
              </a:rPr>
              <a:t>1,000</a:t>
            </a:r>
            <a:r>
              <a:rPr lang="ko-KR" altLang="en-US" sz="700" kern="0">
                <a:latin typeface="Arial" panose="020B0604020202020204" pitchFamily="34" charset="0"/>
                <a:cs typeface="Arial" panose="020B0604020202020204" pitchFamily="34" charset="0"/>
              </a:rPr>
              <a:t>만 원 이상 비용 집행 매체 기재</a:t>
            </a:r>
            <a:endParaRPr lang="en-US" altLang="ko-KR" sz="700">
              <a:latin typeface="Arial" panose="020B0604020202020204" pitchFamily="34" charset="0"/>
              <a:cs typeface="Arial" panose="020B0604020202020204" pitchFamily="34" charset="0"/>
            </a:endParaRPr>
          </a:p>
        </p:txBody>
      </p:sp>
      <p:graphicFrame>
        <p:nvGraphicFramePr>
          <p:cNvPr id="12" name="표 11">
            <a:extLst>
              <a:ext uri="{FF2B5EF4-FFF2-40B4-BE49-F238E27FC236}">
                <a16:creationId xmlns:a16="http://schemas.microsoft.com/office/drawing/2014/main" id="{4904E3E1-260B-486B-862C-0217FBBF6637}"/>
              </a:ext>
            </a:extLst>
          </p:cNvPr>
          <p:cNvGraphicFramePr>
            <a:graphicFrameLocks noGrp="1"/>
          </p:cNvGraphicFramePr>
          <p:nvPr>
            <p:extLst>
              <p:ext uri="{D42A27DB-BD31-4B8C-83A1-F6EECF244321}">
                <p14:modId xmlns:p14="http://schemas.microsoft.com/office/powerpoint/2010/main" val="3858527906"/>
              </p:ext>
            </p:extLst>
          </p:nvPr>
        </p:nvGraphicFramePr>
        <p:xfrm>
          <a:off x="2138399" y="1515600"/>
          <a:ext cx="7141963" cy="2303064"/>
        </p:xfrm>
        <a:graphic>
          <a:graphicData uri="http://schemas.openxmlformats.org/drawingml/2006/table">
            <a:tbl>
              <a:tblPr/>
              <a:tblGrid>
                <a:gridCol w="728363">
                  <a:extLst>
                    <a:ext uri="{9D8B030D-6E8A-4147-A177-3AD203B41FA5}">
                      <a16:colId xmlns:a16="http://schemas.microsoft.com/office/drawing/2014/main" val="1922592831"/>
                    </a:ext>
                  </a:extLst>
                </a:gridCol>
                <a:gridCol w="908636">
                  <a:extLst>
                    <a:ext uri="{9D8B030D-6E8A-4147-A177-3AD203B41FA5}">
                      <a16:colId xmlns:a16="http://schemas.microsoft.com/office/drawing/2014/main" val="3545661939"/>
                    </a:ext>
                  </a:extLst>
                </a:gridCol>
                <a:gridCol w="748623">
                  <a:extLst>
                    <a:ext uri="{9D8B030D-6E8A-4147-A177-3AD203B41FA5}">
                      <a16:colId xmlns:a16="http://schemas.microsoft.com/office/drawing/2014/main" val="4235044568"/>
                    </a:ext>
                  </a:extLst>
                </a:gridCol>
                <a:gridCol w="613875">
                  <a:extLst>
                    <a:ext uri="{9D8B030D-6E8A-4147-A177-3AD203B41FA5}">
                      <a16:colId xmlns:a16="http://schemas.microsoft.com/office/drawing/2014/main" val="1850548379"/>
                    </a:ext>
                  </a:extLst>
                </a:gridCol>
                <a:gridCol w="748623">
                  <a:extLst>
                    <a:ext uri="{9D8B030D-6E8A-4147-A177-3AD203B41FA5}">
                      <a16:colId xmlns:a16="http://schemas.microsoft.com/office/drawing/2014/main" val="3222105742"/>
                    </a:ext>
                  </a:extLst>
                </a:gridCol>
                <a:gridCol w="613875">
                  <a:extLst>
                    <a:ext uri="{9D8B030D-6E8A-4147-A177-3AD203B41FA5}">
                      <a16:colId xmlns:a16="http://schemas.microsoft.com/office/drawing/2014/main" val="3123842788"/>
                    </a:ext>
                  </a:extLst>
                </a:gridCol>
                <a:gridCol w="748623">
                  <a:extLst>
                    <a:ext uri="{9D8B030D-6E8A-4147-A177-3AD203B41FA5}">
                      <a16:colId xmlns:a16="http://schemas.microsoft.com/office/drawing/2014/main" val="648860360"/>
                    </a:ext>
                  </a:extLst>
                </a:gridCol>
                <a:gridCol w="668847">
                  <a:extLst>
                    <a:ext uri="{9D8B030D-6E8A-4147-A177-3AD203B41FA5}">
                      <a16:colId xmlns:a16="http://schemas.microsoft.com/office/drawing/2014/main" val="539045593"/>
                    </a:ext>
                  </a:extLst>
                </a:gridCol>
                <a:gridCol w="748623">
                  <a:extLst>
                    <a:ext uri="{9D8B030D-6E8A-4147-A177-3AD203B41FA5}">
                      <a16:colId xmlns:a16="http://schemas.microsoft.com/office/drawing/2014/main" val="1906201946"/>
                    </a:ext>
                  </a:extLst>
                </a:gridCol>
                <a:gridCol w="613875">
                  <a:extLst>
                    <a:ext uri="{9D8B030D-6E8A-4147-A177-3AD203B41FA5}">
                      <a16:colId xmlns:a16="http://schemas.microsoft.com/office/drawing/2014/main" val="1331825362"/>
                    </a:ext>
                  </a:extLst>
                </a:gridCol>
              </a:tblGrid>
              <a:tr h="127948">
                <a:tc rowSpan="3">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Media</a:t>
                      </a:r>
                      <a:r>
                        <a:rPr lang="en-US" sz="800" b="1" i="0" u="none" strike="noStrike" baseline="30000">
                          <a:solidFill>
                            <a:srgbClr val="FFFFFF"/>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solidFill>
                      <a:srgbClr val="00338D"/>
                    </a:solidFill>
                  </a:tcPr>
                </a:tc>
                <a:tc rowSpan="3">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Campaign</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gridSpan="2">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gridSpan="2">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gridSpan="2">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gridSpan="2">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extLst>
                  <a:ext uri="{0D108BD9-81ED-4DB2-BD59-A6C34878D82A}">
                    <a16:rowId xmlns:a16="http://schemas.microsoft.com/office/drawing/2014/main" val="2176252902"/>
                  </a:ext>
                </a:extLst>
              </a:tr>
              <a:tr h="127948">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광고선전비</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CPI</a:t>
                      </a:r>
                      <a:r>
                        <a:rPr lang="en-US" sz="800" b="0" i="1" u="none" strike="noStrike">
                          <a:solidFill>
                            <a:srgbClr val="BFBFBF"/>
                          </a:solidFill>
                          <a:effectLst/>
                          <a:latin typeface="Arial" panose="020B0604020202020204" pitchFamily="34" charset="0"/>
                          <a:ea typeface="맑은 고딕" panose="020B0503020000020004" pitchFamily="50" charset="-127"/>
                        </a:rPr>
                        <a:t> (CPA)</a:t>
                      </a:r>
                      <a:endParaRPr 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광고선전비</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CPI</a:t>
                      </a:r>
                      <a:r>
                        <a:rPr lang="en-US" sz="800" b="0" i="1" u="none" strike="noStrike">
                          <a:solidFill>
                            <a:srgbClr val="BFBFBF"/>
                          </a:solidFill>
                          <a:effectLst/>
                          <a:latin typeface="Arial" panose="020B0604020202020204" pitchFamily="34" charset="0"/>
                          <a:ea typeface="맑은 고딕" panose="020B0503020000020004" pitchFamily="50" charset="-127"/>
                        </a:rPr>
                        <a:t> (CPA)</a:t>
                      </a:r>
                      <a:endParaRPr 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광고선전비</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CPI</a:t>
                      </a:r>
                      <a:r>
                        <a:rPr lang="en-US" sz="800" b="0" i="1" u="none" strike="noStrike">
                          <a:solidFill>
                            <a:srgbClr val="BFBFBF"/>
                          </a:solidFill>
                          <a:effectLst/>
                          <a:latin typeface="Arial" panose="020B0604020202020204" pitchFamily="34" charset="0"/>
                          <a:ea typeface="맑은 고딕" panose="020B0503020000020004" pitchFamily="50" charset="-127"/>
                        </a:rPr>
                        <a:t> (CPA)</a:t>
                      </a:r>
                      <a:endParaRPr 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광고선전비</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CPI</a:t>
                      </a:r>
                      <a:r>
                        <a:rPr lang="en-US" sz="800" b="0" i="1" u="none" strike="noStrike">
                          <a:solidFill>
                            <a:srgbClr val="BFBFBF"/>
                          </a:solidFill>
                          <a:effectLst/>
                          <a:latin typeface="Arial" panose="020B0604020202020204" pitchFamily="34" charset="0"/>
                          <a:ea typeface="맑은 고딕" panose="020B0503020000020004" pitchFamily="50" charset="-127"/>
                        </a:rPr>
                        <a:t> (CPA)</a:t>
                      </a:r>
                      <a:endParaRPr 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725119097"/>
                  </a:ext>
                </a:extLst>
              </a:tr>
              <a:tr h="127948">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313565146"/>
                  </a:ext>
                </a:extLst>
              </a:tr>
              <a:tr h="127948">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Google</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Install</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2,079</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2,774</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3,677</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69</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4,412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25036337"/>
                  </a:ext>
                </a:extLst>
              </a:tr>
              <a:tr h="12794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In-App Action</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94</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1,934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5,123</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956</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6,830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563</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6,982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663287169"/>
                  </a:ext>
                </a:extLst>
              </a:tr>
              <a:tr h="127948">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Apple</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Install</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2,969</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6,410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9,679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797985028"/>
                  </a:ext>
                </a:extLst>
              </a:tr>
              <a:tr h="12794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In-App Action</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4,278</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9,057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14,943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47,712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282598500"/>
                  </a:ext>
                </a:extLst>
              </a:tr>
              <a:tr h="127948">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Naver</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Search Ads.</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31,190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41,080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5,531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8,064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926759571"/>
                  </a:ext>
                </a:extLst>
              </a:tr>
              <a:tr h="12794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Brand Ads.</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898</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907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1,838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2,858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644554553"/>
                  </a:ext>
                </a:extLst>
              </a:tr>
              <a:tr h="12794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Content Ads.</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32,279</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197</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17,846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21,303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173330005"/>
                  </a:ext>
                </a:extLst>
              </a:tr>
              <a:tr h="12794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Café</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59,514</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62,019</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259816929"/>
                  </a:ext>
                </a:extLst>
              </a:tr>
              <a:tr h="127948">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Kakao</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Search/DA</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208,789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10,305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036917617"/>
                  </a:ext>
                </a:extLst>
              </a:tr>
              <a:tr h="127948">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Meta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Install</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129</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1,881</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2,156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176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2,877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3,392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4279673731"/>
                  </a:ext>
                </a:extLst>
              </a:tr>
              <a:tr h="127948">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(facebook)</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In-App Action</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59</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11,173</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14,326</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392026027"/>
                  </a:ext>
                </a:extLst>
              </a:tr>
              <a:tr h="127948">
                <a:tc>
                  <a:txBody>
                    <a:bodyPr/>
                    <a:lstStyle/>
                    <a:p>
                      <a:pPr algn="l" fontAlgn="t"/>
                      <a:r>
                        <a:rPr lang="en-US" sz="800" b="0" i="0" u="none" strike="noStrike">
                          <a:solidFill>
                            <a:srgbClr val="000000"/>
                          </a:solidFill>
                          <a:effectLst/>
                          <a:latin typeface="Arial" panose="020B0604020202020204" pitchFamily="34" charset="0"/>
                          <a:ea typeface="맑은 고딕" panose="020B0503020000020004" pitchFamily="50" charset="-127"/>
                        </a:rPr>
                        <a:t>Partnership</a:t>
                      </a:r>
                    </a:p>
                  </a:txBody>
                  <a:tcPr marL="36000" marR="36000" marT="0" marB="0">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err="1">
                          <a:solidFill>
                            <a:srgbClr val="000000"/>
                          </a:solidFill>
                          <a:effectLst/>
                          <a:latin typeface="Arial" panose="020B0604020202020204" pitchFamily="34" charset="0"/>
                          <a:ea typeface="맑은 고딕" panose="020B0503020000020004" pitchFamily="50" charset="-127"/>
                        </a:rPr>
                        <a:t>Banksalad</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7,327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7,966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11,981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7,437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4241140319"/>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err="1">
                          <a:solidFill>
                            <a:srgbClr val="000000"/>
                          </a:solidFill>
                          <a:effectLst/>
                          <a:latin typeface="Arial" panose="020B0604020202020204" pitchFamily="34" charset="0"/>
                          <a:ea typeface="맑은 고딕" panose="020B0503020000020004" pitchFamily="50" charset="-127"/>
                        </a:rPr>
                        <a:t>Mycle</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7,336</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5,682</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9,799</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9,472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272599542"/>
                  </a:ext>
                </a:extLst>
              </a:tr>
              <a:tr h="127948">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Youtube</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Brand CM</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340</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5,703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2726886055"/>
                  </a:ext>
                </a:extLst>
              </a:tr>
              <a:tr h="12794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Branded</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9,222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21528553"/>
                  </a:ext>
                </a:extLst>
              </a:tr>
            </a:tbl>
          </a:graphicData>
        </a:graphic>
      </p:graphicFrame>
    </p:spTree>
    <p:extLst>
      <p:ext uri="{BB962C8B-B14F-4D97-AF65-F5344CB8AC3E}">
        <p14:creationId xmlns:p14="http://schemas.microsoft.com/office/powerpoint/2010/main" val="1342829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10" name="차트 9">
                <a:extLst>
                  <a:ext uri="{FF2B5EF4-FFF2-40B4-BE49-F238E27FC236}">
                    <a16:creationId xmlns:a16="http://schemas.microsoft.com/office/drawing/2014/main" id="{215B36F4-A4CC-4612-BBB1-B3D47824AC6C}"/>
                  </a:ext>
                </a:extLst>
              </p:cNvPr>
              <p:cNvGraphicFramePr/>
              <p:nvPr>
                <p:extLst>
                  <p:ext uri="{D42A27DB-BD31-4B8C-83A1-F6EECF244321}">
                    <p14:modId xmlns:p14="http://schemas.microsoft.com/office/powerpoint/2010/main" val="1208861390"/>
                  </p:ext>
                </p:extLst>
              </p:nvPr>
            </p:nvGraphicFramePr>
            <p:xfrm>
              <a:off x="2120982" y="1704029"/>
              <a:ext cx="7317016" cy="209126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0" name="차트 9">
                <a:extLst>
                  <a:ext uri="{FF2B5EF4-FFF2-40B4-BE49-F238E27FC236}">
                    <a16:creationId xmlns:a16="http://schemas.microsoft.com/office/drawing/2014/main" id="{215B36F4-A4CC-4612-BBB1-B3D47824AC6C}"/>
                  </a:ext>
                </a:extLst>
              </p:cNvPr>
              <p:cNvPicPr>
                <a:picLocks noGrp="1" noRot="1" noChangeAspect="1" noMove="1" noResize="1" noEditPoints="1" noAdjustHandles="1" noChangeArrowheads="1" noChangeShapeType="1"/>
              </p:cNvPicPr>
              <p:nvPr/>
            </p:nvPicPr>
            <p:blipFill>
              <a:blip r:embed="rId4"/>
              <a:stretch>
                <a:fillRect/>
              </a:stretch>
            </p:blipFill>
            <p:spPr>
              <a:xfrm>
                <a:off x="2120982" y="1704029"/>
                <a:ext cx="7317016" cy="2091267"/>
              </a:xfrm>
              <a:prstGeom prst="rect">
                <a:avLst/>
              </a:prstGeom>
            </p:spPr>
          </p:pic>
        </mc:Fallback>
      </mc:AlternateContent>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extLst>
              <p:ext uri="{D42A27DB-BD31-4B8C-83A1-F6EECF244321}">
                <p14:modId xmlns:p14="http://schemas.microsoft.com/office/powerpoint/2010/main" val="433387952"/>
              </p:ext>
            </p:extLst>
          </p:nvPr>
        </p:nvGraphicFramePr>
        <p:xfrm>
          <a:off x="468001" y="1191600"/>
          <a:ext cx="9038334" cy="4506467"/>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379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242669">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Margin Movement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EBITDA%</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는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(-)75.5%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수준이며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매출액이 크게 상승함에 따라 레버리지 효과로 마진율이 크게 개선됨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9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Margin Movement (EBITDA %)</a:t>
                      </a: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 (-)75.5%  (-)16.8%</a:t>
                      </a: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내차팔기에</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따른 매출액은 낙찰대수에 따라 발생하고 있음</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낙찰차량의 낙찰금액에 따라 수취수수료가 상이하며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낙찰금액이 높은 경우 수취수수료도 상승함</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전년 대비 고가 낙찰 차량 대수가 증가함에 따라</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Mix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효과로 마진율이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3.3%p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상승하였음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딜러는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고객들에게 차량을 광고하기 위해 베이직</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플러스</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프리미엄 상품을 구매해야 하며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각 상품의 단가는 상이함</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고가형 상품의 결제 비율이 증가함에 따라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딜러당</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결제금액이 증가하였고</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이에 따라 마진율이 개선되었음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대표이사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인에 대한 퇴직급여를 일시에 인식함에 따라 인건비가 크게 발생하였고</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일시적인 브랜딩 목적의 광고선전비가 크게 발생하였으나</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전년 대비 감소함에 따라 마진율이 개선되었음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매출액은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억원에서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40</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억원으로 약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59%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성장하였으며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이에 따른 레버리지 효과로 마진율이 대폭 상승하였음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&amp; Margin (3/4) </a:t>
            </a:r>
            <a:endParaRPr lang="en-US" altLang="ko-KR" sz="4400" b="1" dirty="0">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13" name="직사각형 12">
            <a:extLst>
              <a:ext uri="{FF2B5EF4-FFF2-40B4-BE49-F238E27FC236}">
                <a16:creationId xmlns:a16="http://schemas.microsoft.com/office/drawing/2014/main" id="{CF84D86C-838E-42CB-A816-2EFC1DF75A7C}"/>
              </a:ext>
            </a:extLst>
          </p:cNvPr>
          <p:cNvSpPr/>
          <p:nvPr/>
        </p:nvSpPr>
        <p:spPr>
          <a:xfrm>
            <a:off x="2591989" y="3237764"/>
            <a:ext cx="288000" cy="23335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4" name="순서도: 연결자 13">
            <a:extLst>
              <a:ext uri="{FF2B5EF4-FFF2-40B4-BE49-F238E27FC236}">
                <a16:creationId xmlns:a16="http://schemas.microsoft.com/office/drawing/2014/main" id="{2584B8F4-37B7-4A1E-A724-10DF2EF58C10}"/>
              </a:ext>
            </a:extLst>
          </p:cNvPr>
          <p:cNvSpPr/>
          <p:nvPr/>
        </p:nvSpPr>
        <p:spPr bwMode="auto">
          <a:xfrm>
            <a:off x="2511132" y="313394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15" name="직사각형 14">
            <a:extLst>
              <a:ext uri="{FF2B5EF4-FFF2-40B4-BE49-F238E27FC236}">
                <a16:creationId xmlns:a16="http://schemas.microsoft.com/office/drawing/2014/main" id="{217FE151-470A-41C7-878F-C4B58C51712B}"/>
              </a:ext>
            </a:extLst>
          </p:cNvPr>
          <p:cNvSpPr/>
          <p:nvPr/>
        </p:nvSpPr>
        <p:spPr>
          <a:xfrm>
            <a:off x="2952108" y="3081672"/>
            <a:ext cx="288000" cy="31059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7" name="순서도: 연결자 16">
            <a:extLst>
              <a:ext uri="{FF2B5EF4-FFF2-40B4-BE49-F238E27FC236}">
                <a16:creationId xmlns:a16="http://schemas.microsoft.com/office/drawing/2014/main" id="{255519F2-A676-481B-A6A8-95AB0A442892}"/>
              </a:ext>
            </a:extLst>
          </p:cNvPr>
          <p:cNvSpPr/>
          <p:nvPr/>
        </p:nvSpPr>
        <p:spPr bwMode="auto">
          <a:xfrm>
            <a:off x="2880777" y="296408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18" name="직사각형 17">
            <a:extLst>
              <a:ext uri="{FF2B5EF4-FFF2-40B4-BE49-F238E27FC236}">
                <a16:creationId xmlns:a16="http://schemas.microsoft.com/office/drawing/2014/main" id="{BEFDE4EC-6F62-4585-9217-0340AC0B78CB}"/>
              </a:ext>
            </a:extLst>
          </p:cNvPr>
          <p:cNvSpPr/>
          <p:nvPr/>
        </p:nvSpPr>
        <p:spPr>
          <a:xfrm>
            <a:off x="3665185" y="2865015"/>
            <a:ext cx="288000" cy="35757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0" name="순서도: 연결자 19">
            <a:extLst>
              <a:ext uri="{FF2B5EF4-FFF2-40B4-BE49-F238E27FC236}">
                <a16:creationId xmlns:a16="http://schemas.microsoft.com/office/drawing/2014/main" id="{2E22E28E-2502-4EEE-A38B-6F9ACD2100D5}"/>
              </a:ext>
            </a:extLst>
          </p:cNvPr>
          <p:cNvSpPr/>
          <p:nvPr/>
        </p:nvSpPr>
        <p:spPr bwMode="auto">
          <a:xfrm>
            <a:off x="3598617" y="27471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1" name="직사각형 20">
            <a:extLst>
              <a:ext uri="{FF2B5EF4-FFF2-40B4-BE49-F238E27FC236}">
                <a16:creationId xmlns:a16="http://schemas.microsoft.com/office/drawing/2014/main" id="{C46E9F5C-429E-4701-9E07-1F9804F48865}"/>
              </a:ext>
            </a:extLst>
          </p:cNvPr>
          <p:cNvSpPr/>
          <p:nvPr/>
        </p:nvSpPr>
        <p:spPr>
          <a:xfrm>
            <a:off x="4024827" y="1992837"/>
            <a:ext cx="288000" cy="103714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3" name="순서도: 연결자 22">
            <a:extLst>
              <a:ext uri="{FF2B5EF4-FFF2-40B4-BE49-F238E27FC236}">
                <a16:creationId xmlns:a16="http://schemas.microsoft.com/office/drawing/2014/main" id="{F91287A7-BF6B-4A6E-9633-1DF5CDA9793F}"/>
              </a:ext>
            </a:extLst>
          </p:cNvPr>
          <p:cNvSpPr/>
          <p:nvPr/>
        </p:nvSpPr>
        <p:spPr bwMode="auto">
          <a:xfrm>
            <a:off x="3939208" y="190623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4" name="순서도: 연결자 23">
            <a:extLst>
              <a:ext uri="{FF2B5EF4-FFF2-40B4-BE49-F238E27FC236}">
                <a16:creationId xmlns:a16="http://schemas.microsoft.com/office/drawing/2014/main" id="{012A3AFB-03A9-4A9D-BBE9-759AE3E92A5C}"/>
              </a:ext>
            </a:extLst>
          </p:cNvPr>
          <p:cNvSpPr/>
          <p:nvPr/>
        </p:nvSpPr>
        <p:spPr bwMode="auto">
          <a:xfrm>
            <a:off x="2139104" y="42198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5" name="순서도: 연결자 24">
            <a:extLst>
              <a:ext uri="{FF2B5EF4-FFF2-40B4-BE49-F238E27FC236}">
                <a16:creationId xmlns:a16="http://schemas.microsoft.com/office/drawing/2014/main" id="{EE58B523-9597-4CF5-9F84-08AA3070702E}"/>
              </a:ext>
            </a:extLst>
          </p:cNvPr>
          <p:cNvSpPr/>
          <p:nvPr/>
        </p:nvSpPr>
        <p:spPr bwMode="auto">
          <a:xfrm>
            <a:off x="2139104" y="455862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6" name="순서도: 연결자 25">
            <a:extLst>
              <a:ext uri="{FF2B5EF4-FFF2-40B4-BE49-F238E27FC236}">
                <a16:creationId xmlns:a16="http://schemas.microsoft.com/office/drawing/2014/main" id="{9FFBA03B-EA33-450A-8F54-28D156DC8415}"/>
              </a:ext>
            </a:extLst>
          </p:cNvPr>
          <p:cNvSpPr/>
          <p:nvPr/>
        </p:nvSpPr>
        <p:spPr bwMode="auto">
          <a:xfrm>
            <a:off x="2139104" y="489953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7" name="순서도: 연결자 26">
            <a:extLst>
              <a:ext uri="{FF2B5EF4-FFF2-40B4-BE49-F238E27FC236}">
                <a16:creationId xmlns:a16="http://schemas.microsoft.com/office/drawing/2014/main" id="{3FF8120C-AC04-4DC4-97F1-E2ECB3D65E71}"/>
              </a:ext>
            </a:extLst>
          </p:cNvPr>
          <p:cNvSpPr/>
          <p:nvPr/>
        </p:nvSpPr>
        <p:spPr bwMode="auto">
          <a:xfrm>
            <a:off x="2139104" y="524348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8" name="TextBox 27">
            <a:extLst>
              <a:ext uri="{FF2B5EF4-FFF2-40B4-BE49-F238E27FC236}">
                <a16:creationId xmlns:a16="http://schemas.microsoft.com/office/drawing/2014/main" id="{442170D8-0EB6-40E8-977B-4D9CEE27C354}"/>
              </a:ext>
            </a:extLst>
          </p:cNvPr>
          <p:cNvSpPr txBox="1"/>
          <p:nvPr/>
        </p:nvSpPr>
        <p:spPr>
          <a:xfrm>
            <a:off x="2120982" y="3781591"/>
            <a:ext cx="6523567" cy="107722"/>
          </a:xfrm>
          <a:prstGeom prst="rect">
            <a:avLst/>
          </a:prstGeom>
          <a:noFill/>
        </p:spPr>
        <p:txBody>
          <a:bodyPr wrap="square" lIns="0" tIns="0" rIns="0" bIns="0">
            <a:spAutoFit/>
          </a:bodyPr>
          <a:lstStyle/>
          <a:p>
            <a:r>
              <a:rPr lang="ko-KR" altLang="en-US" sz="700">
                <a:latin typeface="Arial" panose="020B0604020202020204" pitchFamily="34" charset="0"/>
                <a:cs typeface="Arial" panose="020B0604020202020204" pitchFamily="34" charset="0"/>
              </a:rPr>
              <a:t>(</a:t>
            </a:r>
            <a:r>
              <a:rPr lang="ko-KR" altLang="en-US" sz="700" err="1">
                <a:latin typeface="Arial" panose="020B0604020202020204" pitchFamily="34" charset="0"/>
                <a:cs typeface="Arial" panose="020B0604020202020204" pitchFamily="34" charset="0"/>
              </a:rPr>
              <a:t>a</a:t>
            </a:r>
            <a:r>
              <a:rPr lang="ko-KR" altLang="en-US" sz="700">
                <a:latin typeface="Arial" panose="020B0604020202020204" pitchFamily="34" charset="0"/>
                <a:cs typeface="Arial" panose="020B0604020202020204" pitchFamily="34" charset="0"/>
              </a:rPr>
              <a:t>: </a:t>
            </a:r>
            <a:r>
              <a:rPr lang="ko-KR" altLang="en-US" sz="700" err="1">
                <a:latin typeface="Arial" panose="020B0604020202020204" pitchFamily="34" charset="0"/>
                <a:cs typeface="Arial" panose="020B0604020202020204" pitchFamily="34" charset="0"/>
              </a:rPr>
              <a:t>내차팔기</a:t>
            </a:r>
            <a:r>
              <a:rPr lang="ko-KR" altLang="en-US" sz="700">
                <a:latin typeface="Arial" panose="020B0604020202020204" pitchFamily="34" charset="0"/>
                <a:cs typeface="Arial" panose="020B0604020202020204" pitchFamily="34" charset="0"/>
              </a:rPr>
              <a:t> 낙찰금액 </a:t>
            </a:r>
            <a:r>
              <a:rPr lang="ko-KR" altLang="en-US" sz="700" err="1">
                <a:latin typeface="Arial" panose="020B0604020202020204" pitchFamily="34" charset="0"/>
                <a:cs typeface="Arial" panose="020B0604020202020204" pitchFamily="34" charset="0"/>
              </a:rPr>
              <a:t>Mix</a:t>
            </a:r>
            <a:r>
              <a:rPr lang="ko-KR" altLang="en-US" sz="700">
                <a:latin typeface="Arial" panose="020B0604020202020204" pitchFamily="34" charset="0"/>
                <a:cs typeface="Arial" panose="020B0604020202020204" pitchFamily="34" charset="0"/>
              </a:rPr>
              <a:t>  효과 / b: </a:t>
            </a:r>
            <a:r>
              <a:rPr lang="ko-KR" altLang="en-US" sz="700" err="1">
                <a:latin typeface="Arial" panose="020B0604020202020204" pitchFamily="34" charset="0"/>
                <a:cs typeface="Arial" panose="020B0604020202020204" pitchFamily="34" charset="0"/>
              </a:rPr>
              <a:t>딜러당</a:t>
            </a:r>
            <a:r>
              <a:rPr lang="ko-KR" altLang="en-US" sz="700">
                <a:latin typeface="Arial" panose="020B0604020202020204" pitchFamily="34" charset="0"/>
                <a:cs typeface="Arial" panose="020B0604020202020204" pitchFamily="34" charset="0"/>
              </a:rPr>
              <a:t> 결제금액 변동효과 / c: </a:t>
            </a:r>
            <a:r>
              <a:rPr lang="ko-KR" altLang="en-US" sz="700" err="1">
                <a:latin typeface="Arial" panose="020B0604020202020204" pitchFamily="34" charset="0"/>
                <a:cs typeface="Arial" panose="020B0604020202020204" pitchFamily="34" charset="0"/>
              </a:rPr>
              <a:t>내차팔기</a:t>
            </a:r>
            <a:r>
              <a:rPr lang="ko-KR" altLang="en-US" sz="700">
                <a:latin typeface="Arial" panose="020B0604020202020204" pitchFamily="34" charset="0"/>
                <a:cs typeface="Arial" panose="020B0604020202020204" pitchFamily="34" charset="0"/>
              </a:rPr>
              <a:t> 광고 효과 변동 / d: 고정비 증가효과 / e: 레버리지 효과 / f: 상품매출 마진율 변동효과)</a:t>
            </a:r>
          </a:p>
        </p:txBody>
      </p:sp>
      <p:sp>
        <p:nvSpPr>
          <p:cNvPr id="29" name="TextBox 28">
            <a:extLst>
              <a:ext uri="{FF2B5EF4-FFF2-40B4-BE49-F238E27FC236}">
                <a16:creationId xmlns:a16="http://schemas.microsoft.com/office/drawing/2014/main" id="{94DA331A-B11E-4FF0-9A2F-3C5DD3C1E77F}"/>
              </a:ext>
            </a:extLst>
          </p:cNvPr>
          <p:cNvSpPr txBox="1"/>
          <p:nvPr/>
        </p:nvSpPr>
        <p:spPr>
          <a:xfrm>
            <a:off x="493403" y="5560216"/>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5736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oup 3">
            <a:extLst>
              <a:ext uri="{FF2B5EF4-FFF2-40B4-BE49-F238E27FC236}">
                <a16:creationId xmlns:a16="http://schemas.microsoft.com/office/drawing/2014/main" id="{C5FEF342-5CE4-4447-AB7E-6A8D26BF3ECC}"/>
              </a:ext>
            </a:extLst>
          </p:cNvPr>
          <p:cNvGraphicFramePr>
            <a:graphicFrameLocks noGrp="1"/>
          </p:cNvGraphicFramePr>
          <p:nvPr>
            <p:extLst>
              <p:ext uri="{D42A27DB-BD31-4B8C-83A1-F6EECF244321}">
                <p14:modId xmlns:p14="http://schemas.microsoft.com/office/powerpoint/2010/main" val="2890477858"/>
              </p:ext>
            </p:extLst>
          </p:nvPr>
        </p:nvGraphicFramePr>
        <p:xfrm>
          <a:off x="468001" y="1191600"/>
          <a:ext cx="9038334" cy="5121979"/>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3798">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513602">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Margin Movement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이후 회사의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Key Margin Driver</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는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딜러당</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결제금액 상승 효과와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고객들을 대상으로 한 광고비 지출금액 증가효과로 파악됨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이 외에도 회사의 판매관리비는 모두 고정비로 이루어져 있어</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고정비 증감효과 및 레버리지 효과가 크게 영향을 미치는 것으로 파악됨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Margin Movement (EBITDA %)</a:t>
                      </a: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 (-)16.8%  (-)11.4%</a:t>
                      </a: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딜러를 대상으로 한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콜배너</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상품이 추가되었음</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이에 따라 기존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광고 이용권 판매 뿐만 아니라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콜배너</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상품에 대한 결제가 추가로 발생함에 따라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딜러당</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결제금액이 증가하여 마진율이 개선되었음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사용자를 타겟으로 한 광고선전비를 지출하고 있으며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해당 광고선전비가 증가했음에도 불구하고 낙찰건수는 감소하였음</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즉</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광고선전비 지출 효과성이 떨어짐에 따라 마진율이 전년대비 감소하였음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FY21 </a:t>
                      </a: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FY22.1H: (-)11.4%  (-)18.2%</a:t>
                      </a: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상반기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광고 이용권 중 저가형인 베이직 상품에 대한 결제 비중이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46%</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29%</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로 하락한 반면</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비교적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고가형인</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플러스형의 결제 비중이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42%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54%</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로 상승함에 따라 결제상품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효과로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딜러당</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결제금액이 증가하여 마진율이 개선되었음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내차팔기를</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위한 광고선전비가 증가했음에도 불구하고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낙찰건수는 감소함에 따라 광고선전비 지출 효과성 감소로 마진율이 전년대비 하락하였음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 전반적인 브랜딩을 위한 광고선전비</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인건비</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지급수수료 및 기타 고정성 경비의 전년 대비 상승에 따라 마진율이 감소하였음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상반기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광고매출과 관련된 월평균 딜러의 수</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매출과 관련된 차량 낙찰 수 등이 전년 동기 대비 감소함에 따라 레버리지 효과로 마진율이 감소하였음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제목 2">
            <a:extLst>
              <a:ext uri="{FF2B5EF4-FFF2-40B4-BE49-F238E27FC236}">
                <a16:creationId xmlns:a16="http://schemas.microsoft.com/office/drawing/2014/main" id="{E629300B-7550-4923-9A93-0F4D93F26DA0}"/>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&amp; Margin (4/4) </a:t>
            </a:r>
            <a:endParaRPr lang="en-US" altLang="ko-KR" sz="4400" b="1" dirty="0">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D758442B-EB11-45E6-AC71-E2DD34AA944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mc:AlternateContent xmlns:mc="http://schemas.openxmlformats.org/markup-compatibility/2006" xmlns:cx4="http://schemas.microsoft.com/office/drawing/2016/5/10/chartex">
        <mc:Choice Requires="cx4">
          <p:graphicFrame>
            <p:nvGraphicFramePr>
              <p:cNvPr id="10" name="차트 9">
                <a:extLst>
                  <a:ext uri="{FF2B5EF4-FFF2-40B4-BE49-F238E27FC236}">
                    <a16:creationId xmlns:a16="http://schemas.microsoft.com/office/drawing/2014/main" id="{215B36F4-A4CC-4612-BBB1-B3D47824AC6C}"/>
                  </a:ext>
                </a:extLst>
              </p:cNvPr>
              <p:cNvGraphicFramePr/>
              <p:nvPr>
                <p:extLst>
                  <p:ext uri="{D42A27DB-BD31-4B8C-83A1-F6EECF244321}">
                    <p14:modId xmlns:p14="http://schemas.microsoft.com/office/powerpoint/2010/main" val="1455126057"/>
                  </p:ext>
                </p:extLst>
              </p:nvPr>
            </p:nvGraphicFramePr>
            <p:xfrm>
              <a:off x="2120982" y="1704029"/>
              <a:ext cx="7317016" cy="209126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0" name="차트 9">
                <a:extLst>
                  <a:ext uri="{FF2B5EF4-FFF2-40B4-BE49-F238E27FC236}">
                    <a16:creationId xmlns:a16="http://schemas.microsoft.com/office/drawing/2014/main" id="{215B36F4-A4CC-4612-BBB1-B3D47824AC6C}"/>
                  </a:ext>
                </a:extLst>
              </p:cNvPr>
              <p:cNvPicPr>
                <a:picLocks noGrp="1" noRot="1" noChangeAspect="1" noMove="1" noResize="1" noEditPoints="1" noAdjustHandles="1" noChangeArrowheads="1" noChangeShapeType="1"/>
              </p:cNvPicPr>
              <p:nvPr/>
            </p:nvPicPr>
            <p:blipFill>
              <a:blip r:embed="rId4"/>
              <a:stretch>
                <a:fillRect/>
              </a:stretch>
            </p:blipFill>
            <p:spPr>
              <a:xfrm>
                <a:off x="2120982" y="1704029"/>
                <a:ext cx="7317016" cy="2091267"/>
              </a:xfrm>
              <a:prstGeom prst="rect">
                <a:avLst/>
              </a:prstGeom>
            </p:spPr>
          </p:pic>
        </mc:Fallback>
      </mc:AlternateContent>
      <p:sp>
        <p:nvSpPr>
          <p:cNvPr id="12" name="TextBox 11">
            <a:extLst>
              <a:ext uri="{FF2B5EF4-FFF2-40B4-BE49-F238E27FC236}">
                <a16:creationId xmlns:a16="http://schemas.microsoft.com/office/drawing/2014/main" id="{AD3AEF01-E27D-41AA-B820-58FDCE799B17}"/>
              </a:ext>
            </a:extLst>
          </p:cNvPr>
          <p:cNvSpPr txBox="1"/>
          <p:nvPr/>
        </p:nvSpPr>
        <p:spPr>
          <a:xfrm>
            <a:off x="2120982" y="3781591"/>
            <a:ext cx="6523567" cy="107722"/>
          </a:xfrm>
          <a:prstGeom prst="rect">
            <a:avLst/>
          </a:prstGeom>
          <a:noFill/>
        </p:spPr>
        <p:txBody>
          <a:bodyPr wrap="square" lIns="0" tIns="0" rIns="0" bIns="0">
            <a:spAutoFit/>
          </a:bodyPr>
          <a:lstStyle/>
          <a:p>
            <a:r>
              <a:rPr lang="ko-KR" altLang="en-US" sz="700">
                <a:latin typeface="Arial" panose="020B0604020202020204" pitchFamily="34" charset="0"/>
                <a:cs typeface="Arial" panose="020B0604020202020204" pitchFamily="34" charset="0"/>
              </a:rPr>
              <a:t>(</a:t>
            </a:r>
            <a:r>
              <a:rPr lang="ko-KR" altLang="en-US" sz="700" err="1">
                <a:latin typeface="Arial" panose="020B0604020202020204" pitchFamily="34" charset="0"/>
                <a:cs typeface="Arial" panose="020B0604020202020204" pitchFamily="34" charset="0"/>
              </a:rPr>
              <a:t>a</a:t>
            </a:r>
            <a:r>
              <a:rPr lang="ko-KR" altLang="en-US" sz="700">
                <a:latin typeface="Arial" panose="020B0604020202020204" pitchFamily="34" charset="0"/>
                <a:cs typeface="Arial" panose="020B0604020202020204" pitchFamily="34" charset="0"/>
              </a:rPr>
              <a:t>: </a:t>
            </a:r>
            <a:r>
              <a:rPr lang="ko-KR" altLang="en-US" sz="700" err="1">
                <a:latin typeface="Arial" panose="020B0604020202020204" pitchFamily="34" charset="0"/>
                <a:cs typeface="Arial" panose="020B0604020202020204" pitchFamily="34" charset="0"/>
              </a:rPr>
              <a:t>내차팔기</a:t>
            </a:r>
            <a:r>
              <a:rPr lang="ko-KR" altLang="en-US" sz="700">
                <a:latin typeface="Arial" panose="020B0604020202020204" pitchFamily="34" charset="0"/>
                <a:cs typeface="Arial" panose="020B0604020202020204" pitchFamily="34" charset="0"/>
              </a:rPr>
              <a:t> 낙찰금액 </a:t>
            </a:r>
            <a:r>
              <a:rPr lang="ko-KR" altLang="en-US" sz="700" err="1">
                <a:latin typeface="Arial" panose="020B0604020202020204" pitchFamily="34" charset="0"/>
                <a:cs typeface="Arial" panose="020B0604020202020204" pitchFamily="34" charset="0"/>
              </a:rPr>
              <a:t>Mix</a:t>
            </a:r>
            <a:r>
              <a:rPr lang="ko-KR" altLang="en-US" sz="700">
                <a:latin typeface="Arial" panose="020B0604020202020204" pitchFamily="34" charset="0"/>
                <a:cs typeface="Arial" panose="020B0604020202020204" pitchFamily="34" charset="0"/>
              </a:rPr>
              <a:t>  효과 / b: </a:t>
            </a:r>
            <a:r>
              <a:rPr lang="ko-KR" altLang="en-US" sz="700" err="1">
                <a:latin typeface="Arial" panose="020B0604020202020204" pitchFamily="34" charset="0"/>
                <a:cs typeface="Arial" panose="020B0604020202020204" pitchFamily="34" charset="0"/>
              </a:rPr>
              <a:t>딜러당</a:t>
            </a:r>
            <a:r>
              <a:rPr lang="ko-KR" altLang="en-US" sz="700">
                <a:latin typeface="Arial" panose="020B0604020202020204" pitchFamily="34" charset="0"/>
                <a:cs typeface="Arial" panose="020B0604020202020204" pitchFamily="34" charset="0"/>
              </a:rPr>
              <a:t> 결제금액 변동효과 / c: </a:t>
            </a:r>
            <a:r>
              <a:rPr lang="ko-KR" altLang="en-US" sz="700" err="1">
                <a:latin typeface="Arial" panose="020B0604020202020204" pitchFamily="34" charset="0"/>
                <a:cs typeface="Arial" panose="020B0604020202020204" pitchFamily="34" charset="0"/>
              </a:rPr>
              <a:t>내차팔기</a:t>
            </a:r>
            <a:r>
              <a:rPr lang="ko-KR" altLang="en-US" sz="700">
                <a:latin typeface="Arial" panose="020B0604020202020204" pitchFamily="34" charset="0"/>
                <a:cs typeface="Arial" panose="020B0604020202020204" pitchFamily="34" charset="0"/>
              </a:rPr>
              <a:t> 광고 효과 변동 / d: 고정비 증가효과 / e: 레버리지 효과 / f: 상품매출 마진율 변동효과)</a:t>
            </a:r>
          </a:p>
        </p:txBody>
      </p:sp>
      <p:sp>
        <p:nvSpPr>
          <p:cNvPr id="24" name="순서도: 연결자 23">
            <a:extLst>
              <a:ext uri="{FF2B5EF4-FFF2-40B4-BE49-F238E27FC236}">
                <a16:creationId xmlns:a16="http://schemas.microsoft.com/office/drawing/2014/main" id="{012A3AFB-03A9-4A9D-BBE9-759AE3E92A5C}"/>
              </a:ext>
            </a:extLst>
          </p:cNvPr>
          <p:cNvSpPr/>
          <p:nvPr/>
        </p:nvSpPr>
        <p:spPr bwMode="auto">
          <a:xfrm>
            <a:off x="2139104" y="42198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5</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8" name="직사각형 27">
            <a:extLst>
              <a:ext uri="{FF2B5EF4-FFF2-40B4-BE49-F238E27FC236}">
                <a16:creationId xmlns:a16="http://schemas.microsoft.com/office/drawing/2014/main" id="{D8F593CA-6909-49E2-9823-C37CB89AA40E}"/>
              </a:ext>
            </a:extLst>
          </p:cNvPr>
          <p:cNvSpPr/>
          <p:nvPr/>
        </p:nvSpPr>
        <p:spPr>
          <a:xfrm>
            <a:off x="5098122" y="1892979"/>
            <a:ext cx="288000" cy="29379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9" name="순서도: 연결자 28">
            <a:extLst>
              <a:ext uri="{FF2B5EF4-FFF2-40B4-BE49-F238E27FC236}">
                <a16:creationId xmlns:a16="http://schemas.microsoft.com/office/drawing/2014/main" id="{31F98555-31A2-432F-81CD-5EA8EB0216F7}"/>
              </a:ext>
            </a:extLst>
          </p:cNvPr>
          <p:cNvSpPr/>
          <p:nvPr/>
        </p:nvSpPr>
        <p:spPr bwMode="auto">
          <a:xfrm>
            <a:off x="5024274" y="17646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5</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30" name="직사각형 29">
            <a:extLst>
              <a:ext uri="{FF2B5EF4-FFF2-40B4-BE49-F238E27FC236}">
                <a16:creationId xmlns:a16="http://schemas.microsoft.com/office/drawing/2014/main" id="{EAE2DC4E-FB03-46F1-8534-03ED3C1C0D5D}"/>
              </a:ext>
            </a:extLst>
          </p:cNvPr>
          <p:cNvSpPr/>
          <p:nvPr/>
        </p:nvSpPr>
        <p:spPr>
          <a:xfrm>
            <a:off x="5454808" y="1960469"/>
            <a:ext cx="288000" cy="28927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1" name="순서도: 연결자 30">
            <a:extLst>
              <a:ext uri="{FF2B5EF4-FFF2-40B4-BE49-F238E27FC236}">
                <a16:creationId xmlns:a16="http://schemas.microsoft.com/office/drawing/2014/main" id="{7ABA698F-F872-4D77-97B1-A06635C764C8}"/>
              </a:ext>
            </a:extLst>
          </p:cNvPr>
          <p:cNvSpPr/>
          <p:nvPr/>
        </p:nvSpPr>
        <p:spPr bwMode="auto">
          <a:xfrm>
            <a:off x="5387970" y="18642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6</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32" name="직사각형 31">
            <a:extLst>
              <a:ext uri="{FF2B5EF4-FFF2-40B4-BE49-F238E27FC236}">
                <a16:creationId xmlns:a16="http://schemas.microsoft.com/office/drawing/2014/main" id="{B6C401A1-1F33-4458-9045-F5F15BBA8935}"/>
              </a:ext>
            </a:extLst>
          </p:cNvPr>
          <p:cNvSpPr/>
          <p:nvPr/>
        </p:nvSpPr>
        <p:spPr>
          <a:xfrm>
            <a:off x="7242600" y="1755674"/>
            <a:ext cx="288000" cy="28927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3" name="순서도: 연결자 32">
            <a:extLst>
              <a:ext uri="{FF2B5EF4-FFF2-40B4-BE49-F238E27FC236}">
                <a16:creationId xmlns:a16="http://schemas.microsoft.com/office/drawing/2014/main" id="{AC660760-615F-46CE-816C-65EEBDCB84A2}"/>
              </a:ext>
            </a:extLst>
          </p:cNvPr>
          <p:cNvSpPr/>
          <p:nvPr/>
        </p:nvSpPr>
        <p:spPr bwMode="auto">
          <a:xfrm>
            <a:off x="7161743" y="16556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7</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34" name="순서도: 연결자 33">
            <a:extLst>
              <a:ext uri="{FF2B5EF4-FFF2-40B4-BE49-F238E27FC236}">
                <a16:creationId xmlns:a16="http://schemas.microsoft.com/office/drawing/2014/main" id="{5AC7C684-E135-4EF1-89E1-994FB4E05EA2}"/>
              </a:ext>
            </a:extLst>
          </p:cNvPr>
          <p:cNvSpPr/>
          <p:nvPr/>
        </p:nvSpPr>
        <p:spPr bwMode="auto">
          <a:xfrm>
            <a:off x="2139104" y="45634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6</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35" name="직사각형 34">
            <a:extLst>
              <a:ext uri="{FF2B5EF4-FFF2-40B4-BE49-F238E27FC236}">
                <a16:creationId xmlns:a16="http://schemas.microsoft.com/office/drawing/2014/main" id="{E44BF67E-CB56-4A07-83CC-35F134946E73}"/>
              </a:ext>
            </a:extLst>
          </p:cNvPr>
          <p:cNvSpPr/>
          <p:nvPr/>
        </p:nvSpPr>
        <p:spPr>
          <a:xfrm>
            <a:off x="7594523" y="1774446"/>
            <a:ext cx="288000" cy="34195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6" name="순서도: 연결자 35">
            <a:extLst>
              <a:ext uri="{FF2B5EF4-FFF2-40B4-BE49-F238E27FC236}">
                <a16:creationId xmlns:a16="http://schemas.microsoft.com/office/drawing/2014/main" id="{07E5853D-34B7-416C-8CC1-746F006F9418}"/>
              </a:ext>
            </a:extLst>
          </p:cNvPr>
          <p:cNvSpPr/>
          <p:nvPr/>
        </p:nvSpPr>
        <p:spPr bwMode="auto">
          <a:xfrm>
            <a:off x="7513666" y="168947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8</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37" name="직사각형 36">
            <a:extLst>
              <a:ext uri="{FF2B5EF4-FFF2-40B4-BE49-F238E27FC236}">
                <a16:creationId xmlns:a16="http://schemas.microsoft.com/office/drawing/2014/main" id="{4204601F-983B-45BA-87E0-CBF2B915C061}"/>
              </a:ext>
            </a:extLst>
          </p:cNvPr>
          <p:cNvSpPr/>
          <p:nvPr/>
        </p:nvSpPr>
        <p:spPr>
          <a:xfrm>
            <a:off x="7946446" y="1927068"/>
            <a:ext cx="288000" cy="31632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8" name="순서도: 연결자 37">
            <a:extLst>
              <a:ext uri="{FF2B5EF4-FFF2-40B4-BE49-F238E27FC236}">
                <a16:creationId xmlns:a16="http://schemas.microsoft.com/office/drawing/2014/main" id="{D15FA5D9-8809-4955-A1F4-CBF9733BC889}"/>
              </a:ext>
            </a:extLst>
          </p:cNvPr>
          <p:cNvSpPr/>
          <p:nvPr/>
        </p:nvSpPr>
        <p:spPr bwMode="auto">
          <a:xfrm>
            <a:off x="7865589" y="181646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9</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39" name="순서도: 연결자 38">
            <a:extLst>
              <a:ext uri="{FF2B5EF4-FFF2-40B4-BE49-F238E27FC236}">
                <a16:creationId xmlns:a16="http://schemas.microsoft.com/office/drawing/2014/main" id="{99F47C6F-DF00-4D64-ABF4-8834304A6687}"/>
              </a:ext>
            </a:extLst>
          </p:cNvPr>
          <p:cNvSpPr/>
          <p:nvPr/>
        </p:nvSpPr>
        <p:spPr bwMode="auto">
          <a:xfrm>
            <a:off x="2139104" y="509109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7</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40" name="순서도: 연결자 39">
            <a:extLst>
              <a:ext uri="{FF2B5EF4-FFF2-40B4-BE49-F238E27FC236}">
                <a16:creationId xmlns:a16="http://schemas.microsoft.com/office/drawing/2014/main" id="{3ABE7BA9-8C0B-469B-B79F-D500B15168F9}"/>
              </a:ext>
            </a:extLst>
          </p:cNvPr>
          <p:cNvSpPr/>
          <p:nvPr/>
        </p:nvSpPr>
        <p:spPr bwMode="auto">
          <a:xfrm>
            <a:off x="2139104" y="54350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8</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41" name="순서도: 연결자 40">
            <a:extLst>
              <a:ext uri="{FF2B5EF4-FFF2-40B4-BE49-F238E27FC236}">
                <a16:creationId xmlns:a16="http://schemas.microsoft.com/office/drawing/2014/main" id="{A9FEA895-9B38-4CFE-AA6F-C6E75527E77A}"/>
              </a:ext>
            </a:extLst>
          </p:cNvPr>
          <p:cNvSpPr/>
          <p:nvPr/>
        </p:nvSpPr>
        <p:spPr bwMode="auto">
          <a:xfrm>
            <a:off x="2139104" y="576543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9</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42" name="직사각형 41">
            <a:extLst>
              <a:ext uri="{FF2B5EF4-FFF2-40B4-BE49-F238E27FC236}">
                <a16:creationId xmlns:a16="http://schemas.microsoft.com/office/drawing/2014/main" id="{92BA0689-1604-47D2-A1B4-E9D6B635613B}"/>
              </a:ext>
            </a:extLst>
          </p:cNvPr>
          <p:cNvSpPr/>
          <p:nvPr/>
        </p:nvSpPr>
        <p:spPr>
          <a:xfrm>
            <a:off x="8315303" y="2038817"/>
            <a:ext cx="288000" cy="27231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43" name="순서도: 연결자 42">
            <a:extLst>
              <a:ext uri="{FF2B5EF4-FFF2-40B4-BE49-F238E27FC236}">
                <a16:creationId xmlns:a16="http://schemas.microsoft.com/office/drawing/2014/main" id="{45ACC53E-85D7-4F12-BD85-BAA9C3D0AFA7}"/>
              </a:ext>
            </a:extLst>
          </p:cNvPr>
          <p:cNvSpPr/>
          <p:nvPr/>
        </p:nvSpPr>
        <p:spPr bwMode="auto">
          <a:xfrm>
            <a:off x="8258260" y="192706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a:solidFill>
                  <a:srgbClr val="FFFFFF"/>
                </a:solidFill>
                <a:latin typeface="Univers for KPMG"/>
                <a:ea typeface="맑은 고딕" panose="020B0503020000020004" pitchFamily="50" charset="-127"/>
                <a:cs typeface="Arial" panose="020B0604020202020204" pitchFamily="34" charset="0"/>
              </a:rPr>
              <a:t>10</a:t>
            </a:r>
            <a:endParaRPr lang="ko-KR" altLang="en-US" sz="700" b="1" kern="0">
              <a:solidFill>
                <a:srgbClr val="FFFFFF"/>
              </a:solidFill>
              <a:latin typeface="Univers for KPMG"/>
              <a:ea typeface="맑은 고딕" panose="020B0503020000020004" pitchFamily="50" charset="-127"/>
              <a:cs typeface="Arial" panose="020B0604020202020204" pitchFamily="34" charset="0"/>
            </a:endParaRPr>
          </a:p>
        </p:txBody>
      </p:sp>
      <p:sp>
        <p:nvSpPr>
          <p:cNvPr id="44" name="순서도: 연결자 43">
            <a:extLst>
              <a:ext uri="{FF2B5EF4-FFF2-40B4-BE49-F238E27FC236}">
                <a16:creationId xmlns:a16="http://schemas.microsoft.com/office/drawing/2014/main" id="{AC6F7455-78B5-4B3F-A72A-9D529E2683A9}"/>
              </a:ext>
            </a:extLst>
          </p:cNvPr>
          <p:cNvSpPr/>
          <p:nvPr/>
        </p:nvSpPr>
        <p:spPr bwMode="auto">
          <a:xfrm>
            <a:off x="2139104" y="597805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a:solidFill>
                  <a:srgbClr val="FFFFFF"/>
                </a:solidFill>
                <a:latin typeface="Univers for KPMG"/>
                <a:ea typeface="맑은 고딕" panose="020B0503020000020004" pitchFamily="50" charset="-127"/>
                <a:cs typeface="Arial" panose="020B0604020202020204" pitchFamily="34" charset="0"/>
              </a:rPr>
              <a:t>10</a:t>
            </a:r>
            <a:endParaRPr lang="ko-KR" altLang="en-US" sz="7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5" name="TextBox 24">
            <a:extLst>
              <a:ext uri="{FF2B5EF4-FFF2-40B4-BE49-F238E27FC236}">
                <a16:creationId xmlns:a16="http://schemas.microsoft.com/office/drawing/2014/main" id="{584C36A4-095F-4BB0-8E95-C35DA3B311FE}"/>
              </a:ext>
            </a:extLst>
          </p:cNvPr>
          <p:cNvSpPr txBox="1"/>
          <p:nvPr/>
        </p:nvSpPr>
        <p:spPr>
          <a:xfrm>
            <a:off x="493403" y="617691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32952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nvGraphicFramePr>
        <p:xfrm>
          <a:off x="468001" y="1191600"/>
          <a:ext cx="9038334" cy="45496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5194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낙찰수량 </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(Q effect)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분석</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회사의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출품수는</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전년 대비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’17.5%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감소했음에도 불구하고</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낙찰수는</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유사한 수준임</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이는</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낙찰률</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상승에 기인함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서비스 매출의 성장을 위해서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출품수</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확보 뿐만 아니라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낙찰률</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관리가 필요하며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낙찰률은</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출품당</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입찰수와</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정비례 관계이므로</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딜러들의 입찰을 유도할 수 있는 방안 마련이 필요함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출품당</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입찰수</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및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낙찰률</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상관관계</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266700" algn="l"/>
                          <a:tab pos="4843463" algn="l"/>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출품수는</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전년 대비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17.5%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감소했음에도 불구하고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연평균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낙찰률이</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12.8%</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상승함에 따라 낙찰건수는 전년과 유사한 수준임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년의 경우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마케팅 전략을 강화하면서 출품수가 전년대비 상승하였으나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동일서비스 경쟁업체의 성장 및 증가와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출품당</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입찰수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감소로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낙찰률은</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감소하였음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내차 팔기 서비스 매출의 퀄리티를 위해서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확보 뿐 아니라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낙찰률</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관리가 필요함을 시사함 </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266700" algn="l"/>
                          <a:tab pos="4843463" algn="l"/>
                        </a:tabLst>
                        <a:defRPr/>
                      </a:pP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출품당</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입찰수와</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낙찰률의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상관계수는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0.8122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두 요소는 정비례 관계이며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출품당</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입찰수가 증가함에 따라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낙찰률도</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상승하고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분기에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출품당</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입찰수가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낙찰률은</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6.6%</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였던 반면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출품당</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입찰수는</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낙찰률은</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분기에 매입딜러숫자의 감소와 딜러의 입찰피로도 증가로 인해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출품당</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입찰수나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낙찰률이</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9.1%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감소함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266700" algn="l"/>
                          <a:tab pos="4843463" algn="l"/>
                        </a:tabLst>
                        <a:defRPr/>
                      </a:pP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출품당</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입찰수에</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영향을 미치는 요인은 딜러들의 출품차량에 대한 선호도나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서비스를 이용하는 인증딜러수로 추정되며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출품당</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입찰수를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증가시키기 위해서는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서비스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증가와 더불어 딜러로 하여금 입찰을 유도할 수 있는 마케팅적 요소를 고민해 볼 필요가 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266700" algn="l"/>
                          <a:tab pos="4843463" algn="l"/>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(1/14) </a:t>
            </a:r>
          </a:p>
        </p:txBody>
      </p:sp>
      <p:sp>
        <p:nvSpPr>
          <p:cNvPr id="2" name="TextBox 1">
            <a:extLst>
              <a:ext uri="{FF2B5EF4-FFF2-40B4-BE49-F238E27FC236}">
                <a16:creationId xmlns:a16="http://schemas.microsoft.com/office/drawing/2014/main" id="{509E2D40-E732-49F8-A767-AAA9FF098EE6}"/>
              </a:ext>
            </a:extLst>
          </p:cNvPr>
          <p:cNvSpPr txBox="1"/>
          <p:nvPr/>
        </p:nvSpPr>
        <p:spPr>
          <a:xfrm>
            <a:off x="4611335" y="1754144"/>
            <a:ext cx="836089" cy="279697"/>
          </a:xfrm>
          <a:prstGeom prst="rect">
            <a:avLst/>
          </a:prstGeom>
          <a:noFill/>
        </p:spPr>
        <p:txBody>
          <a:bodyPr wrap="square" lIns="54610" tIns="54610" rIns="54610" bIns="54610" rtlCol="0">
            <a:noAutofit/>
          </a:bodyPr>
          <a:lstStyle/>
          <a:p>
            <a:pPr>
              <a:spcAft>
                <a:spcPts val="600"/>
              </a:spcAft>
            </a:pPr>
            <a:r>
              <a:rPr lang="en-US" altLang="ko-KR" sz="800" b="1" u="sng">
                <a:latin typeface="Arial" panose="020B0604020202020204" pitchFamily="34" charset="0"/>
                <a:ea typeface="+mj-ea"/>
                <a:cs typeface="Arial" panose="020B0604020202020204" pitchFamily="34" charset="0"/>
              </a:rPr>
              <a:t>r = 0.8122</a:t>
            </a:r>
            <a:endParaRPr lang="ko-KR" altLang="en-US" sz="800" b="1" u="sng">
              <a:latin typeface="Arial" panose="020B0604020202020204" pitchFamily="34" charset="0"/>
              <a:ea typeface="+mj-ea"/>
              <a:cs typeface="Arial" panose="020B0604020202020204" pitchFamily="34" charset="0"/>
            </a:endParaRPr>
          </a:p>
        </p:txBody>
      </p:sp>
      <p:sp>
        <p:nvSpPr>
          <p:cNvPr id="14" name="TextBox 13">
            <a:extLst>
              <a:ext uri="{FF2B5EF4-FFF2-40B4-BE49-F238E27FC236}">
                <a16:creationId xmlns:a16="http://schemas.microsoft.com/office/drawing/2014/main" id="{0DA21688-BC60-4E9C-9991-86D4EFB2B44A}"/>
              </a:ext>
            </a:extLst>
          </p:cNvPr>
          <p:cNvSpPr txBox="1"/>
          <p:nvPr/>
        </p:nvSpPr>
        <p:spPr>
          <a:xfrm>
            <a:off x="2028463" y="1455006"/>
            <a:ext cx="1687989"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ko-KR" altLang="en-US" sz="800" b="1" u="sng">
                <a:latin typeface="Arial" panose="020B0604020202020204" pitchFamily="34" charset="0"/>
                <a:cs typeface="Arial" panose="020B0604020202020204" pitchFamily="34" charset="0"/>
              </a:rPr>
              <a:t>연도별 </a:t>
            </a:r>
            <a:r>
              <a:rPr lang="ko-KR" altLang="en-US" sz="800" b="1" u="sng" err="1">
                <a:latin typeface="Arial" panose="020B0604020202020204" pitchFamily="34" charset="0"/>
                <a:cs typeface="Arial" panose="020B0604020202020204" pitchFamily="34" charset="0"/>
              </a:rPr>
              <a:t>출품수</a:t>
            </a:r>
            <a:r>
              <a:rPr lang="ko-KR" altLang="en-US" sz="800" b="1" u="sng">
                <a:latin typeface="Arial" panose="020B0604020202020204" pitchFamily="34" charset="0"/>
                <a:cs typeface="Arial" panose="020B0604020202020204" pitchFamily="34" charset="0"/>
              </a:rPr>
              <a:t> 및 </a:t>
            </a:r>
            <a:r>
              <a:rPr lang="ko-KR" altLang="en-US" sz="800" b="1" u="sng" err="1">
                <a:latin typeface="Arial" panose="020B0604020202020204" pitchFamily="34" charset="0"/>
                <a:cs typeface="Arial" panose="020B0604020202020204" pitchFamily="34" charset="0"/>
              </a:rPr>
              <a:t>낙찰수</a:t>
            </a:r>
            <a:endParaRPr lang="ko-KR" altLang="en-US" sz="800" b="1" u="sng">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41E98460-FD36-414A-994D-8EA273A48C27}"/>
              </a:ext>
            </a:extLst>
          </p:cNvPr>
          <p:cNvSpPr txBox="1"/>
          <p:nvPr/>
        </p:nvSpPr>
        <p:spPr>
          <a:xfrm>
            <a:off x="4423680" y="1455006"/>
            <a:ext cx="2083800"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ko-KR" altLang="en-US" sz="800" b="1" u="sng" dirty="0" err="1">
                <a:latin typeface="Arial" panose="020B0604020202020204" pitchFamily="34" charset="0"/>
                <a:cs typeface="Arial" panose="020B0604020202020204" pitchFamily="34" charset="0"/>
              </a:rPr>
              <a:t>출품당</a:t>
            </a:r>
            <a:r>
              <a:rPr lang="ko-KR" altLang="en-US" sz="800" b="1" u="sng" dirty="0">
                <a:latin typeface="Arial" panose="020B0604020202020204" pitchFamily="34" charset="0"/>
                <a:cs typeface="Arial" panose="020B0604020202020204" pitchFamily="34" charset="0"/>
              </a:rPr>
              <a:t> </a:t>
            </a:r>
            <a:r>
              <a:rPr lang="ko-KR" altLang="en-US" sz="800" b="1" u="sng" dirty="0" err="1">
                <a:latin typeface="Arial" panose="020B0604020202020204" pitchFamily="34" charset="0"/>
                <a:cs typeface="Arial" panose="020B0604020202020204" pitchFamily="34" charset="0"/>
              </a:rPr>
              <a:t>입찰수</a:t>
            </a:r>
            <a:r>
              <a:rPr lang="ko-KR" altLang="en-US" sz="800" b="1" u="sng" dirty="0">
                <a:latin typeface="Arial" panose="020B0604020202020204" pitchFamily="34" charset="0"/>
                <a:cs typeface="Arial" panose="020B0604020202020204" pitchFamily="34" charset="0"/>
              </a:rPr>
              <a:t> 및 </a:t>
            </a:r>
            <a:r>
              <a:rPr lang="ko-KR" altLang="en-US" sz="800" b="1" u="sng" dirty="0" err="1">
                <a:latin typeface="Arial" panose="020B0604020202020204" pitchFamily="34" charset="0"/>
                <a:cs typeface="Arial" panose="020B0604020202020204" pitchFamily="34" charset="0"/>
              </a:rPr>
              <a:t>낙찰률</a:t>
            </a:r>
            <a:r>
              <a:rPr lang="ko-KR" altLang="en-US" sz="800" b="1" u="sng" dirty="0">
                <a:latin typeface="Arial" panose="020B0604020202020204" pitchFamily="34" charset="0"/>
                <a:cs typeface="Arial" panose="020B0604020202020204" pitchFamily="34" charset="0"/>
              </a:rPr>
              <a:t> 상관관계</a:t>
            </a:r>
          </a:p>
        </p:txBody>
      </p:sp>
      <p:sp>
        <p:nvSpPr>
          <p:cNvPr id="18" name="TextBox 17">
            <a:extLst>
              <a:ext uri="{FF2B5EF4-FFF2-40B4-BE49-F238E27FC236}">
                <a16:creationId xmlns:a16="http://schemas.microsoft.com/office/drawing/2014/main" id="{249F38EB-FA7B-4B4E-9865-95A446FA0FE2}"/>
              </a:ext>
            </a:extLst>
          </p:cNvPr>
          <p:cNvSpPr txBox="1"/>
          <p:nvPr/>
        </p:nvSpPr>
        <p:spPr>
          <a:xfrm>
            <a:off x="6663018" y="1455006"/>
            <a:ext cx="2291966"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ko-KR" altLang="en-US" sz="800" b="1" u="sng">
                <a:latin typeface="Arial" panose="020B0604020202020204" pitchFamily="34" charset="0"/>
                <a:cs typeface="Arial" panose="020B0604020202020204" pitchFamily="34" charset="0"/>
              </a:rPr>
              <a:t>분기별 </a:t>
            </a:r>
            <a:r>
              <a:rPr lang="ko-KR" altLang="en-US" sz="800" b="1" u="sng" err="1">
                <a:latin typeface="Arial" panose="020B0604020202020204" pitchFamily="34" charset="0"/>
                <a:cs typeface="Arial" panose="020B0604020202020204" pitchFamily="34" charset="0"/>
              </a:rPr>
              <a:t>출품당</a:t>
            </a:r>
            <a:r>
              <a:rPr lang="ko-KR" altLang="en-US" sz="800" b="1" u="sng">
                <a:latin typeface="Arial" panose="020B0604020202020204" pitchFamily="34" charset="0"/>
                <a:cs typeface="Arial" panose="020B0604020202020204" pitchFamily="34" charset="0"/>
              </a:rPr>
              <a:t> </a:t>
            </a:r>
            <a:r>
              <a:rPr lang="ko-KR" altLang="en-US" sz="800" b="1" u="sng" err="1">
                <a:latin typeface="Arial" panose="020B0604020202020204" pitchFamily="34" charset="0"/>
                <a:cs typeface="Arial" panose="020B0604020202020204" pitchFamily="34" charset="0"/>
              </a:rPr>
              <a:t>입찰수</a:t>
            </a:r>
            <a:r>
              <a:rPr lang="ko-KR" altLang="en-US" sz="800" b="1" u="sng">
                <a:latin typeface="Arial" panose="020B0604020202020204" pitchFamily="34" charset="0"/>
                <a:cs typeface="Arial" panose="020B0604020202020204" pitchFamily="34" charset="0"/>
              </a:rPr>
              <a:t> 및 </a:t>
            </a:r>
            <a:r>
              <a:rPr lang="ko-KR" altLang="en-US" sz="800" b="1" u="sng" err="1">
                <a:latin typeface="Arial" panose="020B0604020202020204" pitchFamily="34" charset="0"/>
                <a:cs typeface="Arial" panose="020B0604020202020204" pitchFamily="34" charset="0"/>
              </a:rPr>
              <a:t>낙찰률</a:t>
            </a:r>
            <a:endParaRPr lang="ko-KR" altLang="en-US" sz="800" b="1" u="sng">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BEA4E27-8B92-4C17-B906-F96591300093}"/>
              </a:ext>
            </a:extLst>
          </p:cNvPr>
          <p:cNvSpPr txBox="1"/>
          <p:nvPr/>
        </p:nvSpPr>
        <p:spPr>
          <a:xfrm>
            <a:off x="493403" y="5602751"/>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9" name="차트 18">
            <a:extLst>
              <a:ext uri="{FF2B5EF4-FFF2-40B4-BE49-F238E27FC236}">
                <a16:creationId xmlns:a16="http://schemas.microsoft.com/office/drawing/2014/main" id="{8D22556A-AD20-401A-AC71-85352C67D6E7}"/>
              </a:ext>
            </a:extLst>
          </p:cNvPr>
          <p:cNvGraphicFramePr>
            <a:graphicFrameLocks/>
          </p:cNvGraphicFramePr>
          <p:nvPr/>
        </p:nvGraphicFramePr>
        <p:xfrm>
          <a:off x="2028464" y="1809377"/>
          <a:ext cx="2294962" cy="15463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차트 20">
            <a:extLst>
              <a:ext uri="{FF2B5EF4-FFF2-40B4-BE49-F238E27FC236}">
                <a16:creationId xmlns:a16="http://schemas.microsoft.com/office/drawing/2014/main" id="{5973C5F5-A82E-4BFA-9BE8-96C8EDEE4CD7}"/>
              </a:ext>
            </a:extLst>
          </p:cNvPr>
          <p:cNvGraphicFramePr>
            <a:graphicFrameLocks/>
          </p:cNvGraphicFramePr>
          <p:nvPr/>
        </p:nvGraphicFramePr>
        <p:xfrm>
          <a:off x="3951749" y="1352024"/>
          <a:ext cx="2755238" cy="22675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차트 21">
            <a:extLst>
              <a:ext uri="{FF2B5EF4-FFF2-40B4-BE49-F238E27FC236}">
                <a16:creationId xmlns:a16="http://schemas.microsoft.com/office/drawing/2014/main" id="{ABD5FF5C-8251-4321-975D-76D4DC8BE755}"/>
              </a:ext>
            </a:extLst>
          </p:cNvPr>
          <p:cNvGraphicFramePr>
            <a:graphicFrameLocks/>
          </p:cNvGraphicFramePr>
          <p:nvPr/>
        </p:nvGraphicFramePr>
        <p:xfrm>
          <a:off x="6246711" y="1714500"/>
          <a:ext cx="2808407" cy="187122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18130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3766795596"/>
              </p:ext>
            </p:extLst>
          </p:nvPr>
        </p:nvGraphicFramePr>
        <p:xfrm>
          <a:off x="468001" y="1191600"/>
          <a:ext cx="9038334" cy="46637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39606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서비스의 매물 수량 효과</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MAU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및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MNU</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의 일시적 증가는 차량 구매에 직접적인 영향을 주지 않으며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유입된 사용자를 구매자로 전환시키기 위해서는 플랫폼 내 매물 수량 확보가 중요함</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따라서</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년부터 제휴딜러의 매물을 확보하기 시작하였으며</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그 영향으로 매년 </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MAU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및 사용자의 매물에 대한 관심 행동이 증가하였음</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lang="ko-KR" altLang="en-US" sz="900" b="1" u="sng" kern="0" dirty="0" err="1">
                          <a:solidFill>
                            <a:srgbClr val="000000"/>
                          </a:solidFill>
                          <a:latin typeface="Arial" panose="020B0604020202020204" pitchFamily="34" charset="0"/>
                          <a:cs typeface="Arial" panose="020B0604020202020204" pitchFamily="34" charset="0"/>
                        </a:rPr>
                        <a:t>내차사기</a:t>
                      </a:r>
                      <a:r>
                        <a:rPr lang="ko-KR" altLang="en-US" sz="900" b="1" u="sng" kern="0" dirty="0">
                          <a:solidFill>
                            <a:srgbClr val="000000"/>
                          </a:solidFill>
                          <a:latin typeface="Arial" panose="020B0604020202020204" pitchFamily="34" charset="0"/>
                          <a:cs typeface="Arial" panose="020B0604020202020204" pitchFamily="34" charset="0"/>
                        </a:rPr>
                        <a:t> 서비스의 제휴딜러 매물 효과</a:t>
                      </a:r>
                      <a:r>
                        <a:rPr lang="en-US" altLang="ko-KR" sz="900" b="1" u="sng" kern="0" dirty="0">
                          <a:solidFill>
                            <a:srgbClr val="000000"/>
                          </a:solidFill>
                          <a:latin typeface="Arial" panose="020B0604020202020204" pitchFamily="34" charset="0"/>
                          <a:cs typeface="Arial" panose="020B0604020202020204" pitchFamily="34" charset="0"/>
                        </a:rPr>
                        <a:t>(‘18~’21)</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마켓플레이스의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컨텐츠 증가를 목적으로 제휴딜러</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인증중고차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매물을 확보하기 시작함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그에 따라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제휴딜러 비중은 전체 딜러 중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29.5%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였으나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56.2%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급증함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1" hangingPunct="1">
                        <a:lnSpc>
                          <a:spcPts val="1200"/>
                        </a:lnSpc>
                        <a:spcBef>
                          <a:spcPts val="5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제휴딜러는 회사의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상품 구매 없이 차량을 </a:t>
                      </a:r>
                      <a:r>
                        <a:rPr lang="ko-KR" altLang="en-US" sz="900" kern="0" dirty="0" err="1">
                          <a:solidFill>
                            <a:srgbClr val="000000"/>
                          </a:solidFill>
                          <a:latin typeface="Arial" panose="020B0604020202020204" pitchFamily="34" charset="0"/>
                          <a:cs typeface="Arial" panose="020B0604020202020204" pitchFamily="34" charset="0"/>
                        </a:rPr>
                        <a:t>리스팅</a:t>
                      </a:r>
                      <a:r>
                        <a:rPr lang="ko-KR" altLang="en-US" sz="900" kern="0" dirty="0">
                          <a:solidFill>
                            <a:srgbClr val="000000"/>
                          </a:solidFill>
                          <a:latin typeface="Arial" panose="020B0604020202020204" pitchFamily="34" charset="0"/>
                          <a:cs typeface="Arial" panose="020B0604020202020204" pitchFamily="34" charset="0"/>
                        </a:rPr>
                        <a:t> 할 수 있음</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제휴딜러의 경우 어플리케이션 상 인증관이라는 선택코너를 따로 마련하여 브랜드별로 분류하였으며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필터기능에서 브랜드 공식인증 차량을 통해 검색할 수 있음</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제휴등록 게시글은 </a:t>
                      </a: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년부터 급격하게 증가함에 따라 </a:t>
                      </a:r>
                      <a:r>
                        <a:rPr lang="en-US" altLang="ko-KR" sz="900" kern="0" dirty="0">
                          <a:solidFill>
                            <a:srgbClr val="000000"/>
                          </a:solidFill>
                          <a:latin typeface="Arial" panose="020B0604020202020204" pitchFamily="34" charset="0"/>
                          <a:cs typeface="Arial" panose="020B0604020202020204" pitchFamily="34" charset="0"/>
                        </a:rPr>
                        <a:t>’21</a:t>
                      </a:r>
                      <a:r>
                        <a:rPr lang="ko-KR" altLang="en-US" sz="900" kern="0" dirty="0">
                          <a:solidFill>
                            <a:srgbClr val="000000"/>
                          </a:solidFill>
                          <a:latin typeface="Arial" panose="020B0604020202020204" pitchFamily="34" charset="0"/>
                          <a:cs typeface="Arial" panose="020B0604020202020204" pitchFamily="34" charset="0"/>
                        </a:rPr>
                        <a:t>년 전체 게시글 중 </a:t>
                      </a:r>
                      <a:r>
                        <a:rPr lang="en-US" altLang="ko-KR" sz="900" kern="0" dirty="0">
                          <a:solidFill>
                            <a:srgbClr val="000000"/>
                          </a:solidFill>
                          <a:latin typeface="Arial" panose="020B0604020202020204" pitchFamily="34" charset="0"/>
                          <a:cs typeface="Arial" panose="020B0604020202020204" pitchFamily="34" charset="0"/>
                        </a:rPr>
                        <a:t>80.3%</a:t>
                      </a:r>
                      <a:r>
                        <a:rPr lang="ko-KR" altLang="en-US" sz="900" kern="0" dirty="0">
                          <a:solidFill>
                            <a:srgbClr val="000000"/>
                          </a:solidFill>
                          <a:latin typeface="Arial" panose="020B0604020202020204" pitchFamily="34" charset="0"/>
                          <a:cs typeface="Arial" panose="020B0604020202020204" pitchFamily="34" charset="0"/>
                        </a:rPr>
                        <a:t>를 차지함</a:t>
                      </a:r>
                      <a:endParaRPr lang="en-US" altLang="ko-KR" sz="900" kern="0" dirty="0">
                        <a:solidFill>
                          <a:srgbClr val="000000"/>
                        </a:solidFill>
                        <a:latin typeface="Arial" panose="020B0604020202020204" pitchFamily="34" charset="0"/>
                        <a:cs typeface="Arial" panose="020B0604020202020204" pitchFamily="34" charset="0"/>
                      </a:endParaRPr>
                    </a:p>
                    <a:p>
                      <a:pPr marL="268288" marR="0" lvl="0" indent="-179388" algn="l" defTabSz="914400" rtl="0" eaLnBrk="1" fontAlgn="auto" latinLnBrk="1" hangingPunct="1">
                        <a:lnSpc>
                          <a:spcPts val="1200"/>
                        </a:lnSpc>
                        <a:spcBef>
                          <a:spcPts val="5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 광고에 의한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MAU</a:t>
                      </a:r>
                      <a:r>
                        <a:rPr lang="ko-KR" altLang="en-US" sz="900" kern="0" dirty="0">
                          <a:solidFill>
                            <a:srgbClr val="000000"/>
                          </a:solidFill>
                          <a:latin typeface="Arial" panose="020B0604020202020204" pitchFamily="34" charset="0"/>
                          <a:cs typeface="Arial" panose="020B0604020202020204" pitchFamily="34" charset="0"/>
                        </a:rPr>
                        <a:t> 및 </a:t>
                      </a:r>
                      <a:r>
                        <a:rPr lang="en-US" altLang="ko-KR" sz="900" kern="0" dirty="0">
                          <a:solidFill>
                            <a:srgbClr val="000000"/>
                          </a:solidFill>
                          <a:latin typeface="Arial" panose="020B0604020202020204" pitchFamily="34" charset="0"/>
                          <a:cs typeface="Arial" panose="020B0604020202020204" pitchFamily="34" charset="0"/>
                        </a:rPr>
                        <a:t>MNU</a:t>
                      </a:r>
                      <a:r>
                        <a:rPr lang="ko-KR" altLang="en-US" sz="900" kern="0" dirty="0">
                          <a:solidFill>
                            <a:srgbClr val="000000"/>
                          </a:solidFill>
                          <a:latin typeface="Arial" panose="020B0604020202020204" pitchFamily="34" charset="0"/>
                          <a:cs typeface="Arial" panose="020B0604020202020204" pitchFamily="34" charset="0"/>
                        </a:rPr>
                        <a:t>의</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일시적인 증가는 차량구매에 직접적인 영향을 주지 못하며</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광고를 통해 유입된 사용자를 구매로 전환하기 위해서는 플랫폼 내 매물 수량이 중요한 것으로 확인함</a:t>
                      </a:r>
                      <a:r>
                        <a:rPr kumimoji="0" lang="en-US" altLang="ko-KR" sz="900" b="0" i="0" u="none" strike="noStrike" kern="0" cap="none" spc="0" normalizeH="0" baseline="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제휴딜러 매물을 확보하면서 사용자의 관심 행동인 차량조회 건수가 급격히 증가하였으며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광고를 통한 외부유입효과와 함께 </a:t>
                      </a:r>
                      <a:r>
                        <a:rPr lang="en-US" altLang="ko-KR" sz="900" kern="0" dirty="0">
                          <a:solidFill>
                            <a:srgbClr val="000000"/>
                          </a:solidFill>
                          <a:latin typeface="Arial" panose="020B0604020202020204" pitchFamily="34" charset="0"/>
                          <a:cs typeface="Arial" panose="020B0604020202020204" pitchFamily="34" charset="0"/>
                        </a:rPr>
                        <a:t>MAU</a:t>
                      </a:r>
                      <a:r>
                        <a:rPr lang="ko-KR" altLang="en-US" sz="900" kern="0" dirty="0">
                          <a:solidFill>
                            <a:srgbClr val="000000"/>
                          </a:solidFill>
                          <a:latin typeface="Arial" panose="020B0604020202020204" pitchFamily="34" charset="0"/>
                          <a:cs typeface="Arial" panose="020B0604020202020204" pitchFamily="34" charset="0"/>
                        </a:rPr>
                        <a:t>를 지속적으로 상승시킴</a:t>
                      </a:r>
                      <a:endParaRPr lang="en-US" altLang="ko-KR" sz="900" kern="0" dirty="0">
                        <a:solidFill>
                          <a:srgbClr val="000000"/>
                        </a:solidFill>
                        <a:latin typeface="Arial" panose="020B0604020202020204" pitchFamily="34" charset="0"/>
                        <a:cs typeface="Arial" panose="020B0604020202020204" pitchFamily="34" charset="0"/>
                      </a:endParaRPr>
                    </a:p>
                    <a:p>
                      <a:pPr marL="268288" marR="0" lvl="0" indent="-179388" algn="l" defTabSz="914400" rtl="0" eaLnBrk="1" fontAlgn="auto" latinLnBrk="1" hangingPunct="1">
                        <a:lnSpc>
                          <a:spcPts val="1200"/>
                        </a:lnSpc>
                        <a:spcBef>
                          <a:spcPts val="500"/>
                        </a:spcBef>
                        <a:spcAft>
                          <a:spcPts val="0"/>
                        </a:spcAft>
                        <a:buClr>
                          <a:srgbClr val="00338D"/>
                        </a:buClr>
                        <a:buSzTx/>
                        <a:buFont typeface="Wingdings" panose="05000000000000000000" pitchFamily="2" charset="2"/>
                        <a:buChar char="ü"/>
                        <a:tabLst>
                          <a:tab pos="4843463" algn="l"/>
                        </a:tabLst>
                        <a:defRPr/>
                      </a:pPr>
                      <a:r>
                        <a:rPr lang="ko-KR" altLang="en-US" sz="900" b="0" kern="0" dirty="0">
                          <a:solidFill>
                            <a:srgbClr val="000000"/>
                          </a:solidFill>
                          <a:latin typeface="Arial" panose="020B0604020202020204" pitchFamily="34" charset="0"/>
                          <a:cs typeface="Arial" panose="020B0604020202020204" pitchFamily="34" charset="0"/>
                        </a:rPr>
                        <a:t>차량조회보다 매출발생과 근접한 행동인 연락하기는 차량조회수 및 </a:t>
                      </a:r>
                      <a:r>
                        <a:rPr lang="en-US" altLang="ko-KR" sz="900" b="0" kern="0" dirty="0">
                          <a:solidFill>
                            <a:srgbClr val="000000"/>
                          </a:solidFill>
                          <a:latin typeface="Arial" panose="020B0604020202020204" pitchFamily="34" charset="0"/>
                          <a:cs typeface="Arial" panose="020B0604020202020204" pitchFamily="34" charset="0"/>
                        </a:rPr>
                        <a:t>MAU</a:t>
                      </a:r>
                      <a:r>
                        <a:rPr lang="ko-KR" altLang="en-US" sz="900" b="0" kern="0" dirty="0">
                          <a:solidFill>
                            <a:srgbClr val="000000"/>
                          </a:solidFill>
                          <a:latin typeface="Arial" panose="020B0604020202020204" pitchFamily="34" charset="0"/>
                          <a:cs typeface="Arial" panose="020B0604020202020204" pitchFamily="34" charset="0"/>
                        </a:rPr>
                        <a:t>와 함께 </a:t>
                      </a:r>
                      <a:r>
                        <a:rPr lang="en-US" altLang="ko-KR" sz="900" b="0" kern="0" dirty="0">
                          <a:solidFill>
                            <a:srgbClr val="000000"/>
                          </a:solidFill>
                          <a:latin typeface="Arial" panose="020B0604020202020204" pitchFamily="34" charset="0"/>
                          <a:cs typeface="Arial" panose="020B0604020202020204" pitchFamily="34" charset="0"/>
                        </a:rPr>
                        <a:t>’20</a:t>
                      </a:r>
                      <a:r>
                        <a:rPr lang="ko-KR" altLang="en-US" sz="900" b="0" kern="0" dirty="0">
                          <a:solidFill>
                            <a:srgbClr val="000000"/>
                          </a:solidFill>
                          <a:latin typeface="Arial" panose="020B0604020202020204" pitchFamily="34" charset="0"/>
                          <a:cs typeface="Arial" panose="020B0604020202020204" pitchFamily="34" charset="0"/>
                        </a:rPr>
                        <a:t>년까지 증가하였으나 </a:t>
                      </a:r>
                      <a:r>
                        <a:rPr lang="en-US" altLang="ko-KR" sz="900" b="0" kern="0" dirty="0">
                          <a:solidFill>
                            <a:srgbClr val="000000"/>
                          </a:solidFill>
                          <a:latin typeface="Arial" panose="020B0604020202020204" pitchFamily="34" charset="0"/>
                          <a:cs typeface="Arial" panose="020B0604020202020204" pitchFamily="34" charset="0"/>
                        </a:rPr>
                        <a:t>’21</a:t>
                      </a:r>
                      <a:r>
                        <a:rPr lang="ko-KR" altLang="en-US" sz="900" b="0" kern="0" dirty="0">
                          <a:solidFill>
                            <a:srgbClr val="000000"/>
                          </a:solidFill>
                          <a:latin typeface="Arial" panose="020B0604020202020204" pitchFamily="34" charset="0"/>
                          <a:cs typeface="Arial" panose="020B0604020202020204" pitchFamily="34" charset="0"/>
                        </a:rPr>
                        <a:t>년에는 차량조회수와 </a:t>
                      </a:r>
                      <a:r>
                        <a:rPr lang="en-US" altLang="ko-KR" sz="900" b="0" kern="0" dirty="0">
                          <a:solidFill>
                            <a:srgbClr val="000000"/>
                          </a:solidFill>
                          <a:latin typeface="Arial" panose="020B0604020202020204" pitchFamily="34" charset="0"/>
                          <a:cs typeface="Arial" panose="020B0604020202020204" pitchFamily="34" charset="0"/>
                        </a:rPr>
                        <a:t>MAU</a:t>
                      </a:r>
                      <a:r>
                        <a:rPr lang="ko-KR" altLang="en-US" sz="900" b="0" kern="0" dirty="0">
                          <a:solidFill>
                            <a:srgbClr val="000000"/>
                          </a:solidFill>
                          <a:latin typeface="Arial" panose="020B0604020202020204" pitchFamily="34" charset="0"/>
                          <a:cs typeface="Arial" panose="020B0604020202020204" pitchFamily="34" charset="0"/>
                        </a:rPr>
                        <a:t>가 상승함에도 연락하기 건수는 감소함</a:t>
                      </a:r>
                      <a:r>
                        <a:rPr lang="en-US" altLang="ko-KR" sz="900" b="0" kern="0" dirty="0">
                          <a:solidFill>
                            <a:srgbClr val="000000"/>
                          </a:solidFill>
                          <a:latin typeface="Arial" panose="020B0604020202020204" pitchFamily="34" charset="0"/>
                          <a:cs typeface="Arial" panose="020B0604020202020204" pitchFamily="34" charset="0"/>
                        </a:rPr>
                        <a:t>. </a:t>
                      </a:r>
                      <a:r>
                        <a:rPr lang="ko-KR" altLang="en-US" sz="900" b="0" kern="0" dirty="0">
                          <a:solidFill>
                            <a:schemeClr val="tx1"/>
                          </a:solidFill>
                          <a:latin typeface="Arial" panose="020B0604020202020204" pitchFamily="34" charset="0"/>
                          <a:cs typeface="Arial" panose="020B0604020202020204" pitchFamily="34" charset="0"/>
                        </a:rPr>
                        <a:t>인터뷰에 따르면 신규 유입과 보유차량 시세 확인을 위한 </a:t>
                      </a:r>
                      <a:r>
                        <a:rPr lang="ko-KR" altLang="en-US" sz="900" b="0" kern="0" dirty="0" err="1">
                          <a:solidFill>
                            <a:schemeClr val="tx1"/>
                          </a:solidFill>
                          <a:latin typeface="Arial" panose="020B0604020202020204" pitchFamily="34" charset="0"/>
                          <a:cs typeface="Arial" panose="020B0604020202020204" pitchFamily="34" charset="0"/>
                        </a:rPr>
                        <a:t>내차팔기</a:t>
                      </a:r>
                      <a:r>
                        <a:rPr lang="ko-KR" altLang="en-US" sz="900" b="0" kern="0" dirty="0">
                          <a:solidFill>
                            <a:schemeClr val="tx1"/>
                          </a:solidFill>
                          <a:latin typeface="Arial" panose="020B0604020202020204" pitchFamily="34" charset="0"/>
                          <a:cs typeface="Arial" panose="020B0604020202020204" pitchFamily="34" charset="0"/>
                        </a:rPr>
                        <a:t> 사용자의 </a:t>
                      </a:r>
                      <a:r>
                        <a:rPr lang="ko-KR" altLang="en-US" sz="900" b="0" kern="0" dirty="0" err="1">
                          <a:solidFill>
                            <a:schemeClr val="tx1"/>
                          </a:solidFill>
                          <a:latin typeface="Arial" panose="020B0604020202020204" pitchFamily="34" charset="0"/>
                          <a:cs typeface="Arial" panose="020B0604020202020204" pitchFamily="34" charset="0"/>
                        </a:rPr>
                        <a:t>내차사기</a:t>
                      </a:r>
                      <a:r>
                        <a:rPr lang="ko-KR" altLang="en-US" sz="900" b="0" kern="0" dirty="0">
                          <a:solidFill>
                            <a:schemeClr val="tx1"/>
                          </a:solidFill>
                          <a:latin typeface="Arial" panose="020B0604020202020204" pitchFamily="34" charset="0"/>
                          <a:cs typeface="Arial" panose="020B0604020202020204" pitchFamily="34" charset="0"/>
                        </a:rPr>
                        <a:t> 서비스 차량조회 이용 증가 등으로 인해 차량조회수와 </a:t>
                      </a:r>
                      <a:r>
                        <a:rPr lang="en-US" altLang="ko-KR" sz="900" b="0" kern="0" dirty="0">
                          <a:solidFill>
                            <a:schemeClr val="tx1"/>
                          </a:solidFill>
                          <a:latin typeface="Arial" panose="020B0604020202020204" pitchFamily="34" charset="0"/>
                          <a:cs typeface="Arial" panose="020B0604020202020204" pitchFamily="34" charset="0"/>
                        </a:rPr>
                        <a:t>MAU</a:t>
                      </a:r>
                      <a:r>
                        <a:rPr lang="ko-KR" altLang="en-US" sz="900" b="0" kern="0" dirty="0">
                          <a:solidFill>
                            <a:schemeClr val="tx1"/>
                          </a:solidFill>
                          <a:latin typeface="Arial" panose="020B0604020202020204" pitchFamily="34" charset="0"/>
                          <a:cs typeface="Arial" panose="020B0604020202020204" pitchFamily="34" charset="0"/>
                        </a:rPr>
                        <a:t>는 상승했으나</a:t>
                      </a:r>
                      <a:r>
                        <a:rPr lang="en-US" altLang="ko-KR" sz="900" b="0" kern="0" dirty="0">
                          <a:solidFill>
                            <a:schemeClr val="tx1"/>
                          </a:solidFill>
                          <a:latin typeface="Arial" panose="020B0604020202020204" pitchFamily="34" charset="0"/>
                          <a:cs typeface="Arial" panose="020B0604020202020204" pitchFamily="34" charset="0"/>
                        </a:rPr>
                        <a:t>, Covid-19</a:t>
                      </a:r>
                      <a:r>
                        <a:rPr lang="ko-KR" altLang="en-US" sz="900" b="0" kern="0" dirty="0">
                          <a:solidFill>
                            <a:schemeClr val="tx1"/>
                          </a:solidFill>
                          <a:latin typeface="Arial" panose="020B0604020202020204" pitchFamily="34" charset="0"/>
                          <a:cs typeface="Arial" panose="020B0604020202020204" pitchFamily="34" charset="0"/>
                        </a:rPr>
                        <a:t>에 따른 딜러 대면 기피 현상</a:t>
                      </a:r>
                      <a:r>
                        <a:rPr lang="en-US" altLang="ko-KR" sz="900" b="0" kern="0" dirty="0">
                          <a:solidFill>
                            <a:schemeClr val="tx1"/>
                          </a:solidFill>
                          <a:latin typeface="Arial" panose="020B0604020202020204" pitchFamily="34" charset="0"/>
                          <a:cs typeface="Arial" panose="020B0604020202020204" pitchFamily="34" charset="0"/>
                        </a:rPr>
                        <a:t>, </a:t>
                      </a:r>
                      <a:r>
                        <a:rPr lang="ko-KR" altLang="en-US" sz="900" b="0" kern="0" dirty="0">
                          <a:solidFill>
                            <a:schemeClr val="tx1"/>
                          </a:solidFill>
                          <a:latin typeface="Arial" panose="020B0604020202020204" pitchFamily="34" charset="0"/>
                          <a:cs typeface="Arial" panose="020B0604020202020204" pitchFamily="34" charset="0"/>
                        </a:rPr>
                        <a:t>경쟁업체로의 분산화</a:t>
                      </a:r>
                      <a:r>
                        <a:rPr lang="en-US" altLang="ko-KR" sz="900" b="0" kern="0" dirty="0">
                          <a:solidFill>
                            <a:schemeClr val="tx1"/>
                          </a:solidFill>
                          <a:latin typeface="Arial" panose="020B0604020202020204" pitchFamily="34" charset="0"/>
                          <a:cs typeface="Arial" panose="020B0604020202020204" pitchFamily="34" charset="0"/>
                        </a:rPr>
                        <a:t>, </a:t>
                      </a:r>
                      <a:r>
                        <a:rPr lang="ko-KR" altLang="en-US" sz="900" b="0" kern="0" dirty="0">
                          <a:solidFill>
                            <a:schemeClr val="tx1"/>
                          </a:solidFill>
                          <a:latin typeface="Arial" panose="020B0604020202020204" pitchFamily="34" charset="0"/>
                          <a:cs typeface="Arial" panose="020B0604020202020204" pitchFamily="34" charset="0"/>
                        </a:rPr>
                        <a:t>제휴딜러 증가에 따른 인증딜러 비율 감소 등의 복합적 요인으로 인하여 연락하기</a:t>
                      </a:r>
                      <a:r>
                        <a:rPr lang="en-US" altLang="ko-KR" sz="900" b="0" kern="0" baseline="30000" dirty="0">
                          <a:solidFill>
                            <a:schemeClr val="tx1"/>
                          </a:solidFill>
                          <a:latin typeface="Arial" panose="020B0604020202020204" pitchFamily="34" charset="0"/>
                          <a:cs typeface="Arial" panose="020B0604020202020204" pitchFamily="34" charset="0"/>
                        </a:rPr>
                        <a:t>1</a:t>
                      </a:r>
                      <a:r>
                        <a:rPr lang="ko-KR" altLang="en-US" sz="900" b="0" kern="0" dirty="0">
                          <a:solidFill>
                            <a:schemeClr val="tx1"/>
                          </a:solidFill>
                          <a:latin typeface="Arial" panose="020B0604020202020204" pitchFamily="34" charset="0"/>
                          <a:cs typeface="Arial" panose="020B0604020202020204" pitchFamily="34" charset="0"/>
                        </a:rPr>
                        <a:t> 건수가 감소한 것으로 확인됨</a:t>
                      </a:r>
                      <a:endParaRPr lang="en-US" altLang="ko-KR" sz="900" b="0" kern="0" dirty="0">
                        <a:solidFill>
                          <a:schemeClr val="tx1"/>
                        </a:solidFill>
                        <a:latin typeface="Arial" panose="020B0604020202020204" pitchFamily="34" charset="0"/>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a:defRPr/>
            </a:pPr>
            <a:r>
              <a:rPr lang="en-US" altLang="ko-KR" sz="4400" b="1" dirty="0">
                <a:solidFill>
                  <a:srgbClr val="00338D"/>
                </a:solidFill>
                <a:latin typeface="KPMG Extralight" panose="020B0303030202040204" pitchFamily="34" charset="0"/>
              </a:rPr>
              <a:t>Data Analysis (2/14) </a:t>
            </a:r>
          </a:p>
          <a:p>
            <a:pPr lvl="0">
              <a:defRPr/>
            </a:pPr>
            <a:r>
              <a:rPr lang="en-US" altLang="ko-KR" sz="4400" b="1" dirty="0">
                <a:solidFill>
                  <a:srgbClr val="00338D"/>
                </a:solidFill>
                <a:latin typeface="KPMG Extralight" panose="020B0303030202040204" pitchFamily="34" charset="0"/>
              </a:rPr>
              <a:t> </a:t>
            </a:r>
          </a:p>
        </p:txBody>
      </p:sp>
      <p:sp>
        <p:nvSpPr>
          <p:cNvPr id="2" name="TextBox 1">
            <a:extLst>
              <a:ext uri="{FF2B5EF4-FFF2-40B4-BE49-F238E27FC236}">
                <a16:creationId xmlns:a16="http://schemas.microsoft.com/office/drawing/2014/main" id="{97C46931-7D95-42A9-93EE-17D10C9D66FA}"/>
              </a:ext>
            </a:extLst>
          </p:cNvPr>
          <p:cNvSpPr txBox="1"/>
          <p:nvPr/>
        </p:nvSpPr>
        <p:spPr>
          <a:xfrm>
            <a:off x="2028463" y="1455006"/>
            <a:ext cx="1687989"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ko-KR" altLang="en-US" sz="800" b="1" u="sng" err="1">
                <a:latin typeface="Arial" panose="020B0604020202020204" pitchFamily="34" charset="0"/>
                <a:cs typeface="Arial" panose="020B0604020202020204" pitchFamily="34" charset="0"/>
              </a:rPr>
              <a:t>내차사기</a:t>
            </a:r>
            <a:r>
              <a:rPr lang="ko-KR" altLang="en-US" sz="800" b="1" u="sng">
                <a:latin typeface="Arial" panose="020B0604020202020204" pitchFamily="34" charset="0"/>
                <a:cs typeface="Arial" panose="020B0604020202020204" pitchFamily="34" charset="0"/>
              </a:rPr>
              <a:t> 딜러 구성내역</a:t>
            </a:r>
          </a:p>
        </p:txBody>
      </p:sp>
      <p:sp>
        <p:nvSpPr>
          <p:cNvPr id="13" name="TextBox 12">
            <a:extLst>
              <a:ext uri="{FF2B5EF4-FFF2-40B4-BE49-F238E27FC236}">
                <a16:creationId xmlns:a16="http://schemas.microsoft.com/office/drawing/2014/main" id="{96CBC88E-C272-4FCC-9385-3B5162759571}"/>
              </a:ext>
            </a:extLst>
          </p:cNvPr>
          <p:cNvSpPr txBox="1"/>
          <p:nvPr/>
        </p:nvSpPr>
        <p:spPr>
          <a:xfrm>
            <a:off x="4602254" y="1455006"/>
            <a:ext cx="1687988"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ko-KR" altLang="en-US" sz="800" b="1" u="sng">
                <a:latin typeface="Arial" panose="020B0604020202020204" pitchFamily="34" charset="0"/>
                <a:cs typeface="Arial" panose="020B0604020202020204" pitchFamily="34" charset="0"/>
              </a:rPr>
              <a:t>차량 등록 게시글</a:t>
            </a:r>
          </a:p>
        </p:txBody>
      </p:sp>
      <p:sp>
        <p:nvSpPr>
          <p:cNvPr id="14" name="TextBox 13">
            <a:extLst>
              <a:ext uri="{FF2B5EF4-FFF2-40B4-BE49-F238E27FC236}">
                <a16:creationId xmlns:a16="http://schemas.microsoft.com/office/drawing/2014/main" id="{9E8EC19E-78E3-4000-A88A-21C266D0A5FB}"/>
              </a:ext>
            </a:extLst>
          </p:cNvPr>
          <p:cNvSpPr txBox="1"/>
          <p:nvPr/>
        </p:nvSpPr>
        <p:spPr>
          <a:xfrm>
            <a:off x="6951094" y="1455006"/>
            <a:ext cx="2291966"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en-US" altLang="ko-KR" sz="800" b="1" u="sng">
                <a:latin typeface="Arial" panose="020B0604020202020204" pitchFamily="34" charset="0"/>
                <a:cs typeface="Arial" panose="020B0604020202020204" pitchFamily="34" charset="0"/>
              </a:rPr>
              <a:t>MAU </a:t>
            </a:r>
            <a:r>
              <a:rPr lang="ko-KR" altLang="en-US" sz="800" b="1" u="sng">
                <a:latin typeface="Arial" panose="020B0604020202020204" pitchFamily="34" charset="0"/>
                <a:cs typeface="Arial" panose="020B0604020202020204" pitchFamily="34" charset="0"/>
              </a:rPr>
              <a:t>및 연락하기</a:t>
            </a:r>
            <a:r>
              <a:rPr lang="en-US" altLang="ko-KR" sz="800" b="1" u="sng">
                <a:latin typeface="Arial" panose="020B0604020202020204" pitchFamily="34" charset="0"/>
                <a:cs typeface="Arial" panose="020B0604020202020204" pitchFamily="34" charset="0"/>
              </a:rPr>
              <a:t>/</a:t>
            </a:r>
            <a:r>
              <a:rPr lang="ko-KR" altLang="en-US" sz="800" b="1" u="sng">
                <a:latin typeface="Arial" panose="020B0604020202020204" pitchFamily="34" charset="0"/>
                <a:cs typeface="Arial" panose="020B0604020202020204" pitchFamily="34" charset="0"/>
              </a:rPr>
              <a:t>차량조회 비교</a:t>
            </a:r>
          </a:p>
        </p:txBody>
      </p:sp>
      <p:sp>
        <p:nvSpPr>
          <p:cNvPr id="11" name="TextBox 10">
            <a:extLst>
              <a:ext uri="{FF2B5EF4-FFF2-40B4-BE49-F238E27FC236}">
                <a16:creationId xmlns:a16="http://schemas.microsoft.com/office/drawing/2014/main" id="{D9DF255C-FE8D-4119-957F-9EFACE47678F}"/>
              </a:ext>
            </a:extLst>
          </p:cNvPr>
          <p:cNvSpPr txBox="1"/>
          <p:nvPr/>
        </p:nvSpPr>
        <p:spPr>
          <a:xfrm>
            <a:off x="493403" y="572776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87985550-E8EB-48F2-9364-CBFDB4E8CA1A}"/>
              </a:ext>
            </a:extLst>
          </p:cNvPr>
          <p:cNvSpPr txBox="1"/>
          <p:nvPr/>
        </p:nvSpPr>
        <p:spPr>
          <a:xfrm>
            <a:off x="8457374" y="3287571"/>
            <a:ext cx="231042" cy="205740"/>
          </a:xfrm>
          <a:prstGeom prst="rect">
            <a:avLst/>
          </a:prstGeom>
          <a:noFill/>
        </p:spPr>
        <p:txBody>
          <a:bodyPr wrap="none" lIns="54610" tIns="54610" rIns="54610" bIns="54610" rtlCol="0">
            <a:noAutofit/>
          </a:bodyPr>
          <a:lstStyle/>
          <a:p>
            <a:pPr>
              <a:spcAft>
                <a:spcPts val="600"/>
              </a:spcAft>
            </a:pPr>
            <a:r>
              <a:rPr lang="en-US" altLang="ko-KR" sz="700" baseline="30000">
                <a:latin typeface="Arial" panose="020B0604020202020204" pitchFamily="34" charset="0"/>
                <a:cs typeface="Arial" panose="020B0604020202020204" pitchFamily="34" charset="0"/>
              </a:rPr>
              <a:t>1</a:t>
            </a:r>
            <a:endParaRPr lang="ko-KR" altLang="en-US" sz="700" baseline="30000" err="1">
              <a:latin typeface="Arial" panose="020B0604020202020204" pitchFamily="34" charset="0"/>
              <a:cs typeface="Arial" panose="020B0604020202020204" pitchFamily="34" charset="0"/>
            </a:endParaRPr>
          </a:p>
        </p:txBody>
      </p:sp>
      <p:graphicFrame>
        <p:nvGraphicFramePr>
          <p:cNvPr id="18" name="차트 17">
            <a:extLst>
              <a:ext uri="{FF2B5EF4-FFF2-40B4-BE49-F238E27FC236}">
                <a16:creationId xmlns:a16="http://schemas.microsoft.com/office/drawing/2014/main" id="{9A1056D3-B10C-4C21-9B1F-E2F6B9BB67E1}"/>
              </a:ext>
            </a:extLst>
          </p:cNvPr>
          <p:cNvGraphicFramePr>
            <a:graphicFrameLocks/>
          </p:cNvGraphicFramePr>
          <p:nvPr/>
        </p:nvGraphicFramePr>
        <p:xfrm>
          <a:off x="6339333" y="1150299"/>
          <a:ext cx="3515488" cy="27432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차트 20">
            <a:extLst>
              <a:ext uri="{FF2B5EF4-FFF2-40B4-BE49-F238E27FC236}">
                <a16:creationId xmlns:a16="http://schemas.microsoft.com/office/drawing/2014/main" id="{6AAFA202-3D8E-4649-BDCA-2DFCC6FA27E0}"/>
              </a:ext>
            </a:extLst>
          </p:cNvPr>
          <p:cNvGraphicFramePr>
            <a:graphicFrameLocks/>
          </p:cNvGraphicFramePr>
          <p:nvPr/>
        </p:nvGraphicFramePr>
        <p:xfrm>
          <a:off x="2028463" y="1551734"/>
          <a:ext cx="2644251" cy="20072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차트 21">
            <a:extLst>
              <a:ext uri="{FF2B5EF4-FFF2-40B4-BE49-F238E27FC236}">
                <a16:creationId xmlns:a16="http://schemas.microsoft.com/office/drawing/2014/main" id="{B8D20846-BFA5-45DD-882E-49487AF02A48}"/>
              </a:ext>
            </a:extLst>
          </p:cNvPr>
          <p:cNvGraphicFramePr>
            <a:graphicFrameLocks/>
          </p:cNvGraphicFramePr>
          <p:nvPr/>
        </p:nvGraphicFramePr>
        <p:xfrm>
          <a:off x="4422234" y="1675322"/>
          <a:ext cx="2716529" cy="2276634"/>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AED6D048-5B3E-4399-98E6-E08660220736}"/>
              </a:ext>
            </a:extLst>
          </p:cNvPr>
          <p:cNvSpPr txBox="1"/>
          <p:nvPr/>
        </p:nvSpPr>
        <p:spPr>
          <a:xfrm>
            <a:off x="495471" y="5502848"/>
            <a:ext cx="1510963" cy="215444"/>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인증딜러에 대한 연락하기만 집계됨</a:t>
            </a:r>
            <a:endParaRPr lang="en-US" altLang="ko-KR" sz="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11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2">
            <a:extLst>
              <a:ext uri="{FF2B5EF4-FFF2-40B4-BE49-F238E27FC236}">
                <a16:creationId xmlns:a16="http://schemas.microsoft.com/office/drawing/2014/main" id="{6BE19D8E-68CC-43E4-B665-F51DA3659CA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Naming Convention</a:t>
            </a:r>
          </a:p>
        </p:txBody>
      </p:sp>
      <p:graphicFrame>
        <p:nvGraphicFramePr>
          <p:cNvPr id="5" name="표 4">
            <a:extLst>
              <a:ext uri="{FF2B5EF4-FFF2-40B4-BE49-F238E27FC236}">
                <a16:creationId xmlns:a16="http://schemas.microsoft.com/office/drawing/2014/main" id="{153B5EF4-EE56-48DB-8B46-D0472A561555}"/>
              </a:ext>
            </a:extLst>
          </p:cNvPr>
          <p:cNvGraphicFramePr>
            <a:graphicFrameLocks noGrp="1"/>
          </p:cNvGraphicFramePr>
          <p:nvPr>
            <p:extLst>
              <p:ext uri="{D42A27DB-BD31-4B8C-83A1-F6EECF244321}">
                <p14:modId xmlns:p14="http://schemas.microsoft.com/office/powerpoint/2010/main" val="2750275594"/>
              </p:ext>
            </p:extLst>
          </p:nvPr>
        </p:nvGraphicFramePr>
        <p:xfrm>
          <a:off x="518400" y="1303200"/>
          <a:ext cx="8856001" cy="4603740"/>
        </p:xfrm>
        <a:graphic>
          <a:graphicData uri="http://schemas.openxmlformats.org/drawingml/2006/table">
            <a:tbl>
              <a:tblPr/>
              <a:tblGrid>
                <a:gridCol w="1036934">
                  <a:extLst>
                    <a:ext uri="{9D8B030D-6E8A-4147-A177-3AD203B41FA5}">
                      <a16:colId xmlns:a16="http://schemas.microsoft.com/office/drawing/2014/main" val="3824116155"/>
                    </a:ext>
                  </a:extLst>
                </a:gridCol>
                <a:gridCol w="3335013">
                  <a:extLst>
                    <a:ext uri="{9D8B030D-6E8A-4147-A177-3AD203B41FA5}">
                      <a16:colId xmlns:a16="http://schemas.microsoft.com/office/drawing/2014/main" val="2773045114"/>
                    </a:ext>
                  </a:extLst>
                </a:gridCol>
                <a:gridCol w="252223">
                  <a:extLst>
                    <a:ext uri="{9D8B030D-6E8A-4147-A177-3AD203B41FA5}">
                      <a16:colId xmlns:a16="http://schemas.microsoft.com/office/drawing/2014/main" val="1827451921"/>
                    </a:ext>
                  </a:extLst>
                </a:gridCol>
                <a:gridCol w="966867">
                  <a:extLst>
                    <a:ext uri="{9D8B030D-6E8A-4147-A177-3AD203B41FA5}">
                      <a16:colId xmlns:a16="http://schemas.microsoft.com/office/drawing/2014/main" val="3616892181"/>
                    </a:ext>
                  </a:extLst>
                </a:gridCol>
                <a:gridCol w="3264964">
                  <a:extLst>
                    <a:ext uri="{9D8B030D-6E8A-4147-A177-3AD203B41FA5}">
                      <a16:colId xmlns:a16="http://schemas.microsoft.com/office/drawing/2014/main" val="1292437643"/>
                    </a:ext>
                  </a:extLst>
                </a:gridCol>
              </a:tblGrid>
              <a:tr h="230187">
                <a:tc>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Abbreviation</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Full Name</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Abbreviation</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Full Name</a:t>
                      </a:r>
                    </a:p>
                  </a:txBody>
                  <a:tcPr marL="36000" marR="3600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9443155"/>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ASP</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Average Selling Price</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FC</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Fixed Cost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46914128"/>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B2B</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Business to Business</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FY </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Fiscal Year</a:t>
                      </a:r>
                    </a:p>
                  </a:txBody>
                  <a:tcPr marL="0" marR="0" marT="0" marB="0" anchor="ctr">
                    <a:lnL>
                      <a:noFill/>
                    </a:lnL>
                    <a:lnR>
                      <a:noFill/>
                    </a:lnR>
                    <a:lnT>
                      <a:noFill/>
                    </a:lnT>
                    <a:lnB>
                      <a:noFill/>
                    </a:lnB>
                  </a:tcPr>
                </a:tc>
                <a:extLst>
                  <a:ext uri="{0D108BD9-81ED-4DB2-BD59-A6C34878D82A}">
                    <a16:rowId xmlns:a16="http://schemas.microsoft.com/office/drawing/2014/main" val="3983736921"/>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B2C</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Business to Consumer</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GP</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Gross Profit</a:t>
                      </a:r>
                    </a:p>
                  </a:txBody>
                  <a:tcPr marL="0" marR="0" marT="0" marB="0" anchor="ctr">
                    <a:lnL>
                      <a:noFill/>
                    </a:lnL>
                    <a:lnR>
                      <a:noFill/>
                    </a:lnR>
                    <a:lnT>
                      <a:noFill/>
                    </a:lnT>
                    <a:lnB>
                      <a:noFill/>
                    </a:lnB>
                  </a:tcPr>
                </a:tc>
                <a:extLst>
                  <a:ext uri="{0D108BD9-81ED-4DB2-BD59-A6C34878D82A}">
                    <a16:rowId xmlns:a16="http://schemas.microsoft.com/office/drawing/2014/main" val="3566434853"/>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BS</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Balance sheet</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KPI</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Key Performance Indicator</a:t>
                      </a:r>
                    </a:p>
                  </a:txBody>
                  <a:tcPr marL="0" marR="0" marT="0" marB="0" anchor="ctr">
                    <a:lnL>
                      <a:noFill/>
                    </a:lnL>
                    <a:lnR>
                      <a:noFill/>
                    </a:lnR>
                    <a:lnT>
                      <a:noFill/>
                    </a:lnT>
                    <a:lnB>
                      <a:noFill/>
                    </a:lnB>
                  </a:tcPr>
                </a:tc>
                <a:extLst>
                  <a:ext uri="{0D108BD9-81ED-4DB2-BD59-A6C34878D82A}">
                    <a16:rowId xmlns:a16="http://schemas.microsoft.com/office/drawing/2014/main" val="1364771577"/>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C2B</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Consumer to Business</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MAU</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Monthly Active User</a:t>
                      </a:r>
                    </a:p>
                  </a:txBody>
                  <a:tcPr marL="0" marR="0" marT="0" marB="0" anchor="ctr">
                    <a:lnL>
                      <a:noFill/>
                    </a:lnL>
                    <a:lnR>
                      <a:noFill/>
                    </a:lnR>
                    <a:lnT>
                      <a:noFill/>
                    </a:lnT>
                    <a:lnB>
                      <a:noFill/>
                    </a:lnB>
                  </a:tcPr>
                </a:tc>
                <a:extLst>
                  <a:ext uri="{0D108BD9-81ED-4DB2-BD59-A6C34878D82A}">
                    <a16:rowId xmlns:a16="http://schemas.microsoft.com/office/drawing/2014/main" val="2042827484"/>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CF</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Cash Flow</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MNU</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Monthly New User</a:t>
                      </a:r>
                    </a:p>
                  </a:txBody>
                  <a:tcPr marL="0" marR="0" marT="0" marB="0" anchor="ctr">
                    <a:lnL>
                      <a:noFill/>
                    </a:lnL>
                    <a:lnR>
                      <a:noFill/>
                    </a:lnR>
                    <a:lnT>
                      <a:noFill/>
                    </a:lnT>
                    <a:lnB>
                      <a:noFill/>
                    </a:lnB>
                  </a:tcPr>
                </a:tc>
                <a:extLst>
                  <a:ext uri="{0D108BD9-81ED-4DB2-BD59-A6C34878D82A}">
                    <a16:rowId xmlns:a16="http://schemas.microsoft.com/office/drawing/2014/main" val="3662220257"/>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CM</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Contribution Margin</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MOU</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Memorandum of Understanding</a:t>
                      </a:r>
                    </a:p>
                  </a:txBody>
                  <a:tcPr marL="0" marR="0" marT="0" marB="0" anchor="ctr">
                    <a:lnL>
                      <a:noFill/>
                    </a:lnL>
                    <a:lnR>
                      <a:noFill/>
                    </a:lnR>
                    <a:lnT>
                      <a:noFill/>
                    </a:lnT>
                    <a:lnB>
                      <a:noFill/>
                    </a:lnB>
                  </a:tcPr>
                </a:tc>
                <a:extLst>
                  <a:ext uri="{0D108BD9-81ED-4DB2-BD59-A6C34878D82A}">
                    <a16:rowId xmlns:a16="http://schemas.microsoft.com/office/drawing/2014/main" val="1039093372"/>
                  </a:ext>
                </a:extLst>
              </a:tr>
              <a:tr h="230187">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CPI</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Cost Per Install</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N/A</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Not Available</a:t>
                      </a:r>
                    </a:p>
                  </a:txBody>
                  <a:tcPr marL="0" marR="0" marT="0" marB="0" anchor="ctr">
                    <a:lnL>
                      <a:noFill/>
                    </a:lnL>
                    <a:lnR>
                      <a:noFill/>
                    </a:lnR>
                    <a:lnT>
                      <a:noFill/>
                    </a:lnT>
                    <a:lnB>
                      <a:noFill/>
                    </a:lnB>
                  </a:tcPr>
                </a:tc>
                <a:extLst>
                  <a:ext uri="{0D108BD9-81ED-4DB2-BD59-A6C34878D82A}">
                    <a16:rowId xmlns:a16="http://schemas.microsoft.com/office/drawing/2014/main" val="221739680"/>
                  </a:ext>
                </a:extLst>
              </a:tr>
              <a:tr h="230187">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CPA</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Cost Per Action</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NAV</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Net Asset Value</a:t>
                      </a:r>
                    </a:p>
                  </a:txBody>
                  <a:tcPr marL="0" marR="0" marT="0" marB="0" anchor="ctr">
                    <a:lnL>
                      <a:noFill/>
                    </a:lnL>
                    <a:lnR>
                      <a:noFill/>
                    </a:lnR>
                    <a:lnT>
                      <a:noFill/>
                    </a:lnT>
                    <a:lnB>
                      <a:noFill/>
                    </a:lnB>
                  </a:tcPr>
                </a:tc>
                <a:extLst>
                  <a:ext uri="{0D108BD9-81ED-4DB2-BD59-A6C34878D82A}">
                    <a16:rowId xmlns:a16="http://schemas.microsoft.com/office/drawing/2014/main" val="3374056380"/>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CPM</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Cost Per Mille</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NI</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Net Income</a:t>
                      </a:r>
                    </a:p>
                  </a:txBody>
                  <a:tcPr marL="0" marR="0" marT="0" marB="0" anchor="ctr">
                    <a:lnL>
                      <a:noFill/>
                    </a:lnL>
                    <a:lnR>
                      <a:noFill/>
                    </a:lnR>
                    <a:lnT>
                      <a:noFill/>
                    </a:lnT>
                    <a:lnB>
                      <a:noFill/>
                    </a:lnB>
                  </a:tcPr>
                </a:tc>
                <a:extLst>
                  <a:ext uri="{0D108BD9-81ED-4DB2-BD59-A6C34878D82A}">
                    <a16:rowId xmlns:a16="http://schemas.microsoft.com/office/drawing/2014/main" val="1295765100"/>
                  </a:ext>
                </a:extLst>
              </a:tr>
              <a:tr h="230187">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CPO</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Certified Pre-Owned</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NWC</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Net Working Capital</a:t>
                      </a:r>
                    </a:p>
                  </a:txBody>
                  <a:tcPr marL="0" marR="0" marT="0" marB="0" anchor="ctr">
                    <a:lnL>
                      <a:noFill/>
                    </a:lnL>
                    <a:lnR>
                      <a:noFill/>
                    </a:lnR>
                    <a:lnT>
                      <a:noFill/>
                    </a:lnT>
                    <a:lnB>
                      <a:noFill/>
                    </a:lnB>
                  </a:tcPr>
                </a:tc>
                <a:extLst>
                  <a:ext uri="{0D108BD9-81ED-4DB2-BD59-A6C34878D82A}">
                    <a16:rowId xmlns:a16="http://schemas.microsoft.com/office/drawing/2014/main" val="3170609358"/>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CPS</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Cost Per Sales</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P&amp;L</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Profit and Loss</a:t>
                      </a:r>
                    </a:p>
                  </a:txBody>
                  <a:tcPr marL="0" marR="0" marT="0" marB="0" anchor="ctr">
                    <a:lnL>
                      <a:noFill/>
                    </a:lnL>
                    <a:lnR>
                      <a:noFill/>
                    </a:lnR>
                    <a:lnT>
                      <a:noFill/>
                    </a:lnT>
                    <a:lnB>
                      <a:noFill/>
                    </a:lnB>
                  </a:tcPr>
                </a:tc>
                <a:extLst>
                  <a:ext uri="{0D108BD9-81ED-4DB2-BD59-A6C34878D82A}">
                    <a16:rowId xmlns:a16="http://schemas.microsoft.com/office/drawing/2014/main" val="2041729249"/>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CTR</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Click-Through Rate</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PG</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Payment Gateway</a:t>
                      </a:r>
                    </a:p>
                  </a:txBody>
                  <a:tcPr marL="0" marR="0" marT="0" marB="0" anchor="ctr">
                    <a:lnL>
                      <a:noFill/>
                    </a:lnL>
                    <a:lnR>
                      <a:noFill/>
                    </a:lnR>
                    <a:lnT>
                      <a:noFill/>
                    </a:lnT>
                    <a:lnB>
                      <a:noFill/>
                    </a:lnB>
                  </a:tcPr>
                </a:tc>
                <a:extLst>
                  <a:ext uri="{0D108BD9-81ED-4DB2-BD59-A6C34878D82A}">
                    <a16:rowId xmlns:a16="http://schemas.microsoft.com/office/drawing/2014/main" val="829286457"/>
                  </a:ext>
                </a:extLst>
              </a:tr>
              <a:tr h="230187">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D&amp;A</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Depreciation and Amortization</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PMI</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Post Merger Integration</a:t>
                      </a:r>
                    </a:p>
                  </a:txBody>
                  <a:tcPr marL="0" marR="0" marT="0" marB="0" anchor="ctr">
                    <a:lnL>
                      <a:noFill/>
                    </a:lnL>
                    <a:lnR>
                      <a:noFill/>
                    </a:lnR>
                    <a:lnT>
                      <a:noFill/>
                    </a:lnT>
                    <a:lnB>
                      <a:noFill/>
                    </a:lnB>
                  </a:tcPr>
                </a:tc>
                <a:extLst>
                  <a:ext uri="{0D108BD9-81ED-4DB2-BD59-A6C34878D82A}">
                    <a16:rowId xmlns:a16="http://schemas.microsoft.com/office/drawing/2014/main" val="2132899960"/>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EBIT</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Earnings Before Interest and Taxes</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PP&amp;E</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Property, Plant, and Equipment</a:t>
                      </a:r>
                    </a:p>
                  </a:txBody>
                  <a:tcPr marL="0" marR="0" marT="0" marB="0" anchor="ctr">
                    <a:lnL>
                      <a:noFill/>
                    </a:lnL>
                    <a:lnR>
                      <a:noFill/>
                    </a:lnR>
                    <a:lnT>
                      <a:noFill/>
                    </a:lnT>
                    <a:lnB>
                      <a:noFill/>
                    </a:lnB>
                  </a:tcPr>
                </a:tc>
                <a:extLst>
                  <a:ext uri="{0D108BD9-81ED-4DB2-BD59-A6C34878D82A}">
                    <a16:rowId xmlns:a16="http://schemas.microsoft.com/office/drawing/2014/main" val="415361323"/>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EBITDA </a:t>
                      </a:r>
                    </a:p>
                  </a:txBody>
                  <a:tcPr marL="0" marR="0" marT="0" marB="0" anchor="ctr">
                    <a:lnL>
                      <a:noFill/>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Earnings Before Interest, Taxes, Depreciation and Amortization  </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T/O days</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Turnover days</a:t>
                      </a:r>
                    </a:p>
                  </a:txBody>
                  <a:tcPr marL="0" marR="0" marT="0" marB="0" anchor="ctr">
                    <a:lnL>
                      <a:noFill/>
                    </a:lnL>
                    <a:lnR>
                      <a:noFill/>
                    </a:lnR>
                    <a:lnT>
                      <a:noFill/>
                    </a:lnT>
                    <a:lnB>
                      <a:noFill/>
                    </a:lnB>
                  </a:tcPr>
                </a:tc>
                <a:extLst>
                  <a:ext uri="{0D108BD9-81ED-4DB2-BD59-A6C34878D82A}">
                    <a16:rowId xmlns:a16="http://schemas.microsoft.com/office/drawing/2014/main" val="3721042305"/>
                  </a:ext>
                </a:extLst>
              </a:tr>
              <a:tr h="230187">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ERP</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Enterprise Resource Planning </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VAT</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Value Added Tax</a:t>
                      </a:r>
                    </a:p>
                  </a:txBody>
                  <a:tcPr marL="0" marR="0" marT="0" marB="0" anchor="ctr">
                    <a:lnL>
                      <a:noFill/>
                    </a:lnL>
                    <a:lnR>
                      <a:noFill/>
                    </a:lnR>
                    <a:lnT>
                      <a:noFill/>
                    </a:lnT>
                    <a:lnB>
                      <a:noFill/>
                    </a:lnB>
                  </a:tcPr>
                </a:tc>
                <a:extLst>
                  <a:ext uri="{0D108BD9-81ED-4DB2-BD59-A6C34878D82A}">
                    <a16:rowId xmlns:a16="http://schemas.microsoft.com/office/drawing/2014/main" val="2036542710"/>
                  </a:ext>
                </a:extLst>
              </a:tr>
              <a:tr h="230187">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F/S</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Financial Statements</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Variable Cost</a:t>
                      </a:r>
                    </a:p>
                  </a:txBody>
                  <a:tcPr marL="0" marR="0" marT="0" marB="0" anchor="ctr">
                    <a:lnL>
                      <a:noFill/>
                    </a:lnL>
                    <a:lnR>
                      <a:noFill/>
                    </a:lnR>
                    <a:lnT>
                      <a:noFill/>
                    </a:lnT>
                    <a:lnB>
                      <a:noFill/>
                    </a:lnB>
                  </a:tcPr>
                </a:tc>
                <a:extLst>
                  <a:ext uri="{0D108BD9-81ED-4DB2-BD59-A6C34878D82A}">
                    <a16:rowId xmlns:a16="http://schemas.microsoft.com/office/drawing/2014/main" val="158632653"/>
                  </a:ext>
                </a:extLst>
              </a:tr>
              <a:tr h="230187">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Fixed Cost</a:t>
                      </a:r>
                    </a:p>
                  </a:txBody>
                  <a:tcPr marL="0" marR="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448478679"/>
                  </a:ext>
                </a:extLst>
              </a:tr>
            </a:tbl>
          </a:graphicData>
        </a:graphic>
      </p:graphicFrame>
    </p:spTree>
    <p:extLst>
      <p:ext uri="{BB962C8B-B14F-4D97-AF65-F5344CB8AC3E}">
        <p14:creationId xmlns:p14="http://schemas.microsoft.com/office/powerpoint/2010/main" val="3153396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3462598110"/>
              </p:ext>
            </p:extLst>
          </p:nvPr>
        </p:nvGraphicFramePr>
        <p:xfrm>
          <a:off x="468001" y="1191600"/>
          <a:ext cx="9038334" cy="4658867"/>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39606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마케팅 전략 변화에 따른 소비자 관심행동 변화</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서비스의 양적 성장보다 질적성장을 목적으로 마케팅전략을  구상함</a:t>
                      </a: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년부터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고객중</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구매전환율이 높은 사용자의 비중을 높이기 위한 마케팅을 실시하였으며</a:t>
                      </a: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마케팅의 결과로 차량조회건수는 감소했으나 연락하기건수는 오히려 전년대비 소폭 상승함</a:t>
                      </a: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lang="en-US" altLang="ko-KR" sz="900" b="1" u="sng" kern="0" dirty="0">
                        <a:solidFill>
                          <a:srgbClr val="000000"/>
                        </a:solidFill>
                        <a:latin typeface="Arial" panose="020B0604020202020204" pitchFamily="34" charset="0"/>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lang="ko-KR" altLang="en-US" sz="900" b="1" u="sng" kern="0" dirty="0">
                          <a:solidFill>
                            <a:srgbClr val="000000"/>
                          </a:solidFill>
                          <a:latin typeface="Arial" panose="020B0604020202020204" pitchFamily="34" charset="0"/>
                          <a:cs typeface="Arial" panose="020B0604020202020204" pitchFamily="34" charset="0"/>
                        </a:rPr>
                        <a:t>마케팅 전략</a:t>
                      </a:r>
                      <a:r>
                        <a:rPr lang="en-US" altLang="ko-KR" sz="900" b="1" u="sng" kern="0" dirty="0">
                          <a:solidFill>
                            <a:srgbClr val="000000"/>
                          </a:solidFill>
                          <a:latin typeface="Arial" panose="020B0604020202020204" pitchFamily="34" charset="0"/>
                          <a:cs typeface="Arial" panose="020B0604020202020204" pitchFamily="34" charset="0"/>
                        </a:rPr>
                        <a:t> </a:t>
                      </a:r>
                      <a:r>
                        <a:rPr lang="ko-KR" altLang="en-US" sz="900" b="1" u="sng" kern="0" dirty="0">
                          <a:solidFill>
                            <a:srgbClr val="000000"/>
                          </a:solidFill>
                          <a:latin typeface="Arial" panose="020B0604020202020204" pitchFamily="34" charset="0"/>
                          <a:cs typeface="Arial" panose="020B0604020202020204" pitchFamily="34" charset="0"/>
                        </a:rPr>
                        <a:t>변화에 따른 소비자 관심행동 변화 </a:t>
                      </a:r>
                      <a:r>
                        <a:rPr lang="en-US" altLang="ko-KR" sz="900" b="1" u="sng" kern="0" dirty="0">
                          <a:solidFill>
                            <a:srgbClr val="000000"/>
                          </a:solidFill>
                          <a:latin typeface="Arial" panose="020B0604020202020204" pitchFamily="34" charset="0"/>
                          <a:cs typeface="Arial" panose="020B0604020202020204" pitchFamily="34" charset="0"/>
                        </a:rPr>
                        <a:t>(’22~)</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상황에 맞춰 마케팅을 활용하여 서비스의 양적성장 및 질적성장의 목적을 달성하는 중임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년에는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서비스에 마케팅을 집중하면서 해당 플랫폼 서비스를 확장하고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서비스의 경우 구매전환율이 높은 사용자의 비중을 높이기 위한 질적성장에 목적을 둔 마케팅을 실시하고 있음</a:t>
                      </a:r>
                      <a:endParaRPr lang="en-US" altLang="ko-KR" sz="900" b="0" kern="0" dirty="0">
                        <a:solidFill>
                          <a:schemeClr val="tx1"/>
                        </a:solidFill>
                        <a:latin typeface="Arial" panose="020B0604020202020204" pitchFamily="34" charset="0"/>
                        <a:cs typeface="Arial" panose="020B0604020202020204" pitchFamily="34" charset="0"/>
                      </a:endParaRPr>
                    </a:p>
                    <a:p>
                      <a:pPr marL="268288"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제휴딜러의 매물확보 및 마케팅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target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특정시키지</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않은 광범위한 광고를 통해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관심행동 건수를 증가시켜 왔음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전방위적 마케팅활동 및 매물 확보보다 마케팅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target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연락하기 행동으로의 전환비율이 높은 고객으로 집중함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외부적으로 경기침체에 따라 전체적으로 차량구매관심이 줄어들었으며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내부적으로 마케팅 전략변화에 따른 결과로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차량조회건수는 전년대비 크게 감소하였으나 연락건수 지표는 오히려 소폭 상승하였음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a:defRPr/>
            </a:pPr>
            <a:r>
              <a:rPr lang="en-US" altLang="ko-KR" sz="4400" b="1" dirty="0">
                <a:solidFill>
                  <a:srgbClr val="00338D"/>
                </a:solidFill>
                <a:latin typeface="KPMG Extralight" panose="020B0303030202040204" pitchFamily="34" charset="0"/>
              </a:rPr>
              <a:t>Data Analysis (3/14) </a:t>
            </a:r>
          </a:p>
          <a:p>
            <a:pPr lvl="0">
              <a:defRPr/>
            </a:pPr>
            <a:r>
              <a:rPr lang="en-US" altLang="ko-KR" sz="4400" b="1" dirty="0">
                <a:solidFill>
                  <a:srgbClr val="00338D"/>
                </a:solidFill>
                <a:latin typeface="KPMG Extralight" panose="020B0303030202040204" pitchFamily="34" charset="0"/>
              </a:rPr>
              <a:t> </a:t>
            </a:r>
          </a:p>
        </p:txBody>
      </p:sp>
      <p:sp>
        <p:nvSpPr>
          <p:cNvPr id="2" name="TextBox 1">
            <a:extLst>
              <a:ext uri="{FF2B5EF4-FFF2-40B4-BE49-F238E27FC236}">
                <a16:creationId xmlns:a16="http://schemas.microsoft.com/office/drawing/2014/main" id="{97C46931-7D95-42A9-93EE-17D10C9D66FA}"/>
              </a:ext>
            </a:extLst>
          </p:cNvPr>
          <p:cNvSpPr txBox="1"/>
          <p:nvPr/>
        </p:nvSpPr>
        <p:spPr>
          <a:xfrm>
            <a:off x="2028463" y="1455006"/>
            <a:ext cx="1687989"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ko-KR" altLang="en-US" sz="800" b="1" u="sng" err="1">
                <a:latin typeface="Arial" panose="020B0604020202020204" pitchFamily="34" charset="0"/>
                <a:cs typeface="Arial" panose="020B0604020202020204" pitchFamily="34" charset="0"/>
              </a:rPr>
              <a:t>내차사기</a:t>
            </a:r>
            <a:r>
              <a:rPr lang="ko-KR" altLang="en-US" sz="800" b="1" u="sng">
                <a:latin typeface="Arial" panose="020B0604020202020204" pitchFamily="34" charset="0"/>
                <a:cs typeface="Arial" panose="020B0604020202020204" pitchFamily="34" charset="0"/>
              </a:rPr>
              <a:t> 딜러 구성내역</a:t>
            </a:r>
          </a:p>
        </p:txBody>
      </p:sp>
      <p:sp>
        <p:nvSpPr>
          <p:cNvPr id="13" name="TextBox 12">
            <a:extLst>
              <a:ext uri="{FF2B5EF4-FFF2-40B4-BE49-F238E27FC236}">
                <a16:creationId xmlns:a16="http://schemas.microsoft.com/office/drawing/2014/main" id="{96CBC88E-C272-4FCC-9385-3B5162759571}"/>
              </a:ext>
            </a:extLst>
          </p:cNvPr>
          <p:cNvSpPr txBox="1"/>
          <p:nvPr/>
        </p:nvSpPr>
        <p:spPr>
          <a:xfrm>
            <a:off x="4602254" y="1455006"/>
            <a:ext cx="1687988"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ko-KR" altLang="en-US" sz="800" b="1" u="sng">
                <a:latin typeface="Arial" panose="020B0604020202020204" pitchFamily="34" charset="0"/>
                <a:cs typeface="Arial" panose="020B0604020202020204" pitchFamily="34" charset="0"/>
              </a:rPr>
              <a:t>차량 등록 게시글</a:t>
            </a:r>
          </a:p>
        </p:txBody>
      </p:sp>
      <p:sp>
        <p:nvSpPr>
          <p:cNvPr id="14" name="TextBox 13">
            <a:extLst>
              <a:ext uri="{FF2B5EF4-FFF2-40B4-BE49-F238E27FC236}">
                <a16:creationId xmlns:a16="http://schemas.microsoft.com/office/drawing/2014/main" id="{9E8EC19E-78E3-4000-A88A-21C266D0A5FB}"/>
              </a:ext>
            </a:extLst>
          </p:cNvPr>
          <p:cNvSpPr txBox="1"/>
          <p:nvPr/>
        </p:nvSpPr>
        <p:spPr>
          <a:xfrm>
            <a:off x="6951094" y="1455006"/>
            <a:ext cx="2291966"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en-US" altLang="ko-KR" sz="800" b="1" u="sng">
                <a:latin typeface="Arial" panose="020B0604020202020204" pitchFamily="34" charset="0"/>
                <a:cs typeface="Arial" panose="020B0604020202020204" pitchFamily="34" charset="0"/>
              </a:rPr>
              <a:t>MAU </a:t>
            </a:r>
            <a:r>
              <a:rPr lang="ko-KR" altLang="en-US" sz="800" b="1" u="sng">
                <a:latin typeface="Arial" panose="020B0604020202020204" pitchFamily="34" charset="0"/>
                <a:cs typeface="Arial" panose="020B0604020202020204" pitchFamily="34" charset="0"/>
              </a:rPr>
              <a:t>및 연락하기</a:t>
            </a:r>
            <a:r>
              <a:rPr lang="en-US" altLang="ko-KR" sz="800" b="1" u="sng">
                <a:latin typeface="Arial" panose="020B0604020202020204" pitchFamily="34" charset="0"/>
                <a:cs typeface="Arial" panose="020B0604020202020204" pitchFamily="34" charset="0"/>
              </a:rPr>
              <a:t>/</a:t>
            </a:r>
            <a:r>
              <a:rPr lang="ko-KR" altLang="en-US" sz="800" b="1" u="sng">
                <a:latin typeface="Arial" panose="020B0604020202020204" pitchFamily="34" charset="0"/>
                <a:cs typeface="Arial" panose="020B0604020202020204" pitchFamily="34" charset="0"/>
              </a:rPr>
              <a:t>차량조회 비교</a:t>
            </a:r>
          </a:p>
        </p:txBody>
      </p:sp>
      <p:sp>
        <p:nvSpPr>
          <p:cNvPr id="11" name="TextBox 10">
            <a:extLst>
              <a:ext uri="{FF2B5EF4-FFF2-40B4-BE49-F238E27FC236}">
                <a16:creationId xmlns:a16="http://schemas.microsoft.com/office/drawing/2014/main" id="{D9DF255C-FE8D-4119-957F-9EFACE47678F}"/>
              </a:ext>
            </a:extLst>
          </p:cNvPr>
          <p:cNvSpPr txBox="1"/>
          <p:nvPr/>
        </p:nvSpPr>
        <p:spPr>
          <a:xfrm>
            <a:off x="493403" y="572776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87985550-E8EB-48F2-9364-CBFDB4E8CA1A}"/>
              </a:ext>
            </a:extLst>
          </p:cNvPr>
          <p:cNvSpPr txBox="1"/>
          <p:nvPr/>
        </p:nvSpPr>
        <p:spPr>
          <a:xfrm>
            <a:off x="8448138" y="3287571"/>
            <a:ext cx="231042" cy="205740"/>
          </a:xfrm>
          <a:prstGeom prst="rect">
            <a:avLst/>
          </a:prstGeom>
          <a:noFill/>
        </p:spPr>
        <p:txBody>
          <a:bodyPr wrap="none" lIns="54610" tIns="54610" rIns="54610" bIns="54610" rtlCol="0">
            <a:noAutofit/>
          </a:bodyPr>
          <a:lstStyle/>
          <a:p>
            <a:pPr>
              <a:spcAft>
                <a:spcPts val="600"/>
              </a:spcAft>
            </a:pPr>
            <a:r>
              <a:rPr lang="en-US" altLang="ko-KR" sz="700" baseline="30000">
                <a:latin typeface="Arial" panose="020B0604020202020204" pitchFamily="34" charset="0"/>
                <a:cs typeface="Arial" panose="020B0604020202020204" pitchFamily="34" charset="0"/>
              </a:rPr>
              <a:t>1</a:t>
            </a:r>
            <a:endParaRPr lang="ko-KR" altLang="en-US" sz="700" baseline="30000" err="1">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A65CE24-1EC2-4FB7-998E-803B3EDB1DA2}"/>
              </a:ext>
            </a:extLst>
          </p:cNvPr>
          <p:cNvSpPr txBox="1"/>
          <p:nvPr/>
        </p:nvSpPr>
        <p:spPr>
          <a:xfrm>
            <a:off x="495471" y="5502848"/>
            <a:ext cx="1510963" cy="215444"/>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인증딜러에 대한 연락하기만 집계됨</a:t>
            </a:r>
            <a:endParaRPr lang="en-US" altLang="ko-KR" sz="700" dirty="0">
              <a:latin typeface="Arial" panose="020B0604020202020204" pitchFamily="34" charset="0"/>
              <a:cs typeface="Arial" panose="020B0604020202020204" pitchFamily="34" charset="0"/>
            </a:endParaRPr>
          </a:p>
        </p:txBody>
      </p:sp>
      <p:graphicFrame>
        <p:nvGraphicFramePr>
          <p:cNvPr id="18" name="차트 17">
            <a:extLst>
              <a:ext uri="{FF2B5EF4-FFF2-40B4-BE49-F238E27FC236}">
                <a16:creationId xmlns:a16="http://schemas.microsoft.com/office/drawing/2014/main" id="{9A1056D3-B10C-4C21-9B1F-E2F6B9BB67E1}"/>
              </a:ext>
            </a:extLst>
          </p:cNvPr>
          <p:cNvGraphicFramePr>
            <a:graphicFrameLocks/>
          </p:cNvGraphicFramePr>
          <p:nvPr>
            <p:extLst>
              <p:ext uri="{D42A27DB-BD31-4B8C-83A1-F6EECF244321}">
                <p14:modId xmlns:p14="http://schemas.microsoft.com/office/powerpoint/2010/main" val="938573866"/>
              </p:ext>
            </p:extLst>
          </p:nvPr>
        </p:nvGraphicFramePr>
        <p:xfrm>
          <a:off x="6339333" y="1150299"/>
          <a:ext cx="3515488" cy="2743201"/>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AFA74B77-FF70-42C2-8810-E8BA39C6CD3C}"/>
              </a:ext>
            </a:extLst>
          </p:cNvPr>
          <p:cNvSpPr txBox="1"/>
          <p:nvPr/>
        </p:nvSpPr>
        <p:spPr>
          <a:xfrm>
            <a:off x="8835620" y="1788232"/>
            <a:ext cx="692458" cy="177553"/>
          </a:xfrm>
          <a:prstGeom prst="rect">
            <a:avLst/>
          </a:prstGeom>
          <a:noFill/>
        </p:spPr>
        <p:txBody>
          <a:bodyPr wrap="square" lIns="54610" tIns="54610" rIns="54610" bIns="54610" rtlCol="0">
            <a:noAutofit/>
          </a:bodyPr>
          <a:lstStyle/>
          <a:p>
            <a:pPr>
              <a:spcAft>
                <a:spcPts val="600"/>
              </a:spcAft>
            </a:pPr>
            <a:r>
              <a:rPr lang="ko-KR" altLang="en-US" sz="800" b="1">
                <a:latin typeface="Arial" panose="020B0604020202020204" pitchFamily="34" charset="0"/>
                <a:ea typeface="+mj-ea"/>
                <a:cs typeface="Arial" panose="020B0604020202020204" pitchFamily="34" charset="0"/>
              </a:rPr>
              <a:t>마케팅 변화</a:t>
            </a:r>
          </a:p>
        </p:txBody>
      </p:sp>
      <p:sp>
        <p:nvSpPr>
          <p:cNvPr id="20" name="TextBox 19">
            <a:extLst>
              <a:ext uri="{FF2B5EF4-FFF2-40B4-BE49-F238E27FC236}">
                <a16:creationId xmlns:a16="http://schemas.microsoft.com/office/drawing/2014/main" id="{A94FF51E-80CB-45E3-9C20-DD01ADFA2B7E}"/>
              </a:ext>
            </a:extLst>
          </p:cNvPr>
          <p:cNvSpPr txBox="1"/>
          <p:nvPr/>
        </p:nvSpPr>
        <p:spPr>
          <a:xfrm>
            <a:off x="8898468" y="1974663"/>
            <a:ext cx="465400" cy="1100831"/>
          </a:xfrm>
          <a:prstGeom prst="rect">
            <a:avLst/>
          </a:prstGeom>
          <a:noFill/>
          <a:ln w="12700">
            <a:solidFill>
              <a:srgbClr val="FF0000"/>
            </a:solidFill>
            <a:prstDash val="sysDash"/>
          </a:ln>
        </p:spPr>
        <p:txBody>
          <a:bodyPr wrap="square" lIns="54610" tIns="54610" rIns="54610" bIns="54610" rtlCol="0">
            <a:noAutofit/>
          </a:bodyPr>
          <a:lstStyle/>
          <a:p>
            <a:pPr>
              <a:spcAft>
                <a:spcPts val="600"/>
              </a:spcAft>
            </a:pPr>
            <a:endParaRPr lang="ko-KR" altLang="en-US" sz="1000" err="1">
              <a:solidFill>
                <a:schemeClr val="tx2"/>
              </a:solidFill>
            </a:endParaRPr>
          </a:p>
        </p:txBody>
      </p:sp>
      <p:graphicFrame>
        <p:nvGraphicFramePr>
          <p:cNvPr id="21" name="차트 20">
            <a:extLst>
              <a:ext uri="{FF2B5EF4-FFF2-40B4-BE49-F238E27FC236}">
                <a16:creationId xmlns:a16="http://schemas.microsoft.com/office/drawing/2014/main" id="{664A1FEE-8D01-4E3F-BA9C-DC25CAC5E12E}"/>
              </a:ext>
            </a:extLst>
          </p:cNvPr>
          <p:cNvGraphicFramePr>
            <a:graphicFrameLocks/>
          </p:cNvGraphicFramePr>
          <p:nvPr/>
        </p:nvGraphicFramePr>
        <p:xfrm>
          <a:off x="2028463" y="1551734"/>
          <a:ext cx="2644251" cy="20072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차트 22">
            <a:extLst>
              <a:ext uri="{FF2B5EF4-FFF2-40B4-BE49-F238E27FC236}">
                <a16:creationId xmlns:a16="http://schemas.microsoft.com/office/drawing/2014/main" id="{38F312D8-210A-4CB2-9B13-EB9731DAD6F5}"/>
              </a:ext>
            </a:extLst>
          </p:cNvPr>
          <p:cNvGraphicFramePr>
            <a:graphicFrameLocks/>
          </p:cNvGraphicFramePr>
          <p:nvPr/>
        </p:nvGraphicFramePr>
        <p:xfrm>
          <a:off x="4422234" y="1675322"/>
          <a:ext cx="2716529" cy="22766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24199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nvGraphicFramePr>
        <p:xfrm>
          <a:off x="468001" y="1191600"/>
          <a:ext cx="9038334" cy="47780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39606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서비스별</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MAU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분석</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서비스 내에서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MAU</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는 매출에 직접적으로 영향을 미치나</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서비스 내에서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MAU</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는 비교적 매출과 관련성이 낮음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따라서</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MAU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및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MNU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증가를 목표로 하는 광고효과는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매출에서는 직접적인 영향을 끼쳤으나</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매출에서는 큰 영향을 미치지 못함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이에 따라</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마케팅 비용을 매년 증가시켜</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마케팅을 강화하는 추세임</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서비스별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분석 및 광고효과</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말까지 상승 추세였으나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Covid-19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비수기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겨울</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효과로 인해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 지속적으로 하락하였음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분기부터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코로나 이전으로 회복됨과 동시에 반도체 이슈로 인한 신차출고지연으로 중고차 대체효과가 일어났으며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분기에 정점을 달성함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경우 회사가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말</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초 광고에 집중함에 따라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만에서 광고이후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 수준으로 상승하였으며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그 수치를 지속적으로 유지함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초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성장으로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매출도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억원에서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억원으로 급성장하였으며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서비스의 매출을 역전하였음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서비스의 수익모델은 거래 성사 시 수수료를 수취하는 것이므로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클수록 매출이 증가하는 상관관계를 보이나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서비스의 경우 거래여부와 상관없이 회사가 딜러들에게 서비스상품을 판매하는 사업이므로 매출과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상관관계가 유의미하지 않음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광고량에</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민감한 영향을 받지만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매출에 미치는 영향은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서비스에서 상대적으로 더 유의미함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 역시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마케팅비용을 매년 증가시키면서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마케팅 및 홍보를 강화하고 있는 추세임</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경우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상승으로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출품수는</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전년대비 늘었으나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경쟁업체의 증가로 인한 낙찰거래의 분산화가 심화됨에 따라 관련 매출은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MAU</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상승에도 불구하고 감소하였음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6" name="차트 25">
            <a:extLst>
              <a:ext uri="{FF2B5EF4-FFF2-40B4-BE49-F238E27FC236}">
                <a16:creationId xmlns:a16="http://schemas.microsoft.com/office/drawing/2014/main" id="{5E1EBFFA-FE45-4001-838F-2C73F20D76B3}"/>
              </a:ext>
            </a:extLst>
          </p:cNvPr>
          <p:cNvGraphicFramePr>
            <a:graphicFrameLocks/>
          </p:cNvGraphicFramePr>
          <p:nvPr/>
        </p:nvGraphicFramePr>
        <p:xfrm>
          <a:off x="5602070" y="1002325"/>
          <a:ext cx="3927102" cy="2495478"/>
        </p:xfrm>
        <a:graphic>
          <a:graphicData uri="http://schemas.openxmlformats.org/drawingml/2006/chart">
            <c:chart xmlns:c="http://schemas.openxmlformats.org/drawingml/2006/chart" xmlns:r="http://schemas.openxmlformats.org/officeDocument/2006/relationships" r:id="rId3"/>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(4/14) </a:t>
            </a:r>
          </a:p>
        </p:txBody>
      </p:sp>
      <p:cxnSp>
        <p:nvCxnSpPr>
          <p:cNvPr id="3" name="직선 연결선 2">
            <a:extLst>
              <a:ext uri="{FF2B5EF4-FFF2-40B4-BE49-F238E27FC236}">
                <a16:creationId xmlns:a16="http://schemas.microsoft.com/office/drawing/2014/main" id="{301EE851-02CC-4A4B-B2DF-C1E8BD186BC5}"/>
              </a:ext>
            </a:extLst>
          </p:cNvPr>
          <p:cNvCxnSpPr>
            <a:cxnSpLocks/>
          </p:cNvCxnSpPr>
          <p:nvPr/>
        </p:nvCxnSpPr>
        <p:spPr>
          <a:xfrm>
            <a:off x="3871549" y="1932058"/>
            <a:ext cx="0" cy="68888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AF469BD-6803-454D-B276-218D6BA7A8EA}"/>
              </a:ext>
            </a:extLst>
          </p:cNvPr>
          <p:cNvSpPr txBox="1"/>
          <p:nvPr/>
        </p:nvSpPr>
        <p:spPr>
          <a:xfrm>
            <a:off x="3879688" y="2223237"/>
            <a:ext cx="692458" cy="177553"/>
          </a:xfrm>
          <a:prstGeom prst="rect">
            <a:avLst/>
          </a:prstGeom>
          <a:noFill/>
        </p:spPr>
        <p:txBody>
          <a:bodyPr wrap="square" lIns="54610" tIns="54610" rIns="54610" bIns="54610" rtlCol="0">
            <a:noAutofit/>
          </a:bodyPr>
          <a:lstStyle/>
          <a:p>
            <a:pPr>
              <a:spcAft>
                <a:spcPts val="600"/>
              </a:spcAft>
            </a:pPr>
            <a:r>
              <a:rPr lang="en-US" altLang="ko-KR" sz="800" b="1">
                <a:latin typeface="Arial" panose="020B0604020202020204" pitchFamily="34" charset="0"/>
                <a:ea typeface="+mj-ea"/>
                <a:cs typeface="Arial" panose="020B0604020202020204" pitchFamily="34" charset="0"/>
              </a:rPr>
              <a:t>Covid-19</a:t>
            </a:r>
            <a:endParaRPr lang="ko-KR" altLang="en-US" sz="800" b="1" err="1">
              <a:latin typeface="Arial" panose="020B0604020202020204" pitchFamily="34" charset="0"/>
              <a:ea typeface="+mj-ea"/>
              <a:cs typeface="Arial" panose="020B0604020202020204" pitchFamily="34" charset="0"/>
            </a:endParaRPr>
          </a:p>
        </p:txBody>
      </p:sp>
      <p:cxnSp>
        <p:nvCxnSpPr>
          <p:cNvPr id="19" name="직선 연결선 18">
            <a:extLst>
              <a:ext uri="{FF2B5EF4-FFF2-40B4-BE49-F238E27FC236}">
                <a16:creationId xmlns:a16="http://schemas.microsoft.com/office/drawing/2014/main" id="{16C4D2E7-5AB9-45AE-8F86-881A6F7D8B77}"/>
              </a:ext>
            </a:extLst>
          </p:cNvPr>
          <p:cNvCxnSpPr>
            <a:cxnSpLocks/>
          </p:cNvCxnSpPr>
          <p:nvPr/>
        </p:nvCxnSpPr>
        <p:spPr>
          <a:xfrm>
            <a:off x="4409607" y="2170434"/>
            <a:ext cx="0" cy="51757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3AC163-CD0E-4E20-B020-2F5ACE557853}"/>
              </a:ext>
            </a:extLst>
          </p:cNvPr>
          <p:cNvSpPr txBox="1"/>
          <p:nvPr/>
        </p:nvSpPr>
        <p:spPr>
          <a:xfrm>
            <a:off x="7007519" y="1584753"/>
            <a:ext cx="692458" cy="177553"/>
          </a:xfrm>
          <a:prstGeom prst="rect">
            <a:avLst/>
          </a:prstGeom>
          <a:noFill/>
        </p:spPr>
        <p:txBody>
          <a:bodyPr wrap="square" lIns="54610" tIns="54610" rIns="54610" bIns="54610" rtlCol="0">
            <a:noAutofit/>
          </a:bodyPr>
          <a:lstStyle/>
          <a:p>
            <a:pPr>
              <a:spcAft>
                <a:spcPts val="600"/>
              </a:spcAft>
            </a:pPr>
            <a:r>
              <a:rPr lang="ko-KR" altLang="en-US" sz="800" b="1">
                <a:latin typeface="Arial" panose="020B0604020202020204" pitchFamily="34" charset="0"/>
                <a:ea typeface="+mj-ea"/>
                <a:cs typeface="Arial" panose="020B0604020202020204" pitchFamily="34" charset="0"/>
              </a:rPr>
              <a:t>광고효과</a:t>
            </a:r>
          </a:p>
        </p:txBody>
      </p:sp>
      <p:sp>
        <p:nvSpPr>
          <p:cNvPr id="21" name="TextBox 20">
            <a:extLst>
              <a:ext uri="{FF2B5EF4-FFF2-40B4-BE49-F238E27FC236}">
                <a16:creationId xmlns:a16="http://schemas.microsoft.com/office/drawing/2014/main" id="{2D33CAC9-0814-4180-AB81-12A0E5F7F2B9}"/>
              </a:ext>
            </a:extLst>
          </p:cNvPr>
          <p:cNvSpPr txBox="1"/>
          <p:nvPr/>
        </p:nvSpPr>
        <p:spPr>
          <a:xfrm>
            <a:off x="7068250" y="1761597"/>
            <a:ext cx="404669" cy="1100831"/>
          </a:xfrm>
          <a:prstGeom prst="rect">
            <a:avLst/>
          </a:prstGeom>
          <a:noFill/>
          <a:ln w="12700">
            <a:solidFill>
              <a:srgbClr val="FF0000"/>
            </a:solidFill>
            <a:prstDash val="sysDash"/>
          </a:ln>
        </p:spPr>
        <p:txBody>
          <a:bodyPr wrap="square" lIns="54610" tIns="54610" rIns="54610" bIns="54610" rtlCol="0">
            <a:noAutofit/>
          </a:bodyPr>
          <a:lstStyle/>
          <a:p>
            <a:pPr>
              <a:spcAft>
                <a:spcPts val="600"/>
              </a:spcAft>
            </a:pPr>
            <a:endParaRPr lang="ko-KR" altLang="en-US" sz="1000" err="1">
              <a:solidFill>
                <a:schemeClr val="tx2"/>
              </a:solidFill>
            </a:endParaRPr>
          </a:p>
        </p:txBody>
      </p:sp>
      <p:sp>
        <p:nvSpPr>
          <p:cNvPr id="15" name="TextBox 14">
            <a:extLst>
              <a:ext uri="{FF2B5EF4-FFF2-40B4-BE49-F238E27FC236}">
                <a16:creationId xmlns:a16="http://schemas.microsoft.com/office/drawing/2014/main" id="{2E8EFB12-4798-456A-87F2-9E103A77463A}"/>
              </a:ext>
            </a:extLst>
          </p:cNvPr>
          <p:cNvSpPr txBox="1"/>
          <p:nvPr/>
        </p:nvSpPr>
        <p:spPr>
          <a:xfrm>
            <a:off x="2028463" y="1455006"/>
            <a:ext cx="1687989"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en-US" altLang="ko-KR" sz="800" b="1" u="sng">
                <a:latin typeface="Arial" panose="020B0604020202020204" pitchFamily="34" charset="0"/>
                <a:cs typeface="Arial" panose="020B0604020202020204" pitchFamily="34" charset="0"/>
              </a:rPr>
              <a:t>MAU</a:t>
            </a:r>
            <a:r>
              <a:rPr lang="ko-KR" altLang="en-US" sz="800" b="1" u="sng">
                <a:latin typeface="Arial" panose="020B0604020202020204" pitchFamily="34" charset="0"/>
                <a:cs typeface="Arial" panose="020B0604020202020204" pitchFamily="34" charset="0"/>
              </a:rPr>
              <a:t> 성장추세</a:t>
            </a:r>
          </a:p>
        </p:txBody>
      </p:sp>
      <p:sp>
        <p:nvSpPr>
          <p:cNvPr id="16" name="TextBox 15">
            <a:extLst>
              <a:ext uri="{FF2B5EF4-FFF2-40B4-BE49-F238E27FC236}">
                <a16:creationId xmlns:a16="http://schemas.microsoft.com/office/drawing/2014/main" id="{24129C31-E492-441B-B3A0-13F6CCEF00E4}"/>
              </a:ext>
            </a:extLst>
          </p:cNvPr>
          <p:cNvSpPr txBox="1"/>
          <p:nvPr/>
        </p:nvSpPr>
        <p:spPr>
          <a:xfrm>
            <a:off x="5820184" y="1455006"/>
            <a:ext cx="2279875" cy="259494"/>
          </a:xfrm>
          <a:prstGeom prst="rect">
            <a:avLst/>
          </a:prstGeom>
          <a:noFill/>
        </p:spPr>
        <p:txBody>
          <a:bodyPr wrap="square" lIns="54610" tIns="54610" rIns="54610" bIns="54610" rtlCol="0">
            <a:noAutofit/>
          </a:bodyPr>
          <a:lstStyle/>
          <a:p>
            <a:pPr marL="182563" indent="-182563">
              <a:spcAft>
                <a:spcPts val="600"/>
              </a:spcAft>
              <a:buFont typeface="Wingdings" panose="05000000000000000000" pitchFamily="2" charset="2"/>
              <a:buChar char="§"/>
            </a:pPr>
            <a:r>
              <a:rPr lang="ko-KR" altLang="en-US" sz="800" b="1" u="sng" err="1">
                <a:latin typeface="Arial" panose="020B0604020202020204" pitchFamily="34" charset="0"/>
                <a:cs typeface="Arial" panose="020B0604020202020204" pitchFamily="34" charset="0"/>
              </a:rPr>
              <a:t>내차팔기</a:t>
            </a:r>
            <a:r>
              <a:rPr lang="en-US" altLang="ko-KR" sz="800" b="1" u="sng">
                <a:latin typeface="Arial" panose="020B0604020202020204" pitchFamily="34" charset="0"/>
                <a:cs typeface="Arial" panose="020B0604020202020204" pitchFamily="34" charset="0"/>
              </a:rPr>
              <a:t>/</a:t>
            </a:r>
            <a:r>
              <a:rPr lang="ko-KR" altLang="en-US" sz="800" b="1" u="sng" err="1">
                <a:latin typeface="Arial" panose="020B0604020202020204" pitchFamily="34" charset="0"/>
                <a:cs typeface="Arial" panose="020B0604020202020204" pitchFamily="34" charset="0"/>
              </a:rPr>
              <a:t>내차사기</a:t>
            </a:r>
            <a:r>
              <a:rPr lang="ko-KR" altLang="en-US" sz="800" b="1" u="sng">
                <a:latin typeface="Arial" panose="020B0604020202020204" pitchFamily="34" charset="0"/>
                <a:cs typeface="Arial" panose="020B0604020202020204" pitchFamily="34" charset="0"/>
              </a:rPr>
              <a:t> 분기별 매출액</a:t>
            </a:r>
          </a:p>
        </p:txBody>
      </p:sp>
      <p:cxnSp>
        <p:nvCxnSpPr>
          <p:cNvPr id="18" name="직선 연결선 17">
            <a:extLst>
              <a:ext uri="{FF2B5EF4-FFF2-40B4-BE49-F238E27FC236}">
                <a16:creationId xmlns:a16="http://schemas.microsoft.com/office/drawing/2014/main" id="{B4FEB33E-EB36-4C7D-9F73-DF4B849C5624}"/>
              </a:ext>
            </a:extLst>
          </p:cNvPr>
          <p:cNvCxnSpPr>
            <a:cxnSpLocks/>
          </p:cNvCxnSpPr>
          <p:nvPr/>
        </p:nvCxnSpPr>
        <p:spPr>
          <a:xfrm>
            <a:off x="3491807" y="2084776"/>
            <a:ext cx="0" cy="68888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3001613-FA21-4603-BB3A-BFCEFC5A9775}"/>
              </a:ext>
            </a:extLst>
          </p:cNvPr>
          <p:cNvSpPr txBox="1"/>
          <p:nvPr/>
        </p:nvSpPr>
        <p:spPr>
          <a:xfrm>
            <a:off x="3411838" y="2170434"/>
            <a:ext cx="692458" cy="177553"/>
          </a:xfrm>
          <a:prstGeom prst="rect">
            <a:avLst/>
          </a:prstGeom>
          <a:noFill/>
        </p:spPr>
        <p:txBody>
          <a:bodyPr wrap="square" lIns="54610" tIns="54610" rIns="54610" bIns="54610" rtlCol="0">
            <a:noAutofit/>
          </a:bodyPr>
          <a:lstStyle/>
          <a:p>
            <a:pPr>
              <a:spcAft>
                <a:spcPts val="600"/>
              </a:spcAft>
            </a:pPr>
            <a:r>
              <a:rPr lang="ko-KR" altLang="en-US" sz="800" b="1">
                <a:latin typeface="Arial" panose="020B0604020202020204" pitchFamily="34" charset="0"/>
                <a:ea typeface="+mj-ea"/>
                <a:cs typeface="Arial" panose="020B0604020202020204" pitchFamily="34" charset="0"/>
              </a:rPr>
              <a:t>광고효과</a:t>
            </a:r>
          </a:p>
        </p:txBody>
      </p:sp>
      <p:sp>
        <p:nvSpPr>
          <p:cNvPr id="23" name="TextBox 22">
            <a:extLst>
              <a:ext uri="{FF2B5EF4-FFF2-40B4-BE49-F238E27FC236}">
                <a16:creationId xmlns:a16="http://schemas.microsoft.com/office/drawing/2014/main" id="{4C0C1D7B-67B4-45E7-A845-5EE56F021DD2}"/>
              </a:ext>
            </a:extLst>
          </p:cNvPr>
          <p:cNvSpPr txBox="1"/>
          <p:nvPr/>
        </p:nvSpPr>
        <p:spPr>
          <a:xfrm>
            <a:off x="493403" y="5832901"/>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25" name="차트 24">
            <a:extLst>
              <a:ext uri="{FF2B5EF4-FFF2-40B4-BE49-F238E27FC236}">
                <a16:creationId xmlns:a16="http://schemas.microsoft.com/office/drawing/2014/main" id="{3F532BB1-ABA3-4B2A-A62A-B2B0BA5E3A9F}"/>
              </a:ext>
            </a:extLst>
          </p:cNvPr>
          <p:cNvGraphicFramePr>
            <a:graphicFrameLocks/>
          </p:cNvGraphicFramePr>
          <p:nvPr/>
        </p:nvGraphicFramePr>
        <p:xfrm>
          <a:off x="2028463" y="1294271"/>
          <a:ext cx="3791722" cy="22035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14812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820249096"/>
              </p:ext>
            </p:extLst>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Volume &amp; Diversity</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지난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년간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미스터픽을</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통해 출품된 차량 종류는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451</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개</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오토핸즈를</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통해 출품된 차량 종류는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269</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개로</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다양한 종류의 차량이 플랫폼을 통해 거래되고 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487863" marR="0" lvl="0" indent="-17780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ko-KR" altLang="en-US"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차종 다양성</a:t>
                      </a: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모델 기준</a:t>
                      </a: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45720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과거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년간 오토핸즈 온라인 플랫폼을 통하여 </a:t>
                      </a:r>
                      <a:r>
                        <a:rPr kumimoji="0" lang="ko-KR" altLang="en-US" sz="9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국산차</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100~112</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개</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수입차</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140~157</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개의 차종이 경매에 출품되었으며</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B2B</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에 비하여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C2B</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에서 더 다양한 차종이 거래되고 있음</a:t>
                      </a:r>
                    </a:p>
                    <a:p>
                      <a:pPr marL="45720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동일기간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미스터픽에서는</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국산차</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162</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개</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수입차</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289</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개의 차종이 출품되었음</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오토핸즈보다</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미스터픽에서</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더 다양한 차종이 거래되었는데</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이는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미스터픽에서의</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출품 건수가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오토핸즈의</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약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3.4</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배에 달하기 때문인 것으로 보임</a:t>
                      </a: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45720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오토핸즈의 오프라인 플랫폼인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강서지점</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 거래된 차량 종류는 국산차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66</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종</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수입차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58</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종으로</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오프라인 채널에 존재하는 시공간적 제약 대비</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온라인 채널에서는 보다 더 다양한 차종이 거래되고 있는 것으로 보임 </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(5/14) </a:t>
            </a:r>
          </a:p>
        </p:txBody>
      </p:sp>
      <p:graphicFrame>
        <p:nvGraphicFramePr>
          <p:cNvPr id="23" name="표 22">
            <a:extLst>
              <a:ext uri="{FF2B5EF4-FFF2-40B4-BE49-F238E27FC236}">
                <a16:creationId xmlns:a16="http://schemas.microsoft.com/office/drawing/2014/main" id="{455715E7-BFFD-4365-B0AD-A3168D25D252}"/>
              </a:ext>
            </a:extLst>
          </p:cNvPr>
          <p:cNvGraphicFramePr>
            <a:graphicFrameLocks noGrp="1"/>
          </p:cNvGraphicFramePr>
          <p:nvPr>
            <p:extLst>
              <p:ext uri="{D42A27DB-BD31-4B8C-83A1-F6EECF244321}">
                <p14:modId xmlns:p14="http://schemas.microsoft.com/office/powerpoint/2010/main" val="338800954"/>
              </p:ext>
            </p:extLst>
          </p:nvPr>
        </p:nvGraphicFramePr>
        <p:xfrm>
          <a:off x="2120400" y="1515600"/>
          <a:ext cx="4104000" cy="4608000"/>
        </p:xfrm>
        <a:graphic>
          <a:graphicData uri="http://schemas.openxmlformats.org/drawingml/2006/table">
            <a:tbl>
              <a:tblPr/>
              <a:tblGrid>
                <a:gridCol w="144000">
                  <a:extLst>
                    <a:ext uri="{9D8B030D-6E8A-4147-A177-3AD203B41FA5}">
                      <a16:colId xmlns:a16="http://schemas.microsoft.com/office/drawing/2014/main" val="1119149789"/>
                    </a:ext>
                  </a:extLst>
                </a:gridCol>
                <a:gridCol w="936000">
                  <a:extLst>
                    <a:ext uri="{9D8B030D-6E8A-4147-A177-3AD203B41FA5}">
                      <a16:colId xmlns:a16="http://schemas.microsoft.com/office/drawing/2014/main" val="2896956896"/>
                    </a:ext>
                  </a:extLst>
                </a:gridCol>
                <a:gridCol w="756000">
                  <a:extLst>
                    <a:ext uri="{9D8B030D-6E8A-4147-A177-3AD203B41FA5}">
                      <a16:colId xmlns:a16="http://schemas.microsoft.com/office/drawing/2014/main" val="1829809740"/>
                    </a:ext>
                  </a:extLst>
                </a:gridCol>
                <a:gridCol w="756000">
                  <a:extLst>
                    <a:ext uri="{9D8B030D-6E8A-4147-A177-3AD203B41FA5}">
                      <a16:colId xmlns:a16="http://schemas.microsoft.com/office/drawing/2014/main" val="1785119274"/>
                    </a:ext>
                  </a:extLst>
                </a:gridCol>
                <a:gridCol w="756000">
                  <a:extLst>
                    <a:ext uri="{9D8B030D-6E8A-4147-A177-3AD203B41FA5}">
                      <a16:colId xmlns:a16="http://schemas.microsoft.com/office/drawing/2014/main" val="434810095"/>
                    </a:ext>
                  </a:extLst>
                </a:gridCol>
                <a:gridCol w="756000">
                  <a:extLst>
                    <a:ext uri="{9D8B030D-6E8A-4147-A177-3AD203B41FA5}">
                      <a16:colId xmlns:a16="http://schemas.microsoft.com/office/drawing/2014/main" val="4133843839"/>
                    </a:ext>
                  </a:extLst>
                </a:gridCol>
              </a:tblGrid>
              <a:tr h="144000">
                <a:tc gridSpan="6">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차종 다양성</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모델 기준</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en-US" altLang="ko-KR" sz="9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089890861"/>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9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미스터픽</a:t>
                      </a: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9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오토핸즈</a:t>
                      </a: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오토핸즈</a:t>
                      </a:r>
                    </a:p>
                  </a:txBody>
                  <a:tcPr marL="0" marR="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오토핸즈</a:t>
                      </a: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39058436"/>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차종</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온라인 </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C2B</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경매장 </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C2B</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경매장 </a:t>
                      </a: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B2B</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오프라인</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강서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8306998"/>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국산차</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669422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7035860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302987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쉐보레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GM</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대우</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6576526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르노코리아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2714854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쌍용</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8035279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제네시스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78293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국내제조사</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9408638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수입차</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9230359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BMW</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4296249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벤츠</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1050034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아우디</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826639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폭스바겐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1332875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830858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랜드로버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3947305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2056765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3131787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포르쉐</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273692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푸조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62671941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렉서스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2723980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볼보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4005494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재규어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8993264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도요타</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0369096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인피니티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6158426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혼다</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1027767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닛산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8957941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테슬라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5432399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수입제조사</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54342674"/>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0654796"/>
                  </a:ext>
                </a:extLst>
              </a:tr>
            </a:tbl>
          </a:graphicData>
        </a:graphic>
      </p:graphicFrame>
      <p:sp>
        <p:nvSpPr>
          <p:cNvPr id="25" name="TextBox 24">
            <a:extLst>
              <a:ext uri="{FF2B5EF4-FFF2-40B4-BE49-F238E27FC236}">
                <a16:creationId xmlns:a16="http://schemas.microsoft.com/office/drawing/2014/main" id="{FE4DAC19-79FF-40DC-A749-4443767C7082}"/>
              </a:ext>
            </a:extLst>
          </p:cNvPr>
          <p:cNvSpPr txBox="1"/>
          <p:nvPr/>
        </p:nvSpPr>
        <p:spPr>
          <a:xfrm>
            <a:off x="2120400" y="6141534"/>
            <a:ext cx="3000375"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a:t>
            </a:r>
            <a:r>
              <a:rPr lang="ko-KR" altLang="en-US" sz="700">
                <a:latin typeface="Arial" panose="020B0604020202020204" pitchFamily="34" charset="0"/>
                <a:cs typeface="Arial" panose="020B0604020202020204" pitchFamily="34" charset="0"/>
              </a:rPr>
              <a:t>과거</a:t>
            </a:r>
            <a:r>
              <a:rPr lang="en-US" altLang="ko-KR" sz="700">
                <a:latin typeface="Arial" panose="020B0604020202020204" pitchFamily="34" charset="0"/>
                <a:cs typeface="Arial" panose="020B0604020202020204" pitchFamily="34" charset="0"/>
              </a:rPr>
              <a:t>1</a:t>
            </a:r>
            <a:r>
              <a:rPr lang="ko-KR" altLang="en-US" sz="700">
                <a:latin typeface="Arial" panose="020B0604020202020204" pitchFamily="34" charset="0"/>
                <a:cs typeface="Arial" panose="020B0604020202020204" pitchFamily="34" charset="0"/>
              </a:rPr>
              <a:t>년</a:t>
            </a:r>
            <a:r>
              <a:rPr lang="en-US" altLang="ko-KR" sz="700">
                <a:latin typeface="Arial" panose="020B0604020202020204" pitchFamily="34" charset="0"/>
                <a:cs typeface="Arial" panose="020B0604020202020204" pitchFamily="34" charset="0"/>
              </a:rPr>
              <a:t>(‘21</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8</a:t>
            </a:r>
            <a:r>
              <a:rPr lang="ko-KR" altLang="en-US" sz="700">
                <a:latin typeface="Arial" panose="020B0604020202020204" pitchFamily="34" charset="0"/>
                <a:cs typeface="Arial" panose="020B0604020202020204" pitchFamily="34" charset="0"/>
              </a:rPr>
              <a:t>월</a:t>
            </a:r>
            <a:r>
              <a:rPr lang="en-US" altLang="ko-KR" sz="700">
                <a:latin typeface="Arial" panose="020B0604020202020204" pitchFamily="34" charset="0"/>
                <a:cs typeface="Arial" panose="020B0604020202020204" pitchFamily="34" charset="0"/>
              </a:rPr>
              <a:t>~’22</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7</a:t>
            </a:r>
            <a:r>
              <a:rPr lang="ko-KR" altLang="en-US" sz="700">
                <a:latin typeface="Arial" panose="020B0604020202020204" pitchFamily="34" charset="0"/>
                <a:cs typeface="Arial" panose="020B0604020202020204" pitchFamily="34" charset="0"/>
              </a:rPr>
              <a:t>월</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 출품된 차량 기준</a:t>
            </a:r>
            <a:endParaRPr lang="en-US" altLang="ko-KR" sz="7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3FACC3F-2046-4090-BBF9-8C73298F913D}"/>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375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3486959199"/>
              </p:ext>
            </p:extLst>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Volume &amp; Diversity</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지난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년간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미스터픽을</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통해 총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78,812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대</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오토핸즈를</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통해 총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23,512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대의 차량이 출품되었음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B2B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물량은 일부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국산차</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브랜드</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그랜저</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소렌토</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스포티지</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제네시스</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에 집중된 경향이 있지만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C2B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물량은 비교적 다양한 차종에 분포되어 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54689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ko-KR" altLang="en-US"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출품 물량</a:t>
                      </a:r>
                    </a:p>
                    <a:p>
                      <a:pPr marL="55626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과거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년간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미스터픽을</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통하여 총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78,812</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대의 차량이 출품되었으며</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오토핸즈에서는</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총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23,517</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대</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(C2B 6,366</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대</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B2B 17,151</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대</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의 차량이 출품되었음</a:t>
                      </a:r>
                    </a:p>
                    <a:p>
                      <a:pPr marL="55626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오토핸즈</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B2B</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 출품된 차량 중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국산차</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비중은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90%</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이며</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국산차</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중에서도 그랜저</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소렌토</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스포티지</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제네시스 등 특정 차종에 물량이 집중되는 경향이 나타남</a:t>
                      </a:r>
                    </a:p>
                    <a:p>
                      <a:pPr marL="55626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C2B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출품 물량은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B2B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보다 다양한 차종에 분포되어 있으며</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미스터픽과</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오토핸즈</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모두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C2B</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에서의 국산</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수입차</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비중이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80:20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으로 나타남</a:t>
                      </a:r>
                    </a:p>
                    <a:p>
                      <a:pPr marL="5291138"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tab pos="4843463" algn="l"/>
                        </a:tabLst>
                        <a:defRPr/>
                      </a:pPr>
                      <a:endPar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(6/14) </a:t>
            </a:r>
          </a:p>
        </p:txBody>
      </p:sp>
      <p:sp>
        <p:nvSpPr>
          <p:cNvPr id="25" name="TextBox 24">
            <a:extLst>
              <a:ext uri="{FF2B5EF4-FFF2-40B4-BE49-F238E27FC236}">
                <a16:creationId xmlns:a16="http://schemas.microsoft.com/office/drawing/2014/main" id="{FE4DAC19-79FF-40DC-A749-4443767C7082}"/>
              </a:ext>
            </a:extLst>
          </p:cNvPr>
          <p:cNvSpPr txBox="1"/>
          <p:nvPr/>
        </p:nvSpPr>
        <p:spPr>
          <a:xfrm>
            <a:off x="2120400" y="6058584"/>
            <a:ext cx="3000375"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a:t>
            </a:r>
            <a:r>
              <a:rPr lang="ko-KR" altLang="en-US" sz="700">
                <a:latin typeface="Arial" panose="020B0604020202020204" pitchFamily="34" charset="0"/>
                <a:cs typeface="Arial" panose="020B0604020202020204" pitchFamily="34" charset="0"/>
              </a:rPr>
              <a:t>과거</a:t>
            </a:r>
            <a:r>
              <a:rPr lang="en-US" altLang="ko-KR" sz="700">
                <a:latin typeface="Arial" panose="020B0604020202020204" pitchFamily="34" charset="0"/>
                <a:cs typeface="Arial" panose="020B0604020202020204" pitchFamily="34" charset="0"/>
              </a:rPr>
              <a:t>1</a:t>
            </a:r>
            <a:r>
              <a:rPr lang="ko-KR" altLang="en-US" sz="700">
                <a:latin typeface="Arial" panose="020B0604020202020204" pitchFamily="34" charset="0"/>
                <a:cs typeface="Arial" panose="020B0604020202020204" pitchFamily="34" charset="0"/>
              </a:rPr>
              <a:t>년</a:t>
            </a:r>
            <a:r>
              <a:rPr lang="en-US" altLang="ko-KR" sz="700">
                <a:latin typeface="Arial" panose="020B0604020202020204" pitchFamily="34" charset="0"/>
                <a:cs typeface="Arial" panose="020B0604020202020204" pitchFamily="34" charset="0"/>
              </a:rPr>
              <a:t>(‘21</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8</a:t>
            </a:r>
            <a:r>
              <a:rPr lang="ko-KR" altLang="en-US" sz="700">
                <a:latin typeface="Arial" panose="020B0604020202020204" pitchFamily="34" charset="0"/>
                <a:cs typeface="Arial" panose="020B0604020202020204" pitchFamily="34" charset="0"/>
              </a:rPr>
              <a:t>월</a:t>
            </a:r>
            <a:r>
              <a:rPr lang="en-US" altLang="ko-KR" sz="700">
                <a:latin typeface="Arial" panose="020B0604020202020204" pitchFamily="34" charset="0"/>
                <a:cs typeface="Arial" panose="020B0604020202020204" pitchFamily="34" charset="0"/>
              </a:rPr>
              <a:t>~’22</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7</a:t>
            </a:r>
            <a:r>
              <a:rPr lang="ko-KR" altLang="en-US" sz="700">
                <a:latin typeface="Arial" panose="020B0604020202020204" pitchFamily="34" charset="0"/>
                <a:cs typeface="Arial" panose="020B0604020202020204" pitchFamily="34" charset="0"/>
              </a:rPr>
              <a:t>월</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 거래된 차량 기준</a:t>
            </a:r>
            <a:endParaRPr lang="en-US" altLang="ko-KR" sz="700">
              <a:latin typeface="Arial" panose="020B0604020202020204" pitchFamily="34" charset="0"/>
              <a:cs typeface="Arial" panose="020B0604020202020204" pitchFamily="34" charset="0"/>
            </a:endParaRPr>
          </a:p>
        </p:txBody>
      </p:sp>
      <p:graphicFrame>
        <p:nvGraphicFramePr>
          <p:cNvPr id="8" name="표 7">
            <a:extLst>
              <a:ext uri="{FF2B5EF4-FFF2-40B4-BE49-F238E27FC236}">
                <a16:creationId xmlns:a16="http://schemas.microsoft.com/office/drawing/2014/main" id="{AD7188C4-8E23-4A39-8B76-FF9EF9C21291}"/>
              </a:ext>
            </a:extLst>
          </p:cNvPr>
          <p:cNvGraphicFramePr>
            <a:graphicFrameLocks noGrp="1"/>
          </p:cNvGraphicFramePr>
          <p:nvPr>
            <p:extLst>
              <p:ext uri="{D42A27DB-BD31-4B8C-83A1-F6EECF244321}">
                <p14:modId xmlns:p14="http://schemas.microsoft.com/office/powerpoint/2010/main" val="512383093"/>
              </p:ext>
            </p:extLst>
          </p:nvPr>
        </p:nvGraphicFramePr>
        <p:xfrm>
          <a:off x="2120400" y="1515600"/>
          <a:ext cx="5110673" cy="4511040"/>
        </p:xfrm>
        <a:graphic>
          <a:graphicData uri="http://schemas.openxmlformats.org/drawingml/2006/table">
            <a:tbl>
              <a:tblPr/>
              <a:tblGrid>
                <a:gridCol w="144000">
                  <a:extLst>
                    <a:ext uri="{9D8B030D-6E8A-4147-A177-3AD203B41FA5}">
                      <a16:colId xmlns:a16="http://schemas.microsoft.com/office/drawing/2014/main" val="3398326417"/>
                    </a:ext>
                  </a:extLst>
                </a:gridCol>
                <a:gridCol w="144000">
                  <a:extLst>
                    <a:ext uri="{9D8B030D-6E8A-4147-A177-3AD203B41FA5}">
                      <a16:colId xmlns:a16="http://schemas.microsoft.com/office/drawing/2014/main" val="596945239"/>
                    </a:ext>
                  </a:extLst>
                </a:gridCol>
                <a:gridCol w="898673">
                  <a:extLst>
                    <a:ext uri="{9D8B030D-6E8A-4147-A177-3AD203B41FA5}">
                      <a16:colId xmlns:a16="http://schemas.microsoft.com/office/drawing/2014/main" val="2791190813"/>
                    </a:ext>
                  </a:extLst>
                </a:gridCol>
                <a:gridCol w="576000">
                  <a:extLst>
                    <a:ext uri="{9D8B030D-6E8A-4147-A177-3AD203B41FA5}">
                      <a16:colId xmlns:a16="http://schemas.microsoft.com/office/drawing/2014/main" val="1645416563"/>
                    </a:ext>
                  </a:extLst>
                </a:gridCol>
                <a:gridCol w="576000">
                  <a:extLst>
                    <a:ext uri="{9D8B030D-6E8A-4147-A177-3AD203B41FA5}">
                      <a16:colId xmlns:a16="http://schemas.microsoft.com/office/drawing/2014/main" val="2270885870"/>
                    </a:ext>
                  </a:extLst>
                </a:gridCol>
                <a:gridCol w="576000">
                  <a:extLst>
                    <a:ext uri="{9D8B030D-6E8A-4147-A177-3AD203B41FA5}">
                      <a16:colId xmlns:a16="http://schemas.microsoft.com/office/drawing/2014/main" val="2060292484"/>
                    </a:ext>
                  </a:extLst>
                </a:gridCol>
                <a:gridCol w="648000">
                  <a:extLst>
                    <a:ext uri="{9D8B030D-6E8A-4147-A177-3AD203B41FA5}">
                      <a16:colId xmlns:a16="http://schemas.microsoft.com/office/drawing/2014/main" val="733989491"/>
                    </a:ext>
                  </a:extLst>
                </a:gridCol>
                <a:gridCol w="36000">
                  <a:extLst>
                    <a:ext uri="{9D8B030D-6E8A-4147-A177-3AD203B41FA5}">
                      <a16:colId xmlns:a16="http://schemas.microsoft.com/office/drawing/2014/main" val="3055422015"/>
                    </a:ext>
                  </a:extLst>
                </a:gridCol>
                <a:gridCol w="378000">
                  <a:extLst>
                    <a:ext uri="{9D8B030D-6E8A-4147-A177-3AD203B41FA5}">
                      <a16:colId xmlns:a16="http://schemas.microsoft.com/office/drawing/2014/main" val="2649659927"/>
                    </a:ext>
                  </a:extLst>
                </a:gridCol>
                <a:gridCol w="378000">
                  <a:extLst>
                    <a:ext uri="{9D8B030D-6E8A-4147-A177-3AD203B41FA5}">
                      <a16:colId xmlns:a16="http://schemas.microsoft.com/office/drawing/2014/main" val="589899962"/>
                    </a:ext>
                  </a:extLst>
                </a:gridCol>
                <a:gridCol w="378000">
                  <a:extLst>
                    <a:ext uri="{9D8B030D-6E8A-4147-A177-3AD203B41FA5}">
                      <a16:colId xmlns:a16="http://schemas.microsoft.com/office/drawing/2014/main" val="767237476"/>
                    </a:ext>
                  </a:extLst>
                </a:gridCol>
                <a:gridCol w="378000">
                  <a:extLst>
                    <a:ext uri="{9D8B030D-6E8A-4147-A177-3AD203B41FA5}">
                      <a16:colId xmlns:a16="http://schemas.microsoft.com/office/drawing/2014/main" val="3330359728"/>
                    </a:ext>
                  </a:extLst>
                </a:gridCol>
              </a:tblGrid>
              <a:tr h="67934">
                <a:tc gridSpan="7">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출품</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및 매입 물량</a:t>
                      </a:r>
                      <a:r>
                        <a:rPr lang="en-US" altLang="ko-KR" sz="8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9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l" fontAlgn="ctr"/>
                      <a:r>
                        <a:rPr lang="ko-KR" altLang="en-US" sz="800" b="0"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0"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39261588"/>
                  </a:ext>
                </a:extLst>
              </a:tr>
              <a:tr h="61141">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미스터픽</a:t>
                      </a: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오토핸즈</a:t>
                      </a:r>
                    </a:p>
                  </a:txBody>
                  <a:tcPr marL="0" marR="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오토핸즈</a:t>
                      </a: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오토핸즈</a:t>
                      </a: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ko-KR" altLang="en-US" sz="7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미스터픽</a:t>
                      </a:r>
                      <a:endPar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오토핸즈</a:t>
                      </a:r>
                    </a:p>
                  </a:txBody>
                  <a:tcPr marL="0" marR="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7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오토핸즈</a:t>
                      </a:r>
                      <a:endPar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ko-KR" altLang="en-US" sz="7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오토핸즈</a:t>
                      </a:r>
                      <a:endParaRPr lang="ko-KR" altLang="en-US"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768756588"/>
                  </a:ext>
                </a:extLst>
              </a:tr>
              <a:tr h="61141">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온라인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C2B</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경매장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C2B</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경매장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B2B</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오프라인 강서</a:t>
                      </a:r>
                    </a:p>
                  </a:txBody>
                  <a:tcPr marL="0" marR="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C2B</a:t>
                      </a:r>
                    </a:p>
                  </a:txBody>
                  <a:tcPr marL="0" marR="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C2B</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B2B</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강서</a:t>
                      </a:r>
                    </a:p>
                  </a:txBody>
                  <a:tcPr marL="0" marR="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83673797"/>
                  </a:ext>
                </a:extLst>
              </a:tr>
              <a:tr h="61141">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국산차</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7587" marR="7587" marT="7587"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60,755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79335393"/>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22,344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852110140"/>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그랜저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3,868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1381592433"/>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아반떼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4,073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662</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503595581"/>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쏘나타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3,265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570</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386588249"/>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싼타페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1,102</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100706917"/>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투싼</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599619937"/>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21,558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7,136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573356423"/>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쏘렌토</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1940343038"/>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카니발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1,192</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076232620"/>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스포티지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1,297</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4187422723"/>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K5</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672768540"/>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모닝</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982563797"/>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쉐보레</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GM</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대우</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891618774"/>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스파크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1746263398"/>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말리부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687142551"/>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르노코리아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5,221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2109483144"/>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SM5</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2361993658"/>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SM6</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2658069839"/>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쌍용</a:t>
                      </a:r>
                      <a:r>
                        <a:rPr lang="ko-KR" altLang="en-US" sz="800" b="0" i="0" u="none" strike="noStrike">
                          <a:solidFill>
                            <a:srgbClr val="BFBFBF"/>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1"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코란도 등</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1743532393"/>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제네시스</a:t>
                      </a:r>
                      <a:r>
                        <a:rPr lang="ko-KR" altLang="en-US" sz="800" b="0" i="0"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 </a:t>
                      </a:r>
                      <a:r>
                        <a:rPr lang="en-US" sz="800" b="0" i="1"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G80 </a:t>
                      </a:r>
                      <a:r>
                        <a:rPr lang="ko-KR" altLang="en-US" sz="800" b="0" i="1"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등</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1,265</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2652013847"/>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국내제조사</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802123043"/>
                  </a:ext>
                </a:extLst>
              </a:tr>
              <a:tr h="61141">
                <a:tc gridSpan="3">
                  <a:txBody>
                    <a:bodyPr/>
                    <a:lstStyle/>
                    <a:p>
                      <a:pPr algn="l" fontAlgn="ctr"/>
                      <a:r>
                        <a:rPr lang="ko-KR" alt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수입차</a:t>
                      </a: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algn="l"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7587" marR="7587" marT="7587"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18,057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5691275"/>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BMW</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734846520"/>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시리즈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1,571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557068862"/>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시리즈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715097000"/>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벤츠</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404659291"/>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클래스</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3204546471"/>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클래스</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3371772719"/>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아우디 </a:t>
                      </a:r>
                      <a:r>
                        <a:rPr lang="en-US" altLang="ko-KR" sz="800" b="0" i="1"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 </a:t>
                      </a:r>
                      <a:r>
                        <a:rPr lang="en-US" sz="800" b="0" i="1"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A6 </a:t>
                      </a:r>
                      <a:r>
                        <a:rPr lang="ko-KR" altLang="en-US" sz="800" b="0" i="1"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등</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noFill/>
                  </a:tcPr>
                </a:tc>
                <a:extLst>
                  <a:ext uri="{0D108BD9-81ED-4DB2-BD59-A6C34878D82A}">
                    <a16:rowId xmlns:a16="http://schemas.microsoft.com/office/drawing/2014/main" val="1523538235"/>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폭스바겐 </a:t>
                      </a:r>
                      <a:r>
                        <a:rPr lang="en-US" altLang="ko-KR" sz="800" b="0" i="0"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1" u="none" strike="noStrike" err="1">
                          <a:solidFill>
                            <a:srgbClr val="A6A6A6"/>
                          </a:solidFill>
                          <a:effectLst/>
                          <a:latin typeface="Arial" panose="020B0604020202020204" pitchFamily="34" charset="0"/>
                          <a:ea typeface="맑은 고딕" panose="020B0503020000020004" pitchFamily="50" charset="-127"/>
                          <a:cs typeface="Arial" panose="020B0604020202020204" pitchFamily="34" charset="0"/>
                        </a:rPr>
                        <a:t>티구안</a:t>
                      </a:r>
                      <a:r>
                        <a:rPr lang="ko-KR" altLang="en-US" sz="800" b="0" i="1"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 등</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2417738794"/>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미니 </a:t>
                      </a:r>
                      <a:r>
                        <a:rPr lang="en-US" altLang="ko-KR" sz="800" b="0" i="1"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1" u="none" strike="noStrike">
                          <a:solidFill>
                            <a:srgbClr val="A6A6A6"/>
                          </a:solidFill>
                          <a:effectLst/>
                          <a:latin typeface="Arial" panose="020B0604020202020204" pitchFamily="34" charset="0"/>
                          <a:ea typeface="맑은 고딕" panose="020B0503020000020004" pitchFamily="50" charset="-127"/>
                          <a:cs typeface="Arial" panose="020B0604020202020204" pitchFamily="34" charset="0"/>
                        </a:rPr>
                        <a:t>쿠퍼 등</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a:noFill/>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a:noFill/>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noFill/>
                  </a:tcPr>
                </a:tc>
                <a:extLst>
                  <a:ext uri="{0D108BD9-81ED-4DB2-BD59-A6C34878D82A}">
                    <a16:rowId xmlns:a16="http://schemas.microsoft.com/office/drawing/2014/main" val="1272367754"/>
                  </a:ext>
                </a:extLst>
              </a:tr>
              <a:tr h="6114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수입제조사</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594523421"/>
                  </a:ext>
                </a:extLst>
              </a:tr>
              <a:tr h="6114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78,812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453028254"/>
                  </a:ext>
                </a:extLst>
              </a:tr>
            </a:tbl>
          </a:graphicData>
        </a:graphic>
      </p:graphicFrame>
      <p:sp>
        <p:nvSpPr>
          <p:cNvPr id="7" name="TextBox 6">
            <a:extLst>
              <a:ext uri="{FF2B5EF4-FFF2-40B4-BE49-F238E27FC236}">
                <a16:creationId xmlns:a16="http://schemas.microsoft.com/office/drawing/2014/main" id="{E7E5051E-5FDB-451E-9EAE-FD7842DBBB91}"/>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11048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2928931442"/>
              </p:ext>
            </p:extLst>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Volume &amp; Diversity</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C2B</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채널에서는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10</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년차</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이상의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고연식</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차량이</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B2B</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와 오프라인</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강서지점</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에서는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4~5</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년차</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연식의 차량이 가장 큰 비중을 차지함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ko-KR" altLang="en-US" sz="900" b="1" i="0" u="sng"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연식별</a:t>
                      </a:r>
                      <a:r>
                        <a:rPr kumimoji="0" lang="ko-KR" altLang="en-US"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물량 비중</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C2B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채널</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미스터픽</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오토핸즈</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모두 해당</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에서는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이상된</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고연식</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차량 비중이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22~23%</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로 가장 큰 비중을 차지하고 있음</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반면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0~1</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년차의</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저연식</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차량 비중은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5%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이하이며</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2~7</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년차까지는</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각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연식별</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차량비중이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7~10%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내외로 비교적 균등하게 분포되어 있음</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오토핸즈의</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B2B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채널과 오프라인</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강서지점</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에서는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년차</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(‘17</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연식</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차량 비중이 가장 높으며</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0~5</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년차까지는</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비중이 점차 증가하고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6~10</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년차까지는</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비중이 점차 감소하는 등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연식별</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차량 분포가 유사한 모습을 보임 </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(7/14) </a:t>
            </a:r>
          </a:p>
        </p:txBody>
      </p:sp>
      <p:graphicFrame>
        <p:nvGraphicFramePr>
          <p:cNvPr id="10" name="차트 9">
            <a:extLst>
              <a:ext uri="{FF2B5EF4-FFF2-40B4-BE49-F238E27FC236}">
                <a16:creationId xmlns:a16="http://schemas.microsoft.com/office/drawing/2014/main" id="{BF9D66EB-7806-4691-86F8-79FF9C32ABC3}"/>
              </a:ext>
            </a:extLst>
          </p:cNvPr>
          <p:cNvGraphicFramePr>
            <a:graphicFrameLocks/>
          </p:cNvGraphicFramePr>
          <p:nvPr>
            <p:extLst>
              <p:ext uri="{D42A27DB-BD31-4B8C-83A1-F6EECF244321}">
                <p14:modId xmlns:p14="http://schemas.microsoft.com/office/powerpoint/2010/main" val="3380251440"/>
              </p:ext>
            </p:extLst>
          </p:nvPr>
        </p:nvGraphicFramePr>
        <p:xfrm>
          <a:off x="2085829" y="1530456"/>
          <a:ext cx="373712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차트 10">
            <a:extLst>
              <a:ext uri="{FF2B5EF4-FFF2-40B4-BE49-F238E27FC236}">
                <a16:creationId xmlns:a16="http://schemas.microsoft.com/office/drawing/2014/main" id="{CA9409B4-65E1-4319-9299-E19C432FF100}"/>
              </a:ext>
            </a:extLst>
          </p:cNvPr>
          <p:cNvGraphicFramePr>
            <a:graphicFrameLocks/>
          </p:cNvGraphicFramePr>
          <p:nvPr>
            <p:extLst>
              <p:ext uri="{D42A27DB-BD31-4B8C-83A1-F6EECF244321}">
                <p14:modId xmlns:p14="http://schemas.microsoft.com/office/powerpoint/2010/main" val="2091171115"/>
              </p:ext>
            </p:extLst>
          </p:nvPr>
        </p:nvGraphicFramePr>
        <p:xfrm>
          <a:off x="5720400" y="1530456"/>
          <a:ext cx="360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차트 11">
            <a:extLst>
              <a:ext uri="{FF2B5EF4-FFF2-40B4-BE49-F238E27FC236}">
                <a16:creationId xmlns:a16="http://schemas.microsoft.com/office/drawing/2014/main" id="{BF562C95-00DF-4C76-9702-FB48A02D4DD4}"/>
              </a:ext>
            </a:extLst>
          </p:cNvPr>
          <p:cNvGraphicFramePr>
            <a:graphicFrameLocks/>
          </p:cNvGraphicFramePr>
          <p:nvPr>
            <p:extLst>
              <p:ext uri="{D42A27DB-BD31-4B8C-83A1-F6EECF244321}">
                <p14:modId xmlns:p14="http://schemas.microsoft.com/office/powerpoint/2010/main" val="1259679067"/>
              </p:ext>
            </p:extLst>
          </p:nvPr>
        </p:nvGraphicFramePr>
        <p:xfrm>
          <a:off x="2085828" y="3150456"/>
          <a:ext cx="3737121"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차트 12">
            <a:extLst>
              <a:ext uri="{FF2B5EF4-FFF2-40B4-BE49-F238E27FC236}">
                <a16:creationId xmlns:a16="http://schemas.microsoft.com/office/drawing/2014/main" id="{1E81270A-0194-42F5-83D1-EDB340908F44}"/>
              </a:ext>
            </a:extLst>
          </p:cNvPr>
          <p:cNvGraphicFramePr>
            <a:graphicFrameLocks/>
          </p:cNvGraphicFramePr>
          <p:nvPr>
            <p:extLst>
              <p:ext uri="{D42A27DB-BD31-4B8C-83A1-F6EECF244321}">
                <p14:modId xmlns:p14="http://schemas.microsoft.com/office/powerpoint/2010/main" val="2266226162"/>
              </p:ext>
            </p:extLst>
          </p:nvPr>
        </p:nvGraphicFramePr>
        <p:xfrm>
          <a:off x="5720400" y="3150456"/>
          <a:ext cx="3600000" cy="1620000"/>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a:extLst>
              <a:ext uri="{FF2B5EF4-FFF2-40B4-BE49-F238E27FC236}">
                <a16:creationId xmlns:a16="http://schemas.microsoft.com/office/drawing/2014/main" id="{1D175621-FC78-4559-B396-BAAE8BBC2E2F}"/>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29377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Market Price &amp; </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Bid Price</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rgbClr val="FF0000"/>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중고차 시세</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판매가격 간주</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와 낙찰가격</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매입가격 간주</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가격 차이에서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오토핸즈는</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약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23%,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미스터픽은</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약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마진율이 산출됨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최근 중고차시장의 활황으로 기간 경과에 따른 경매 낙찰가격 하락이 둔화되면서 마진율이 감소하는 추세를 보임</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6" name="차트 35">
            <a:extLst>
              <a:ext uri="{FF2B5EF4-FFF2-40B4-BE49-F238E27FC236}">
                <a16:creationId xmlns:a16="http://schemas.microsoft.com/office/drawing/2014/main" id="{14C4A4AF-23A4-4299-8F11-E8C8095FC6D8}"/>
              </a:ext>
            </a:extLst>
          </p:cNvPr>
          <p:cNvGraphicFramePr>
            <a:graphicFrameLocks/>
          </p:cNvGraphicFramePr>
          <p:nvPr/>
        </p:nvGraphicFramePr>
        <p:xfrm>
          <a:off x="5640506" y="4164673"/>
          <a:ext cx="2160000" cy="205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차트 34">
            <a:extLst>
              <a:ext uri="{FF2B5EF4-FFF2-40B4-BE49-F238E27FC236}">
                <a16:creationId xmlns:a16="http://schemas.microsoft.com/office/drawing/2014/main" id="{95A667BC-A0D0-4518-BF90-845B6F94E272}"/>
              </a:ext>
            </a:extLst>
          </p:cNvPr>
          <p:cNvGraphicFramePr>
            <a:graphicFrameLocks/>
          </p:cNvGraphicFramePr>
          <p:nvPr/>
        </p:nvGraphicFramePr>
        <p:xfrm>
          <a:off x="5574305" y="1887596"/>
          <a:ext cx="2160000" cy="2052000"/>
        </p:xfrm>
        <a:graphic>
          <a:graphicData uri="http://schemas.openxmlformats.org/drawingml/2006/chart">
            <c:chart xmlns:c="http://schemas.openxmlformats.org/drawingml/2006/chart" xmlns:r="http://schemas.openxmlformats.org/officeDocument/2006/relationships" r:id="rId4"/>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(8/14) </a:t>
            </a:r>
          </a:p>
        </p:txBody>
      </p:sp>
      <p:graphicFrame>
        <p:nvGraphicFramePr>
          <p:cNvPr id="72" name="차트 71">
            <a:extLst>
              <a:ext uri="{FF2B5EF4-FFF2-40B4-BE49-F238E27FC236}">
                <a16:creationId xmlns:a16="http://schemas.microsoft.com/office/drawing/2014/main" id="{E139A313-B6EA-4B18-B535-51E933F7E6CE}"/>
              </a:ext>
            </a:extLst>
          </p:cNvPr>
          <p:cNvGraphicFramePr>
            <a:graphicFrameLocks/>
          </p:cNvGraphicFramePr>
          <p:nvPr/>
        </p:nvGraphicFramePr>
        <p:xfrm>
          <a:off x="7018883" y="1883075"/>
          <a:ext cx="2160000" cy="2052813"/>
        </p:xfrm>
        <a:graphic>
          <a:graphicData uri="http://schemas.openxmlformats.org/drawingml/2006/chart">
            <c:chart xmlns:c="http://schemas.openxmlformats.org/drawingml/2006/chart" xmlns:r="http://schemas.openxmlformats.org/officeDocument/2006/relationships" r:id="rId5"/>
          </a:graphicData>
        </a:graphic>
      </p:graphicFrame>
      <p:sp>
        <p:nvSpPr>
          <p:cNvPr id="73" name="TextBox 72">
            <a:extLst>
              <a:ext uri="{FF2B5EF4-FFF2-40B4-BE49-F238E27FC236}">
                <a16:creationId xmlns:a16="http://schemas.microsoft.com/office/drawing/2014/main" id="{3019BEE6-C0C3-465A-9104-FAAA7A6F192F}"/>
              </a:ext>
            </a:extLst>
          </p:cNvPr>
          <p:cNvSpPr txBox="1"/>
          <p:nvPr/>
        </p:nvSpPr>
        <p:spPr>
          <a:xfrm>
            <a:off x="6361594" y="2571055"/>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A3A1"/>
                </a:solidFill>
                <a:latin typeface="Arial" panose="020B0604020202020204" pitchFamily="34" charset="0"/>
                <a:cs typeface="Arial" panose="020B0604020202020204" pitchFamily="34" charset="0"/>
              </a:rPr>
              <a:t>28.4%</a:t>
            </a:r>
            <a:endParaRPr lang="ko-KR" altLang="en-US" sz="800" i="1" err="1">
              <a:solidFill>
                <a:srgbClr val="00A3A1"/>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0E58E5CB-D917-4063-969A-1B4856537FB8}"/>
              </a:ext>
            </a:extLst>
          </p:cNvPr>
          <p:cNvSpPr txBox="1"/>
          <p:nvPr/>
        </p:nvSpPr>
        <p:spPr>
          <a:xfrm>
            <a:off x="6757574" y="2679374"/>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A3A1"/>
                </a:solidFill>
                <a:latin typeface="Arial" panose="020B0604020202020204" pitchFamily="34" charset="0"/>
                <a:cs typeface="Arial" panose="020B0604020202020204" pitchFamily="34" charset="0"/>
              </a:rPr>
              <a:t>21.0%</a:t>
            </a:r>
            <a:endParaRPr lang="ko-KR" altLang="en-US" sz="800" i="1" err="1">
              <a:solidFill>
                <a:srgbClr val="00A3A1"/>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C40E6778-5A2B-4CDA-88E2-FA67FC1BCDDD}"/>
              </a:ext>
            </a:extLst>
          </p:cNvPr>
          <p:cNvSpPr txBox="1"/>
          <p:nvPr/>
        </p:nvSpPr>
        <p:spPr>
          <a:xfrm>
            <a:off x="7075932" y="2788887"/>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A3A1"/>
                </a:solidFill>
                <a:latin typeface="Arial" panose="020B0604020202020204" pitchFamily="34" charset="0"/>
                <a:cs typeface="Arial" panose="020B0604020202020204" pitchFamily="34" charset="0"/>
              </a:rPr>
              <a:t>11.2%</a:t>
            </a:r>
            <a:endParaRPr lang="ko-KR" altLang="en-US" sz="800" i="1" err="1">
              <a:solidFill>
                <a:srgbClr val="00A3A1"/>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650D48C8-E44A-468F-8118-2438343C9433}"/>
              </a:ext>
            </a:extLst>
          </p:cNvPr>
          <p:cNvSpPr txBox="1"/>
          <p:nvPr/>
        </p:nvSpPr>
        <p:spPr>
          <a:xfrm>
            <a:off x="7387902" y="2788769"/>
            <a:ext cx="458366" cy="244928"/>
          </a:xfrm>
          <a:prstGeom prst="rect">
            <a:avLst/>
          </a:prstGeom>
          <a:noFill/>
        </p:spPr>
        <p:txBody>
          <a:bodyPr wrap="none" lIns="54610" tIns="54610" rIns="54610" bIns="54610" rtlCol="0">
            <a:noAutofit/>
          </a:bodyPr>
          <a:lstStyle/>
          <a:p>
            <a:pPr>
              <a:spcAft>
                <a:spcPts val="600"/>
              </a:spcAft>
            </a:pPr>
            <a:r>
              <a:rPr lang="ko-KR" altLang="en-US" sz="800" b="1" i="1" err="1">
                <a:solidFill>
                  <a:srgbClr val="00A3A1"/>
                </a:solidFill>
                <a:latin typeface="+mj-ea"/>
                <a:ea typeface="+mj-ea"/>
                <a:cs typeface="Arial" panose="020B0604020202020204" pitchFamily="34" charset="0"/>
              </a:rPr>
              <a:t>미스터픽</a:t>
            </a:r>
            <a:endParaRPr lang="ko-KR" altLang="en-US" sz="800" b="1" i="1">
              <a:solidFill>
                <a:srgbClr val="00A3A1"/>
              </a:solidFill>
              <a:latin typeface="+mj-ea"/>
              <a:ea typeface="+mj-ea"/>
              <a:cs typeface="Arial" panose="020B0604020202020204" pitchFamily="34" charset="0"/>
            </a:endParaRPr>
          </a:p>
        </p:txBody>
      </p:sp>
      <p:sp>
        <p:nvSpPr>
          <p:cNvPr id="77" name="TextBox 76">
            <a:extLst>
              <a:ext uri="{FF2B5EF4-FFF2-40B4-BE49-F238E27FC236}">
                <a16:creationId xmlns:a16="http://schemas.microsoft.com/office/drawing/2014/main" id="{D9AFA650-C469-4217-9978-8162488D47D7}"/>
              </a:ext>
            </a:extLst>
          </p:cNvPr>
          <p:cNvSpPr txBox="1"/>
          <p:nvPr/>
        </p:nvSpPr>
        <p:spPr>
          <a:xfrm>
            <a:off x="7419565" y="2897265"/>
            <a:ext cx="458366" cy="244928"/>
          </a:xfrm>
          <a:prstGeom prst="rect">
            <a:avLst/>
          </a:prstGeom>
          <a:noFill/>
        </p:spPr>
        <p:txBody>
          <a:bodyPr wrap="none" lIns="54610" tIns="54610" rIns="54610" bIns="54610" rtlCol="0">
            <a:noAutofit/>
          </a:bodyPr>
          <a:lstStyle/>
          <a:p>
            <a:pPr>
              <a:spcAft>
                <a:spcPts val="600"/>
              </a:spcAft>
            </a:pPr>
            <a:r>
              <a:rPr lang="ko-KR" altLang="en-US" sz="800" b="1" i="1">
                <a:solidFill>
                  <a:srgbClr val="00A3A1"/>
                </a:solidFill>
                <a:latin typeface="+mj-ea"/>
                <a:ea typeface="+mj-ea"/>
                <a:cs typeface="Arial" panose="020B0604020202020204" pitchFamily="34" charset="0"/>
              </a:rPr>
              <a:t>마진율</a:t>
            </a:r>
          </a:p>
        </p:txBody>
      </p:sp>
      <p:sp>
        <p:nvSpPr>
          <p:cNvPr id="78" name="TextBox 77">
            <a:extLst>
              <a:ext uri="{FF2B5EF4-FFF2-40B4-BE49-F238E27FC236}">
                <a16:creationId xmlns:a16="http://schemas.microsoft.com/office/drawing/2014/main" id="{EB065A71-0900-42E3-AA6C-DBC73F458045}"/>
              </a:ext>
            </a:extLst>
          </p:cNvPr>
          <p:cNvSpPr txBox="1"/>
          <p:nvPr/>
        </p:nvSpPr>
        <p:spPr>
          <a:xfrm>
            <a:off x="7800603" y="2485783"/>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91DA"/>
                </a:solidFill>
                <a:latin typeface="Arial" panose="020B0604020202020204" pitchFamily="34" charset="0"/>
                <a:cs typeface="Arial" panose="020B0604020202020204" pitchFamily="34" charset="0"/>
              </a:rPr>
              <a:t>27.1%</a:t>
            </a:r>
            <a:endParaRPr lang="ko-KR" altLang="en-US" sz="800" i="1" err="1">
              <a:solidFill>
                <a:srgbClr val="0091DA"/>
              </a:solidFill>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40EA5AEE-31AD-4D9C-A2C7-2BCCB9C7D6D0}"/>
              </a:ext>
            </a:extLst>
          </p:cNvPr>
          <p:cNvSpPr txBox="1"/>
          <p:nvPr/>
        </p:nvSpPr>
        <p:spPr>
          <a:xfrm>
            <a:off x="8247544" y="2619133"/>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91DA"/>
                </a:solidFill>
                <a:latin typeface="Arial" panose="020B0604020202020204" pitchFamily="34" charset="0"/>
                <a:cs typeface="Arial" panose="020B0604020202020204" pitchFamily="34" charset="0"/>
              </a:rPr>
              <a:t>21.8%</a:t>
            </a:r>
            <a:endParaRPr lang="ko-KR" altLang="en-US" sz="800" i="1" err="1">
              <a:solidFill>
                <a:srgbClr val="0091DA"/>
              </a:solidFill>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EA64D984-1F96-4A7D-BE75-A5550F7A034F}"/>
              </a:ext>
            </a:extLst>
          </p:cNvPr>
          <p:cNvSpPr txBox="1"/>
          <p:nvPr/>
        </p:nvSpPr>
        <p:spPr>
          <a:xfrm>
            <a:off x="8649335" y="2815983"/>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91DA"/>
                </a:solidFill>
                <a:latin typeface="Arial" panose="020B0604020202020204" pitchFamily="34" charset="0"/>
                <a:cs typeface="Arial" panose="020B0604020202020204" pitchFamily="34" charset="0"/>
              </a:rPr>
              <a:t>11.8%</a:t>
            </a:r>
            <a:endParaRPr lang="ko-KR" altLang="en-US" sz="800" i="1" err="1">
              <a:solidFill>
                <a:srgbClr val="0091DA"/>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0A68A1F-A055-4E1E-9C7B-441128DAC093}"/>
              </a:ext>
            </a:extLst>
          </p:cNvPr>
          <p:cNvSpPr txBox="1"/>
          <p:nvPr/>
        </p:nvSpPr>
        <p:spPr>
          <a:xfrm>
            <a:off x="8974029" y="2780785"/>
            <a:ext cx="458366" cy="244928"/>
          </a:xfrm>
          <a:prstGeom prst="rect">
            <a:avLst/>
          </a:prstGeom>
          <a:noFill/>
        </p:spPr>
        <p:txBody>
          <a:bodyPr wrap="none" lIns="54610" tIns="54610" rIns="54610" bIns="54610" rtlCol="0">
            <a:noAutofit/>
          </a:bodyPr>
          <a:lstStyle/>
          <a:p>
            <a:pPr>
              <a:spcAft>
                <a:spcPts val="600"/>
              </a:spcAft>
            </a:pPr>
            <a:r>
              <a:rPr lang="ko-KR" altLang="en-US" sz="800" b="1" i="1">
                <a:solidFill>
                  <a:srgbClr val="0091DA"/>
                </a:solidFill>
                <a:latin typeface="+mj-ea"/>
                <a:ea typeface="+mj-ea"/>
                <a:cs typeface="Arial" panose="020B0604020202020204" pitchFamily="34" charset="0"/>
              </a:rPr>
              <a:t>오토핸즈</a:t>
            </a:r>
            <a:endParaRPr lang="ko-KR" altLang="en-US" sz="800" b="1" i="1" err="1">
              <a:solidFill>
                <a:srgbClr val="0091DA"/>
              </a:solidFill>
              <a:latin typeface="+mj-ea"/>
              <a:ea typeface="+mj-ea"/>
              <a:cs typeface="Arial" panose="020B0604020202020204" pitchFamily="34" charset="0"/>
            </a:endParaRPr>
          </a:p>
        </p:txBody>
      </p:sp>
      <p:sp>
        <p:nvSpPr>
          <p:cNvPr id="82" name="TextBox 81">
            <a:extLst>
              <a:ext uri="{FF2B5EF4-FFF2-40B4-BE49-F238E27FC236}">
                <a16:creationId xmlns:a16="http://schemas.microsoft.com/office/drawing/2014/main" id="{CE9B9F0A-53D3-4EA7-8CA5-A61276A6F849}"/>
              </a:ext>
            </a:extLst>
          </p:cNvPr>
          <p:cNvSpPr txBox="1"/>
          <p:nvPr/>
        </p:nvSpPr>
        <p:spPr>
          <a:xfrm>
            <a:off x="9021656" y="2889281"/>
            <a:ext cx="458366" cy="244928"/>
          </a:xfrm>
          <a:prstGeom prst="rect">
            <a:avLst/>
          </a:prstGeom>
          <a:noFill/>
        </p:spPr>
        <p:txBody>
          <a:bodyPr wrap="none" lIns="54610" tIns="54610" rIns="54610" bIns="54610" rtlCol="0">
            <a:noAutofit/>
          </a:bodyPr>
          <a:lstStyle/>
          <a:p>
            <a:pPr>
              <a:spcAft>
                <a:spcPts val="600"/>
              </a:spcAft>
            </a:pPr>
            <a:r>
              <a:rPr lang="ko-KR" altLang="en-US" sz="800" b="1" i="1">
                <a:solidFill>
                  <a:srgbClr val="0091DA"/>
                </a:solidFill>
                <a:latin typeface="+mj-ea"/>
                <a:ea typeface="+mj-ea"/>
                <a:cs typeface="Arial" panose="020B0604020202020204" pitchFamily="34" charset="0"/>
              </a:rPr>
              <a:t>마진율</a:t>
            </a:r>
            <a:endParaRPr lang="ko-KR" altLang="en-US" sz="800" b="1" i="1" err="1">
              <a:solidFill>
                <a:srgbClr val="0091DA"/>
              </a:solidFill>
              <a:latin typeface="+mj-ea"/>
              <a:ea typeface="+mj-ea"/>
              <a:cs typeface="Arial" panose="020B0604020202020204" pitchFamily="34" charset="0"/>
            </a:endParaRPr>
          </a:p>
        </p:txBody>
      </p:sp>
      <p:sp>
        <p:nvSpPr>
          <p:cNvPr id="83" name="TextBox 82">
            <a:extLst>
              <a:ext uri="{FF2B5EF4-FFF2-40B4-BE49-F238E27FC236}">
                <a16:creationId xmlns:a16="http://schemas.microsoft.com/office/drawing/2014/main" id="{1B39C974-D780-44EB-9387-5C3E74A4D1D3}"/>
              </a:ext>
            </a:extLst>
          </p:cNvPr>
          <p:cNvSpPr txBox="1"/>
          <p:nvPr/>
        </p:nvSpPr>
        <p:spPr>
          <a:xfrm>
            <a:off x="6341835" y="1736936"/>
            <a:ext cx="2512636" cy="244928"/>
          </a:xfrm>
          <a:prstGeom prst="rect">
            <a:avLst/>
          </a:prstGeom>
          <a:noFill/>
        </p:spPr>
        <p:txBody>
          <a:bodyPr wrap="none" lIns="54610" tIns="54610" rIns="54610" bIns="54610" rtlCol="0">
            <a:noAutofit/>
          </a:bodyPr>
          <a:lstStyle/>
          <a:p>
            <a:pPr>
              <a:spcAft>
                <a:spcPts val="600"/>
              </a:spcAft>
            </a:pPr>
            <a:r>
              <a:rPr lang="en-US" altLang="ko-KR" sz="960" b="1" u="sng">
                <a:latin typeface="+mj-ea"/>
                <a:ea typeface="+mj-ea"/>
                <a:cs typeface="Arial" panose="020B0604020202020204" pitchFamily="34" charset="0"/>
              </a:rPr>
              <a:t>[Case1] </a:t>
            </a:r>
            <a:r>
              <a:rPr lang="ko-KR" altLang="en-US" sz="960" b="1" u="sng">
                <a:latin typeface="+mj-ea"/>
                <a:ea typeface="+mj-ea"/>
                <a:cs typeface="Arial" panose="020B0604020202020204" pitchFamily="34" charset="0"/>
              </a:rPr>
              <a:t>아반떼</a:t>
            </a:r>
            <a:r>
              <a:rPr lang="en-US" altLang="ko-KR" sz="960" b="1" u="sng">
                <a:latin typeface="+mj-ea"/>
                <a:ea typeface="+mj-ea"/>
                <a:cs typeface="Arial" panose="020B0604020202020204" pitchFamily="34" charset="0"/>
              </a:rPr>
              <a:t>AD-1.6</a:t>
            </a:r>
            <a:r>
              <a:rPr lang="ko-KR" altLang="en-US" sz="960" b="1" u="sng">
                <a:latin typeface="+mj-ea"/>
                <a:ea typeface="+mj-ea"/>
                <a:cs typeface="Arial" panose="020B0604020202020204" pitchFamily="34" charset="0"/>
              </a:rPr>
              <a:t> 플러스</a:t>
            </a:r>
            <a:r>
              <a:rPr lang="en-US" altLang="ko-KR" sz="960" b="1" u="sng">
                <a:latin typeface="+mj-ea"/>
                <a:ea typeface="+mj-ea"/>
                <a:cs typeface="Arial" panose="020B0604020202020204" pitchFamily="34" charset="0"/>
              </a:rPr>
              <a:t>-2018</a:t>
            </a:r>
            <a:r>
              <a:rPr lang="ko-KR" altLang="en-US" sz="960" b="1" u="sng">
                <a:latin typeface="+mj-ea"/>
                <a:ea typeface="+mj-ea"/>
                <a:cs typeface="Arial" panose="020B0604020202020204" pitchFamily="34" charset="0"/>
              </a:rPr>
              <a:t>년 연식</a:t>
            </a:r>
          </a:p>
        </p:txBody>
      </p:sp>
      <p:sp>
        <p:nvSpPr>
          <p:cNvPr id="84" name="TextBox 83">
            <a:extLst>
              <a:ext uri="{FF2B5EF4-FFF2-40B4-BE49-F238E27FC236}">
                <a16:creationId xmlns:a16="http://schemas.microsoft.com/office/drawing/2014/main" id="{C7BB2D29-7A49-42F6-B0C9-7586C9DAFEEF}"/>
              </a:ext>
            </a:extLst>
          </p:cNvPr>
          <p:cNvSpPr txBox="1"/>
          <p:nvPr/>
        </p:nvSpPr>
        <p:spPr>
          <a:xfrm>
            <a:off x="5689971" y="1499576"/>
            <a:ext cx="2512636" cy="244928"/>
          </a:xfrm>
          <a:prstGeom prst="rect">
            <a:avLst/>
          </a:prstGeom>
          <a:noFill/>
        </p:spPr>
        <p:txBody>
          <a:bodyPr wrap="none" lIns="54610" tIns="54610" rIns="54610" bIns="54610" rtlCol="0">
            <a:noAutofit/>
          </a:bodyPr>
          <a:lstStyle/>
          <a:p>
            <a:pPr>
              <a:spcAft>
                <a:spcPts val="600"/>
              </a:spcAft>
            </a:pPr>
            <a:r>
              <a:rPr lang="ko-KR" altLang="en-US" sz="960" b="1">
                <a:solidFill>
                  <a:srgbClr val="00338D"/>
                </a:solidFill>
                <a:latin typeface="+mj-ea"/>
                <a:ea typeface="+mj-ea"/>
                <a:cs typeface="Arial" panose="020B0604020202020204" pitchFamily="34" charset="0"/>
              </a:rPr>
              <a:t>미스터픽</a:t>
            </a:r>
            <a:r>
              <a:rPr lang="en-US" altLang="ko-KR" sz="960" b="1">
                <a:solidFill>
                  <a:srgbClr val="00338D"/>
                </a:solidFill>
                <a:latin typeface="+mj-ea"/>
                <a:ea typeface="+mj-ea"/>
                <a:cs typeface="Arial" panose="020B0604020202020204" pitchFamily="34" charset="0"/>
              </a:rPr>
              <a:t>_C2B</a:t>
            </a:r>
            <a:r>
              <a:rPr lang="ko-KR" altLang="en-US" sz="960" b="1">
                <a:solidFill>
                  <a:srgbClr val="00338D"/>
                </a:solidFill>
                <a:latin typeface="+mj-ea"/>
                <a:ea typeface="+mj-ea"/>
                <a:cs typeface="Arial" panose="020B0604020202020204" pitchFamily="34" charset="0"/>
              </a:rPr>
              <a:t> </a:t>
            </a:r>
            <a:r>
              <a:rPr lang="en-US" altLang="ko-KR" sz="960" b="1">
                <a:solidFill>
                  <a:srgbClr val="00338D"/>
                </a:solidFill>
                <a:latin typeface="+mj-ea"/>
                <a:ea typeface="+mj-ea"/>
                <a:cs typeface="Arial" panose="020B0604020202020204" pitchFamily="34" charset="0"/>
              </a:rPr>
              <a:t>vs </a:t>
            </a:r>
            <a:r>
              <a:rPr lang="ko-KR" altLang="en-US" sz="960" b="1">
                <a:solidFill>
                  <a:srgbClr val="00338D"/>
                </a:solidFill>
                <a:latin typeface="+mj-ea"/>
                <a:ea typeface="+mj-ea"/>
                <a:cs typeface="Arial" panose="020B0604020202020204" pitchFamily="34" charset="0"/>
              </a:rPr>
              <a:t>오토핸즈</a:t>
            </a:r>
            <a:r>
              <a:rPr lang="en-US" altLang="ko-KR" sz="960" b="1">
                <a:solidFill>
                  <a:srgbClr val="00338D"/>
                </a:solidFill>
                <a:latin typeface="+mj-ea"/>
                <a:ea typeface="+mj-ea"/>
                <a:cs typeface="Arial" panose="020B0604020202020204" pitchFamily="34" charset="0"/>
              </a:rPr>
              <a:t>_C2B</a:t>
            </a:r>
            <a:r>
              <a:rPr lang="ko-KR" altLang="en-US" sz="960" b="1">
                <a:solidFill>
                  <a:srgbClr val="00338D"/>
                </a:solidFill>
                <a:latin typeface="+mj-ea"/>
                <a:ea typeface="+mj-ea"/>
                <a:cs typeface="Arial" panose="020B0604020202020204" pitchFamily="34" charset="0"/>
              </a:rPr>
              <a:t> 마진율</a:t>
            </a:r>
          </a:p>
        </p:txBody>
      </p:sp>
      <p:graphicFrame>
        <p:nvGraphicFramePr>
          <p:cNvPr id="86" name="차트 85">
            <a:extLst>
              <a:ext uri="{FF2B5EF4-FFF2-40B4-BE49-F238E27FC236}">
                <a16:creationId xmlns:a16="http://schemas.microsoft.com/office/drawing/2014/main" id="{4A5B5D3E-88C3-44E9-93E8-200988C42861}"/>
              </a:ext>
            </a:extLst>
          </p:cNvPr>
          <p:cNvGraphicFramePr>
            <a:graphicFrameLocks/>
          </p:cNvGraphicFramePr>
          <p:nvPr/>
        </p:nvGraphicFramePr>
        <p:xfrm>
          <a:off x="7352452" y="4156925"/>
          <a:ext cx="2160000" cy="2052000"/>
        </p:xfrm>
        <a:graphic>
          <a:graphicData uri="http://schemas.openxmlformats.org/drawingml/2006/chart">
            <c:chart xmlns:c="http://schemas.openxmlformats.org/drawingml/2006/chart" xmlns:r="http://schemas.openxmlformats.org/officeDocument/2006/relationships" r:id="rId6"/>
          </a:graphicData>
        </a:graphic>
      </p:graphicFrame>
      <p:sp>
        <p:nvSpPr>
          <p:cNvPr id="87" name="TextBox 86">
            <a:extLst>
              <a:ext uri="{FF2B5EF4-FFF2-40B4-BE49-F238E27FC236}">
                <a16:creationId xmlns:a16="http://schemas.microsoft.com/office/drawing/2014/main" id="{8F43D4F8-EA24-4E5C-B213-D9CBB3906EE4}"/>
              </a:ext>
            </a:extLst>
          </p:cNvPr>
          <p:cNvSpPr txBox="1"/>
          <p:nvPr/>
        </p:nvSpPr>
        <p:spPr>
          <a:xfrm>
            <a:off x="6295571" y="3954543"/>
            <a:ext cx="2512636" cy="244928"/>
          </a:xfrm>
          <a:prstGeom prst="rect">
            <a:avLst/>
          </a:prstGeom>
          <a:noFill/>
        </p:spPr>
        <p:txBody>
          <a:bodyPr wrap="none" lIns="54610" tIns="54610" rIns="54610" bIns="54610" rtlCol="0">
            <a:noAutofit/>
          </a:bodyPr>
          <a:lstStyle/>
          <a:p>
            <a:pPr>
              <a:spcAft>
                <a:spcPts val="600"/>
              </a:spcAft>
            </a:pPr>
            <a:r>
              <a:rPr lang="en-US" altLang="ko-KR" sz="960" b="1" u="sng">
                <a:latin typeface="+mj-ea"/>
                <a:ea typeface="+mj-ea"/>
                <a:cs typeface="Arial" panose="020B0604020202020204" pitchFamily="34" charset="0"/>
              </a:rPr>
              <a:t>[Case2] </a:t>
            </a:r>
            <a:r>
              <a:rPr lang="ko-KR" altLang="en-US" sz="960" b="1" u="sng">
                <a:latin typeface="+mj-ea"/>
                <a:ea typeface="+mj-ea"/>
                <a:cs typeface="Arial" panose="020B0604020202020204" pitchFamily="34" charset="0"/>
              </a:rPr>
              <a:t>아반떼</a:t>
            </a:r>
            <a:r>
              <a:rPr lang="en-US" altLang="ko-KR" sz="960" b="1" u="sng">
                <a:latin typeface="+mj-ea"/>
                <a:ea typeface="+mj-ea"/>
                <a:cs typeface="Arial" panose="020B0604020202020204" pitchFamily="34" charset="0"/>
              </a:rPr>
              <a:t>HD-1.6</a:t>
            </a:r>
            <a:r>
              <a:rPr lang="ko-KR" altLang="en-US" sz="960" b="1" u="sng">
                <a:latin typeface="+mj-ea"/>
                <a:ea typeface="+mj-ea"/>
                <a:cs typeface="Arial" panose="020B0604020202020204" pitchFamily="34" charset="0"/>
              </a:rPr>
              <a:t> </a:t>
            </a:r>
            <a:r>
              <a:rPr lang="en-US" altLang="ko-KR" sz="960" b="1" u="sng">
                <a:latin typeface="+mj-ea"/>
                <a:ea typeface="+mj-ea"/>
                <a:cs typeface="Arial" panose="020B0604020202020204" pitchFamily="34" charset="0"/>
              </a:rPr>
              <a:t>S16 </a:t>
            </a:r>
            <a:r>
              <a:rPr lang="ko-KR" altLang="en-US" sz="960" b="1" u="sng">
                <a:latin typeface="+mj-ea"/>
                <a:ea typeface="+mj-ea"/>
                <a:cs typeface="Arial" panose="020B0604020202020204" pitchFamily="34" charset="0"/>
              </a:rPr>
              <a:t>럭셔리</a:t>
            </a:r>
            <a:r>
              <a:rPr lang="en-US" altLang="ko-KR" sz="960" b="1" u="sng">
                <a:latin typeface="+mj-ea"/>
                <a:ea typeface="+mj-ea"/>
                <a:cs typeface="Arial" panose="020B0604020202020204" pitchFamily="34" charset="0"/>
              </a:rPr>
              <a:t>-2011</a:t>
            </a:r>
            <a:r>
              <a:rPr lang="ko-KR" altLang="en-US" sz="960" b="1" u="sng">
                <a:latin typeface="+mj-ea"/>
                <a:ea typeface="+mj-ea"/>
                <a:cs typeface="Arial" panose="020B0604020202020204" pitchFamily="34" charset="0"/>
              </a:rPr>
              <a:t> 이전 연식</a:t>
            </a:r>
          </a:p>
        </p:txBody>
      </p:sp>
      <p:sp>
        <p:nvSpPr>
          <p:cNvPr id="88" name="TextBox 87">
            <a:extLst>
              <a:ext uri="{FF2B5EF4-FFF2-40B4-BE49-F238E27FC236}">
                <a16:creationId xmlns:a16="http://schemas.microsoft.com/office/drawing/2014/main" id="{1B9B365F-A2C5-4962-868F-AB16D30EB38B}"/>
              </a:ext>
            </a:extLst>
          </p:cNvPr>
          <p:cNvSpPr txBox="1"/>
          <p:nvPr/>
        </p:nvSpPr>
        <p:spPr>
          <a:xfrm>
            <a:off x="6377638" y="4655764"/>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A3A1"/>
                </a:solidFill>
                <a:latin typeface="Arial" panose="020B0604020202020204" pitchFamily="34" charset="0"/>
                <a:cs typeface="Arial" panose="020B0604020202020204" pitchFamily="34" charset="0"/>
              </a:rPr>
              <a:t>45.2%</a:t>
            </a:r>
            <a:endParaRPr lang="ko-KR" altLang="en-US" sz="800" i="1" err="1">
              <a:solidFill>
                <a:srgbClr val="00A3A1"/>
              </a:solidFill>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E6D0CC9E-0B26-4033-BF55-446E60F7DD25}"/>
              </a:ext>
            </a:extLst>
          </p:cNvPr>
          <p:cNvSpPr txBox="1"/>
          <p:nvPr/>
        </p:nvSpPr>
        <p:spPr>
          <a:xfrm>
            <a:off x="6811778" y="4743715"/>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A3A1"/>
                </a:solidFill>
                <a:latin typeface="Arial" panose="020B0604020202020204" pitchFamily="34" charset="0"/>
                <a:cs typeface="Arial" panose="020B0604020202020204" pitchFamily="34" charset="0"/>
              </a:rPr>
              <a:t>49.4%</a:t>
            </a:r>
            <a:endParaRPr lang="ko-KR" altLang="en-US" sz="800" i="1" err="1">
              <a:solidFill>
                <a:srgbClr val="00A3A1"/>
              </a:solidFill>
              <a:latin typeface="Arial" panose="020B0604020202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4679E863-82C1-4A7B-9A37-32603AF6678B}"/>
              </a:ext>
            </a:extLst>
          </p:cNvPr>
          <p:cNvSpPr txBox="1"/>
          <p:nvPr/>
        </p:nvSpPr>
        <p:spPr>
          <a:xfrm>
            <a:off x="7167122" y="4833568"/>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A3A1"/>
                </a:solidFill>
                <a:latin typeface="Arial" panose="020B0604020202020204" pitchFamily="34" charset="0"/>
                <a:cs typeface="Arial" panose="020B0604020202020204" pitchFamily="34" charset="0"/>
              </a:rPr>
              <a:t>43.3%</a:t>
            </a:r>
            <a:endParaRPr lang="ko-KR" altLang="en-US" sz="800" i="1" err="1">
              <a:solidFill>
                <a:srgbClr val="00A3A1"/>
              </a:solidFill>
              <a:latin typeface="Arial" panose="020B0604020202020204" pitchFamily="34" charset="0"/>
              <a:cs typeface="Arial" panose="020B0604020202020204" pitchFamily="34" charset="0"/>
            </a:endParaRPr>
          </a:p>
        </p:txBody>
      </p:sp>
      <p:sp>
        <p:nvSpPr>
          <p:cNvPr id="91" name="TextBox 90">
            <a:extLst>
              <a:ext uri="{FF2B5EF4-FFF2-40B4-BE49-F238E27FC236}">
                <a16:creationId xmlns:a16="http://schemas.microsoft.com/office/drawing/2014/main" id="{A2FE08ED-4989-4BCD-B988-562D7D88C660}"/>
              </a:ext>
            </a:extLst>
          </p:cNvPr>
          <p:cNvSpPr txBox="1"/>
          <p:nvPr/>
        </p:nvSpPr>
        <p:spPr>
          <a:xfrm>
            <a:off x="7437995" y="4806486"/>
            <a:ext cx="458366" cy="244928"/>
          </a:xfrm>
          <a:prstGeom prst="rect">
            <a:avLst/>
          </a:prstGeom>
          <a:noFill/>
        </p:spPr>
        <p:txBody>
          <a:bodyPr wrap="none" lIns="54610" tIns="54610" rIns="54610" bIns="54610" rtlCol="0">
            <a:noAutofit/>
          </a:bodyPr>
          <a:lstStyle/>
          <a:p>
            <a:pPr>
              <a:spcAft>
                <a:spcPts val="600"/>
              </a:spcAft>
            </a:pPr>
            <a:r>
              <a:rPr lang="ko-KR" altLang="en-US" sz="800" b="1" i="1" err="1">
                <a:solidFill>
                  <a:srgbClr val="00A3A1"/>
                </a:solidFill>
                <a:latin typeface="+mj-ea"/>
                <a:ea typeface="+mj-ea"/>
                <a:cs typeface="Arial" panose="020B0604020202020204" pitchFamily="34" charset="0"/>
              </a:rPr>
              <a:t>미스터픽</a:t>
            </a:r>
            <a:endParaRPr lang="ko-KR" altLang="en-US" sz="800" b="1" i="1">
              <a:solidFill>
                <a:srgbClr val="00A3A1"/>
              </a:solidFill>
              <a:latin typeface="+mj-ea"/>
              <a:ea typeface="+mj-ea"/>
              <a:cs typeface="Arial" panose="020B0604020202020204" pitchFamily="34" charset="0"/>
            </a:endParaRPr>
          </a:p>
        </p:txBody>
      </p:sp>
      <p:sp>
        <p:nvSpPr>
          <p:cNvPr id="92" name="TextBox 91">
            <a:extLst>
              <a:ext uri="{FF2B5EF4-FFF2-40B4-BE49-F238E27FC236}">
                <a16:creationId xmlns:a16="http://schemas.microsoft.com/office/drawing/2014/main" id="{6520BD3A-4B14-4139-A7BD-B7CFDB2C186D}"/>
              </a:ext>
            </a:extLst>
          </p:cNvPr>
          <p:cNvSpPr txBox="1"/>
          <p:nvPr/>
        </p:nvSpPr>
        <p:spPr>
          <a:xfrm>
            <a:off x="7485622" y="4914982"/>
            <a:ext cx="458366" cy="244928"/>
          </a:xfrm>
          <a:prstGeom prst="rect">
            <a:avLst/>
          </a:prstGeom>
          <a:noFill/>
        </p:spPr>
        <p:txBody>
          <a:bodyPr wrap="none" lIns="54610" tIns="54610" rIns="54610" bIns="54610" rtlCol="0">
            <a:noAutofit/>
          </a:bodyPr>
          <a:lstStyle/>
          <a:p>
            <a:pPr>
              <a:spcAft>
                <a:spcPts val="600"/>
              </a:spcAft>
            </a:pPr>
            <a:r>
              <a:rPr lang="ko-KR" altLang="en-US" sz="800" b="1" i="1">
                <a:solidFill>
                  <a:srgbClr val="00A3A1"/>
                </a:solidFill>
                <a:latin typeface="+mj-ea"/>
                <a:ea typeface="+mj-ea"/>
                <a:cs typeface="Arial" panose="020B0604020202020204" pitchFamily="34" charset="0"/>
              </a:rPr>
              <a:t>마진율</a:t>
            </a:r>
          </a:p>
        </p:txBody>
      </p:sp>
      <p:sp>
        <p:nvSpPr>
          <p:cNvPr id="93" name="TextBox 92">
            <a:extLst>
              <a:ext uri="{FF2B5EF4-FFF2-40B4-BE49-F238E27FC236}">
                <a16:creationId xmlns:a16="http://schemas.microsoft.com/office/drawing/2014/main" id="{D4DF177E-740F-4337-8486-DEAAFBA7879C}"/>
              </a:ext>
            </a:extLst>
          </p:cNvPr>
          <p:cNvSpPr txBox="1"/>
          <p:nvPr/>
        </p:nvSpPr>
        <p:spPr>
          <a:xfrm>
            <a:off x="7907377" y="4731418"/>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91DA"/>
                </a:solidFill>
                <a:latin typeface="Arial" panose="020B0604020202020204" pitchFamily="34" charset="0"/>
                <a:cs typeface="Arial" panose="020B0604020202020204" pitchFamily="34" charset="0"/>
              </a:rPr>
              <a:t>66.2%</a:t>
            </a:r>
            <a:endParaRPr lang="ko-KR" altLang="en-US" sz="800" i="1" err="1">
              <a:solidFill>
                <a:srgbClr val="0091DA"/>
              </a:solidFill>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37255C45-A2D6-4A9A-AD64-7D8D926A689A}"/>
              </a:ext>
            </a:extLst>
          </p:cNvPr>
          <p:cNvSpPr txBox="1"/>
          <p:nvPr/>
        </p:nvSpPr>
        <p:spPr>
          <a:xfrm>
            <a:off x="8335698" y="4775266"/>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91DA"/>
                </a:solidFill>
                <a:latin typeface="Arial" panose="020B0604020202020204" pitchFamily="34" charset="0"/>
                <a:cs typeface="Arial" panose="020B0604020202020204" pitchFamily="34" charset="0"/>
              </a:rPr>
              <a:t>63.6%</a:t>
            </a:r>
            <a:endParaRPr lang="ko-KR" altLang="en-US" sz="800" i="1" err="1">
              <a:solidFill>
                <a:srgbClr val="0091DA"/>
              </a:solidFill>
              <a:latin typeface="Arial" panose="020B0604020202020204" pitchFamily="34" charset="0"/>
              <a:cs typeface="Arial" panose="020B0604020202020204" pitchFamily="34" charset="0"/>
            </a:endParaRPr>
          </a:p>
        </p:txBody>
      </p:sp>
      <p:sp>
        <p:nvSpPr>
          <p:cNvPr id="95" name="TextBox 94">
            <a:extLst>
              <a:ext uri="{FF2B5EF4-FFF2-40B4-BE49-F238E27FC236}">
                <a16:creationId xmlns:a16="http://schemas.microsoft.com/office/drawing/2014/main" id="{4A8F4D0E-E28D-4C6C-88F3-0469BC036E8D}"/>
              </a:ext>
            </a:extLst>
          </p:cNvPr>
          <p:cNvSpPr txBox="1"/>
          <p:nvPr/>
        </p:nvSpPr>
        <p:spPr>
          <a:xfrm>
            <a:off x="8748154" y="4872736"/>
            <a:ext cx="293914" cy="244928"/>
          </a:xfrm>
          <a:prstGeom prst="rect">
            <a:avLst/>
          </a:prstGeom>
          <a:noFill/>
        </p:spPr>
        <p:txBody>
          <a:bodyPr wrap="none" lIns="54610" tIns="54610" rIns="54610" bIns="54610" rtlCol="0">
            <a:noAutofit/>
          </a:bodyPr>
          <a:lstStyle/>
          <a:p>
            <a:pPr>
              <a:spcAft>
                <a:spcPts val="600"/>
              </a:spcAft>
            </a:pPr>
            <a:r>
              <a:rPr lang="en-US" altLang="ko-KR" sz="800" i="1">
                <a:solidFill>
                  <a:srgbClr val="0091DA"/>
                </a:solidFill>
                <a:latin typeface="Arial" panose="020B0604020202020204" pitchFamily="34" charset="0"/>
                <a:cs typeface="Arial" panose="020B0604020202020204" pitchFamily="34" charset="0"/>
              </a:rPr>
              <a:t>52.0%</a:t>
            </a:r>
            <a:endParaRPr lang="ko-KR" altLang="en-US" sz="800" i="1" err="1">
              <a:solidFill>
                <a:srgbClr val="0091DA"/>
              </a:solidFill>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D54F2B8C-42B2-4528-B93D-20DD8323F9BF}"/>
              </a:ext>
            </a:extLst>
          </p:cNvPr>
          <p:cNvSpPr txBox="1"/>
          <p:nvPr/>
        </p:nvSpPr>
        <p:spPr>
          <a:xfrm>
            <a:off x="9015159" y="4804135"/>
            <a:ext cx="458366" cy="244928"/>
          </a:xfrm>
          <a:prstGeom prst="rect">
            <a:avLst/>
          </a:prstGeom>
          <a:noFill/>
        </p:spPr>
        <p:txBody>
          <a:bodyPr wrap="none" lIns="54610" tIns="54610" rIns="54610" bIns="54610" rtlCol="0">
            <a:noAutofit/>
          </a:bodyPr>
          <a:lstStyle/>
          <a:p>
            <a:pPr>
              <a:spcAft>
                <a:spcPts val="600"/>
              </a:spcAft>
            </a:pPr>
            <a:r>
              <a:rPr lang="ko-KR" altLang="en-US" sz="800" b="1" i="1">
                <a:solidFill>
                  <a:srgbClr val="0091DA"/>
                </a:solidFill>
                <a:latin typeface="+mj-ea"/>
                <a:ea typeface="+mj-ea"/>
                <a:cs typeface="Arial" panose="020B0604020202020204" pitchFamily="34" charset="0"/>
              </a:rPr>
              <a:t>오토핸즈</a:t>
            </a:r>
            <a:endParaRPr lang="ko-KR" altLang="en-US" sz="800" b="1" i="1" err="1">
              <a:solidFill>
                <a:srgbClr val="0091DA"/>
              </a:solidFill>
              <a:latin typeface="+mj-ea"/>
              <a:ea typeface="+mj-ea"/>
              <a:cs typeface="Arial" panose="020B0604020202020204" pitchFamily="34" charset="0"/>
            </a:endParaRPr>
          </a:p>
        </p:txBody>
      </p:sp>
      <p:sp>
        <p:nvSpPr>
          <p:cNvPr id="97" name="TextBox 96">
            <a:extLst>
              <a:ext uri="{FF2B5EF4-FFF2-40B4-BE49-F238E27FC236}">
                <a16:creationId xmlns:a16="http://schemas.microsoft.com/office/drawing/2014/main" id="{A2C387CB-207D-4590-9C22-9EEC27DD4EE3}"/>
              </a:ext>
            </a:extLst>
          </p:cNvPr>
          <p:cNvSpPr txBox="1"/>
          <p:nvPr/>
        </p:nvSpPr>
        <p:spPr>
          <a:xfrm>
            <a:off x="9094536" y="4918981"/>
            <a:ext cx="458366" cy="244928"/>
          </a:xfrm>
          <a:prstGeom prst="rect">
            <a:avLst/>
          </a:prstGeom>
          <a:noFill/>
        </p:spPr>
        <p:txBody>
          <a:bodyPr wrap="none" lIns="54610" tIns="54610" rIns="54610" bIns="54610" rtlCol="0">
            <a:noAutofit/>
          </a:bodyPr>
          <a:lstStyle/>
          <a:p>
            <a:pPr>
              <a:spcAft>
                <a:spcPts val="600"/>
              </a:spcAft>
            </a:pPr>
            <a:r>
              <a:rPr lang="ko-KR" altLang="en-US" sz="800" b="1" i="1">
                <a:solidFill>
                  <a:srgbClr val="0091DA"/>
                </a:solidFill>
                <a:latin typeface="+mj-ea"/>
                <a:ea typeface="+mj-ea"/>
                <a:cs typeface="Arial" panose="020B0604020202020204" pitchFamily="34" charset="0"/>
              </a:rPr>
              <a:t>마진율</a:t>
            </a:r>
          </a:p>
        </p:txBody>
      </p:sp>
      <p:sp>
        <p:nvSpPr>
          <p:cNvPr id="98" name="TextBox 97">
            <a:extLst>
              <a:ext uri="{FF2B5EF4-FFF2-40B4-BE49-F238E27FC236}">
                <a16:creationId xmlns:a16="http://schemas.microsoft.com/office/drawing/2014/main" id="{8F303B5D-BEF5-4F33-A589-D1B6660FBE3C}"/>
              </a:ext>
            </a:extLst>
          </p:cNvPr>
          <p:cNvSpPr txBox="1"/>
          <p:nvPr/>
        </p:nvSpPr>
        <p:spPr>
          <a:xfrm>
            <a:off x="2034308" y="3870771"/>
            <a:ext cx="3553059" cy="2295005"/>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dirty="0" err="1">
                <a:latin typeface="Arial" panose="020B0604020202020204" pitchFamily="34" charset="0"/>
                <a:cs typeface="Arial" panose="020B0604020202020204" pitchFamily="34" charset="0"/>
              </a:rPr>
              <a:t>채널별</a:t>
            </a:r>
            <a:r>
              <a:rPr lang="en-US" altLang="ko-KR" sz="900" b="1" dirty="0">
                <a:latin typeface="Arial" panose="020B0604020202020204" pitchFamily="34" charset="0"/>
                <a:cs typeface="Arial" panose="020B0604020202020204" pitchFamily="34" charset="0"/>
              </a:rPr>
              <a:t>/</a:t>
            </a:r>
            <a:r>
              <a:rPr lang="ko-KR" altLang="en-US" sz="900" b="1" dirty="0">
                <a:latin typeface="Arial" panose="020B0604020202020204" pitchFamily="34" charset="0"/>
                <a:cs typeface="Arial" panose="020B0604020202020204" pitchFamily="34" charset="0"/>
              </a:rPr>
              <a:t>기간별 마진율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dirty="0">
                <a:solidFill>
                  <a:srgbClr val="000000"/>
                </a:solidFill>
                <a:latin typeface="Arial" panose="020B0604020202020204" pitchFamily="34" charset="0"/>
                <a:cs typeface="Arial" panose="020B0604020202020204" pitchFamily="34" charset="0"/>
              </a:rPr>
              <a:t>각 플랫폼에서 중고차 낙찰가격</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및 매입가격</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과 시세의 가격차이를 잠재 마진으로 간주하는 경우</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과거</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a:solidFill>
                  <a:srgbClr val="000000"/>
                </a:solidFill>
                <a:latin typeface="Arial" panose="020B0604020202020204" pitchFamily="34" charset="0"/>
                <a:cs typeface="Arial" panose="020B0604020202020204" pitchFamily="34" charset="0"/>
              </a:rPr>
              <a:t>년 </a:t>
            </a:r>
            <a:r>
              <a:rPr lang="ko-KR" altLang="en-US" sz="900" dirty="0" err="1">
                <a:solidFill>
                  <a:srgbClr val="000000"/>
                </a:solidFill>
                <a:latin typeface="Arial" panose="020B0604020202020204" pitchFamily="34" charset="0"/>
                <a:cs typeface="Arial" panose="020B0604020202020204" pitchFamily="34" charset="0"/>
              </a:rPr>
              <a:t>오토핸즈</a:t>
            </a:r>
            <a:r>
              <a:rPr lang="ko-KR" altLang="en-US" sz="900" dirty="0">
                <a:solidFill>
                  <a:srgbClr val="000000"/>
                </a:solidFill>
                <a:latin typeface="Arial" panose="020B0604020202020204" pitchFamily="34" charset="0"/>
                <a:cs typeface="Arial" panose="020B0604020202020204" pitchFamily="34" charset="0"/>
              </a:rPr>
              <a:t> 경매장은 약 </a:t>
            </a:r>
            <a:r>
              <a:rPr lang="en-US" altLang="ko-KR" sz="900" dirty="0">
                <a:solidFill>
                  <a:srgbClr val="000000"/>
                </a:solidFill>
                <a:latin typeface="Arial" panose="020B0604020202020204" pitchFamily="34" charset="0"/>
                <a:cs typeface="Arial" panose="020B0604020202020204" pitchFamily="34" charset="0"/>
              </a:rPr>
              <a:t>23%, </a:t>
            </a:r>
            <a:r>
              <a:rPr lang="ko-KR" altLang="en-US" sz="900" dirty="0" err="1">
                <a:solidFill>
                  <a:srgbClr val="000000"/>
                </a:solidFill>
                <a:latin typeface="Arial" panose="020B0604020202020204" pitchFamily="34" charset="0"/>
                <a:cs typeface="Arial" panose="020B0604020202020204" pitchFamily="34" charset="0"/>
              </a:rPr>
              <a:t>오토핸즈</a:t>
            </a:r>
            <a:r>
              <a:rPr lang="ko-KR" altLang="en-US" sz="900" dirty="0">
                <a:solidFill>
                  <a:srgbClr val="000000"/>
                </a:solidFill>
                <a:latin typeface="Arial" panose="020B0604020202020204" pitchFamily="34" charset="0"/>
                <a:cs typeface="Arial" panose="020B0604020202020204" pitchFamily="34" charset="0"/>
              </a:rPr>
              <a:t> 오프라인</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강서지점</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은 </a:t>
            </a:r>
            <a:r>
              <a:rPr lang="en-US" altLang="ko-KR" sz="900" dirty="0">
                <a:solidFill>
                  <a:srgbClr val="000000"/>
                </a:solidFill>
                <a:latin typeface="Arial" panose="020B0604020202020204" pitchFamily="34" charset="0"/>
                <a:cs typeface="Arial" panose="020B0604020202020204" pitchFamily="34" charset="0"/>
              </a:rPr>
              <a:t>19%, </a:t>
            </a:r>
            <a:r>
              <a:rPr lang="ko-KR" altLang="en-US" sz="900" dirty="0" err="1">
                <a:solidFill>
                  <a:srgbClr val="000000"/>
                </a:solidFill>
                <a:latin typeface="Arial" panose="020B0604020202020204" pitchFamily="34" charset="0"/>
                <a:cs typeface="Arial" panose="020B0604020202020204" pitchFamily="34" charset="0"/>
              </a:rPr>
              <a:t>미스터픽은</a:t>
            </a:r>
            <a:r>
              <a:rPr lang="ko-KR" altLang="en-US" sz="900" dirty="0">
                <a:solidFill>
                  <a:srgbClr val="000000"/>
                </a:solidFill>
                <a:latin typeface="Arial" panose="020B0604020202020204" pitchFamily="34" charset="0"/>
                <a:cs typeface="Arial" panose="020B0604020202020204" pitchFamily="34" charset="0"/>
              </a:rPr>
              <a:t> 약 </a:t>
            </a:r>
            <a:r>
              <a:rPr lang="en-US" altLang="ko-KR" sz="900" dirty="0">
                <a:solidFill>
                  <a:srgbClr val="000000"/>
                </a:solidFill>
                <a:latin typeface="Arial" panose="020B0604020202020204" pitchFamily="34" charset="0"/>
                <a:cs typeface="Arial" panose="020B0604020202020204" pitchFamily="34" charset="0"/>
              </a:rPr>
              <a:t>21%</a:t>
            </a:r>
            <a:r>
              <a:rPr lang="ko-KR" altLang="en-US" sz="900" dirty="0">
                <a:solidFill>
                  <a:srgbClr val="000000"/>
                </a:solidFill>
                <a:latin typeface="Arial" panose="020B0604020202020204" pitchFamily="34" charset="0"/>
                <a:cs typeface="Arial" panose="020B0604020202020204" pitchFamily="34" charset="0"/>
              </a:rPr>
              <a:t>의 시세차익이 예상됨</a:t>
            </a:r>
            <a:endParaRPr lang="en-US" altLang="ko-KR" sz="900" dirty="0">
              <a:solidFill>
                <a:srgbClr val="000000"/>
              </a:solidFill>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두 플랫폼 모두 과거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대비 마진율이 하락하였음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미스터픽과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오토핸즈</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C2B</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채널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간의 마진율 격차는 과거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기준</a:t>
            </a:r>
            <a:r>
              <a:rPr lang="ko-KR" altLang="en-US" sz="900" dirty="0">
                <a:solidFill>
                  <a:srgbClr val="000000"/>
                </a:solidFill>
                <a:latin typeface="Arial" panose="020B0604020202020204" pitchFamily="34" charset="0"/>
                <a:cs typeface="Arial" panose="020B0604020202020204" pitchFamily="34" charset="0"/>
              </a:rPr>
              <a:t> 약 </a:t>
            </a:r>
            <a:r>
              <a:rPr lang="en-US" altLang="ko-KR" sz="900" dirty="0">
                <a:solidFill>
                  <a:srgbClr val="000000"/>
                </a:solidFill>
                <a:latin typeface="Arial" panose="020B0604020202020204" pitchFamily="34" charset="0"/>
                <a:cs typeface="Arial" panose="020B0604020202020204" pitchFamily="34" charset="0"/>
              </a:rPr>
              <a:t>2%</a:t>
            </a:r>
            <a:r>
              <a:rPr lang="ko-KR" altLang="en-US" sz="900" dirty="0">
                <a:solidFill>
                  <a:srgbClr val="000000"/>
                </a:solidFill>
                <a:latin typeface="Arial" panose="020B0604020202020204" pitchFamily="34" charset="0"/>
                <a:cs typeface="Arial" panose="020B0604020202020204" pitchFamily="34" charset="0"/>
              </a:rPr>
              <a:t>에서 과거</a:t>
            </a:r>
            <a:r>
              <a:rPr lang="en-US" altLang="ko-KR" sz="900" dirty="0">
                <a:solidFill>
                  <a:srgbClr val="000000"/>
                </a:solidFill>
                <a:latin typeface="Arial" panose="020B0604020202020204" pitchFamily="34" charset="0"/>
                <a:cs typeface="Arial" panose="020B0604020202020204" pitchFamily="34" charset="0"/>
              </a:rPr>
              <a:t>2</a:t>
            </a:r>
            <a:r>
              <a:rPr lang="ko-KR" altLang="en-US" sz="900" dirty="0">
                <a:solidFill>
                  <a:srgbClr val="000000"/>
                </a:solidFill>
                <a:latin typeface="Arial" panose="020B0604020202020204" pitchFamily="34" charset="0"/>
                <a:cs typeface="Arial" panose="020B0604020202020204" pitchFamily="34" charset="0"/>
              </a:rPr>
              <a:t>년 기준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약 </a:t>
            </a:r>
            <a:r>
              <a:rPr lang="en-US" altLang="ko-KR" sz="900" dirty="0">
                <a:solidFill>
                  <a:srgbClr val="000000"/>
                </a:solidFill>
                <a:latin typeface="Arial" panose="020B0604020202020204" pitchFamily="34" charset="0"/>
                <a:cs typeface="Arial" panose="020B0604020202020204" pitchFamily="34" charset="0"/>
              </a:rPr>
              <a:t>8%</a:t>
            </a:r>
            <a:r>
              <a:rPr lang="ko-KR" altLang="en-US" sz="900" dirty="0">
                <a:solidFill>
                  <a:srgbClr val="000000"/>
                </a:solidFill>
                <a:latin typeface="Arial" panose="020B0604020202020204" pitchFamily="34" charset="0"/>
                <a:cs typeface="Arial" panose="020B0604020202020204" pitchFamily="34" charset="0"/>
              </a:rPr>
              <a:t>로 벌어졌으나</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과거</a:t>
            </a:r>
            <a:r>
              <a:rPr lang="en-US" altLang="ko-KR" sz="900" dirty="0">
                <a:solidFill>
                  <a:srgbClr val="000000"/>
                </a:solidFill>
                <a:latin typeface="Arial" panose="020B0604020202020204" pitchFamily="34" charset="0"/>
                <a:cs typeface="Arial" panose="020B0604020202020204" pitchFamily="34" charset="0"/>
              </a:rPr>
              <a:t>1</a:t>
            </a:r>
            <a:r>
              <a:rPr lang="ko-KR" altLang="en-US" sz="900" dirty="0">
                <a:solidFill>
                  <a:srgbClr val="000000"/>
                </a:solidFill>
                <a:latin typeface="Arial" panose="020B0604020202020204" pitchFamily="34" charset="0"/>
                <a:cs typeface="Arial" panose="020B0604020202020204" pitchFamily="34" charset="0"/>
              </a:rPr>
              <a:t>년 다시 </a:t>
            </a:r>
            <a:r>
              <a:rPr lang="en-US" altLang="ko-KR" sz="900" dirty="0">
                <a:solidFill>
                  <a:srgbClr val="000000"/>
                </a:solidFill>
                <a:latin typeface="Arial" panose="020B0604020202020204" pitchFamily="34" charset="0"/>
                <a:cs typeface="Arial" panose="020B0604020202020204" pitchFamily="34" charset="0"/>
              </a:rPr>
              <a:t>2%</a:t>
            </a:r>
            <a:r>
              <a:rPr lang="ko-KR" altLang="en-US" sz="900" dirty="0">
                <a:solidFill>
                  <a:srgbClr val="000000"/>
                </a:solidFill>
                <a:latin typeface="Arial" panose="020B0604020202020204" pitchFamily="34" charset="0"/>
                <a:cs typeface="Arial" panose="020B0604020202020204" pitchFamily="34" charset="0"/>
              </a:rPr>
              <a:t>대로 </a:t>
            </a:r>
            <a:r>
              <a:rPr lang="ko-KR" altLang="en-US" sz="900" dirty="0" err="1">
                <a:solidFill>
                  <a:srgbClr val="000000"/>
                </a:solidFill>
                <a:latin typeface="Arial" panose="020B0604020202020204" pitchFamily="34" charset="0"/>
                <a:cs typeface="Arial" panose="020B0604020202020204" pitchFamily="34" charset="0"/>
              </a:rPr>
              <a:t>좁혀짐</a:t>
            </a:r>
            <a:r>
              <a:rPr lang="ko-KR" altLang="en-US" sz="900" dirty="0">
                <a:solidFill>
                  <a:srgbClr val="000000"/>
                </a:solidFill>
                <a:latin typeface="Arial" panose="020B0604020202020204" pitchFamily="34" charset="0"/>
                <a:cs typeface="Arial" panose="020B0604020202020204" pitchFamily="34" charset="0"/>
              </a:rPr>
              <a:t> </a:t>
            </a:r>
            <a:endParaRPr lang="en-US" altLang="ko-KR" sz="900" dirty="0">
              <a:solidFill>
                <a:srgbClr val="000000"/>
              </a:solidFill>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마진율 하락의 원인은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최근 중고차 시장의 수요 증가로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시간경과에 따른 </a:t>
            </a:r>
            <a:r>
              <a:rPr lang="ko-KR" altLang="en-US" sz="900" dirty="0">
                <a:solidFill>
                  <a:srgbClr val="000000"/>
                </a:solidFill>
                <a:latin typeface="Arial" panose="020B0604020202020204" pitchFamily="34" charset="0"/>
                <a:cs typeface="Arial" panose="020B0604020202020204" pitchFamily="34" charset="0"/>
              </a:rPr>
              <a:t>시세하락이 중고차 낙찰가에는 비탄력적으로 작용하기 때문인 것으로 보임</a:t>
            </a:r>
            <a:endParaRPr kumimoji="0" lang="en-US" altLang="ko-KR" sz="9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38" name="TextBox 37">
            <a:extLst>
              <a:ext uri="{FF2B5EF4-FFF2-40B4-BE49-F238E27FC236}">
                <a16:creationId xmlns:a16="http://schemas.microsoft.com/office/drawing/2014/main" id="{F39F7D6D-A7D0-4C1A-ABFE-CE7F7DCEB3B3}"/>
              </a:ext>
            </a:extLst>
          </p:cNvPr>
          <p:cNvSpPr txBox="1"/>
          <p:nvPr/>
        </p:nvSpPr>
        <p:spPr>
          <a:xfrm>
            <a:off x="495471" y="5475599"/>
            <a:ext cx="1510963" cy="646331"/>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마진율 </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가격차이 </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시세</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기간 구분을 다음과 같이 가정하여 분석 진행함</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이하 분석 동일</a:t>
            </a:r>
            <a:r>
              <a:rPr lang="en-US" altLang="ko-KR" sz="700" dirty="0">
                <a:latin typeface="Arial" panose="020B0604020202020204" pitchFamily="34" charset="0"/>
                <a:cs typeface="Arial" panose="020B0604020202020204" pitchFamily="34" charset="0"/>
              </a:rPr>
              <a:t>)</a:t>
            </a:r>
          </a:p>
          <a:p>
            <a:r>
              <a:rPr lang="en-US" altLang="ko-KR" sz="700" dirty="0">
                <a:latin typeface="Arial" panose="020B0604020202020204" pitchFamily="34" charset="0"/>
                <a:cs typeface="Arial" panose="020B0604020202020204" pitchFamily="34" charset="0"/>
              </a:rPr>
              <a:t> - </a:t>
            </a:r>
            <a:r>
              <a:rPr lang="ko-KR" altLang="en-US" sz="700" dirty="0">
                <a:latin typeface="Arial" panose="020B0604020202020204" pitchFamily="34" charset="0"/>
                <a:cs typeface="Arial" panose="020B0604020202020204" pitchFamily="34" charset="0"/>
              </a:rPr>
              <a:t>과거</a:t>
            </a:r>
            <a:r>
              <a:rPr lang="en-US" altLang="ko-KR" sz="700" dirty="0">
                <a:latin typeface="Arial" panose="020B0604020202020204" pitchFamily="34" charset="0"/>
                <a:cs typeface="Arial" panose="020B0604020202020204" pitchFamily="34" charset="0"/>
              </a:rPr>
              <a:t>1</a:t>
            </a:r>
            <a:r>
              <a:rPr lang="ko-KR" altLang="en-US" sz="700" dirty="0">
                <a:latin typeface="Arial" panose="020B0604020202020204" pitchFamily="34" charset="0"/>
                <a:cs typeface="Arial" panose="020B0604020202020204" pitchFamily="34" charset="0"/>
              </a:rPr>
              <a:t>년</a:t>
            </a:r>
            <a:r>
              <a:rPr lang="en-US" altLang="ko-KR" sz="700" dirty="0">
                <a:latin typeface="Arial" panose="020B0604020202020204" pitchFamily="34" charset="0"/>
                <a:cs typeface="Arial" panose="020B0604020202020204" pitchFamily="34" charset="0"/>
              </a:rPr>
              <a:t>: ’21</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8</a:t>
            </a:r>
            <a:r>
              <a:rPr lang="ko-KR" altLang="en-US" sz="700" dirty="0">
                <a:latin typeface="Arial" panose="020B0604020202020204" pitchFamily="34" charset="0"/>
                <a:cs typeface="Arial" panose="020B0604020202020204" pitchFamily="34" charset="0"/>
              </a:rPr>
              <a:t>월</a:t>
            </a:r>
            <a:r>
              <a:rPr lang="en-US" altLang="ko-KR" sz="700" dirty="0">
                <a:latin typeface="Arial" panose="020B0604020202020204" pitchFamily="34" charset="0"/>
                <a:cs typeface="Arial" panose="020B0604020202020204" pitchFamily="34" charset="0"/>
              </a:rPr>
              <a:t>~’22</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7</a:t>
            </a:r>
            <a:r>
              <a:rPr lang="ko-KR" altLang="en-US" sz="700" dirty="0">
                <a:latin typeface="Arial" panose="020B0604020202020204" pitchFamily="34" charset="0"/>
                <a:cs typeface="Arial" panose="020B0604020202020204" pitchFamily="34" charset="0"/>
              </a:rPr>
              <a:t>월</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 - </a:t>
            </a:r>
            <a:r>
              <a:rPr lang="ko-KR" altLang="en-US" sz="700" dirty="0">
                <a:latin typeface="Arial" panose="020B0604020202020204" pitchFamily="34" charset="0"/>
                <a:cs typeface="Arial" panose="020B0604020202020204" pitchFamily="34" charset="0"/>
              </a:rPr>
              <a:t>과거</a:t>
            </a:r>
            <a:r>
              <a:rPr lang="en-US" altLang="ko-KR" sz="700" dirty="0">
                <a:latin typeface="Arial" panose="020B0604020202020204" pitchFamily="34" charset="0"/>
                <a:cs typeface="Arial" panose="020B0604020202020204" pitchFamily="34" charset="0"/>
              </a:rPr>
              <a:t>2</a:t>
            </a:r>
            <a:r>
              <a:rPr lang="ko-KR" altLang="en-US" sz="700" dirty="0">
                <a:latin typeface="Arial" panose="020B0604020202020204" pitchFamily="34" charset="0"/>
                <a:cs typeface="Arial" panose="020B0604020202020204" pitchFamily="34" charset="0"/>
              </a:rPr>
              <a:t>년</a:t>
            </a:r>
            <a:r>
              <a:rPr lang="en-US" altLang="ko-KR" sz="700" dirty="0">
                <a:latin typeface="Arial" panose="020B0604020202020204" pitchFamily="34" charset="0"/>
                <a:cs typeface="Arial" panose="020B0604020202020204" pitchFamily="34" charset="0"/>
              </a:rPr>
              <a:t>: ‘20</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8</a:t>
            </a:r>
            <a:r>
              <a:rPr lang="ko-KR" altLang="en-US" sz="700" dirty="0">
                <a:latin typeface="Arial" panose="020B0604020202020204" pitchFamily="34" charset="0"/>
                <a:cs typeface="Arial" panose="020B0604020202020204" pitchFamily="34" charset="0"/>
              </a:rPr>
              <a:t>월</a:t>
            </a:r>
            <a:r>
              <a:rPr lang="en-US" altLang="ko-KR" sz="700" dirty="0">
                <a:latin typeface="Arial" panose="020B0604020202020204" pitchFamily="34" charset="0"/>
                <a:cs typeface="Arial" panose="020B0604020202020204" pitchFamily="34" charset="0"/>
              </a:rPr>
              <a:t>~’21</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7</a:t>
            </a:r>
            <a:r>
              <a:rPr lang="ko-KR" altLang="en-US" sz="700" dirty="0">
                <a:latin typeface="Arial" panose="020B0604020202020204" pitchFamily="34" charset="0"/>
                <a:cs typeface="Arial" panose="020B0604020202020204" pitchFamily="34" charset="0"/>
              </a:rPr>
              <a:t>월</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 - </a:t>
            </a:r>
            <a:r>
              <a:rPr lang="ko-KR" altLang="en-US" sz="700" dirty="0">
                <a:latin typeface="Arial" panose="020B0604020202020204" pitchFamily="34" charset="0"/>
                <a:cs typeface="Arial" panose="020B0604020202020204" pitchFamily="34" charset="0"/>
              </a:rPr>
              <a:t>과거</a:t>
            </a:r>
            <a:r>
              <a:rPr lang="en-US" altLang="ko-KR" sz="700" dirty="0">
                <a:latin typeface="Arial" panose="020B0604020202020204" pitchFamily="34" charset="0"/>
                <a:cs typeface="Arial" panose="020B0604020202020204" pitchFamily="34" charset="0"/>
              </a:rPr>
              <a:t>3</a:t>
            </a:r>
            <a:r>
              <a:rPr lang="ko-KR" altLang="en-US" sz="700" dirty="0">
                <a:latin typeface="Arial" panose="020B0604020202020204" pitchFamily="34" charset="0"/>
                <a:cs typeface="Arial" panose="020B0604020202020204" pitchFamily="34" charset="0"/>
              </a:rPr>
              <a:t>년</a:t>
            </a:r>
            <a:r>
              <a:rPr lang="en-US" altLang="ko-KR" sz="700" dirty="0">
                <a:latin typeface="Arial" panose="020B0604020202020204" pitchFamily="34" charset="0"/>
                <a:cs typeface="Arial" panose="020B0604020202020204" pitchFamily="34" charset="0"/>
              </a:rPr>
              <a:t>: ’19</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8</a:t>
            </a:r>
            <a:r>
              <a:rPr lang="ko-KR" altLang="en-US" sz="700" dirty="0">
                <a:latin typeface="Arial" panose="020B0604020202020204" pitchFamily="34" charset="0"/>
                <a:cs typeface="Arial" panose="020B0604020202020204" pitchFamily="34" charset="0"/>
              </a:rPr>
              <a:t>월</a:t>
            </a:r>
            <a:r>
              <a:rPr lang="en-US" altLang="ko-KR" sz="700" dirty="0">
                <a:latin typeface="Arial" panose="020B0604020202020204" pitchFamily="34" charset="0"/>
                <a:cs typeface="Arial" panose="020B0604020202020204" pitchFamily="34" charset="0"/>
              </a:rPr>
              <a:t>~’20</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7</a:t>
            </a:r>
            <a:r>
              <a:rPr lang="ko-KR" altLang="en-US" sz="700" dirty="0">
                <a:latin typeface="Arial" panose="020B0604020202020204" pitchFamily="34" charset="0"/>
                <a:cs typeface="Arial" panose="020B0604020202020204" pitchFamily="34" charset="0"/>
              </a:rPr>
              <a:t>월</a:t>
            </a:r>
            <a:endParaRPr lang="en-US" altLang="ko-KR" sz="7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9449CACD-7230-4653-982F-EA25C1369F7F}"/>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43" name="차트 42">
            <a:extLst>
              <a:ext uri="{FF2B5EF4-FFF2-40B4-BE49-F238E27FC236}">
                <a16:creationId xmlns:a16="http://schemas.microsoft.com/office/drawing/2014/main" id="{38F37113-817A-4B98-90B8-F9553C353A5A}"/>
              </a:ext>
            </a:extLst>
          </p:cNvPr>
          <p:cNvGraphicFramePr>
            <a:graphicFrameLocks/>
          </p:cNvGraphicFramePr>
          <p:nvPr/>
        </p:nvGraphicFramePr>
        <p:xfrm>
          <a:off x="2080800" y="1501200"/>
          <a:ext cx="3376800" cy="2203200"/>
        </p:xfrm>
        <a:graphic>
          <a:graphicData uri="http://schemas.openxmlformats.org/drawingml/2006/chart">
            <c:chart xmlns:c="http://schemas.openxmlformats.org/drawingml/2006/chart" xmlns:r="http://schemas.openxmlformats.org/officeDocument/2006/relationships" r:id="rId7"/>
          </a:graphicData>
        </a:graphic>
      </p:graphicFrame>
      <p:sp>
        <p:nvSpPr>
          <p:cNvPr id="3" name="TextBox 2">
            <a:extLst>
              <a:ext uri="{FF2B5EF4-FFF2-40B4-BE49-F238E27FC236}">
                <a16:creationId xmlns:a16="http://schemas.microsoft.com/office/drawing/2014/main" id="{BE98F877-80C1-499E-96EA-C622B6D1AD44}"/>
              </a:ext>
            </a:extLst>
          </p:cNvPr>
          <p:cNvSpPr txBox="1"/>
          <p:nvPr/>
        </p:nvSpPr>
        <p:spPr>
          <a:xfrm>
            <a:off x="3065462" y="3165540"/>
            <a:ext cx="152400" cy="242888"/>
          </a:xfrm>
          <a:prstGeom prst="rect">
            <a:avLst/>
          </a:prstGeom>
          <a:noFill/>
        </p:spPr>
        <p:txBody>
          <a:bodyPr wrap="none" lIns="54610" tIns="54610" rIns="54610" bIns="54610" rtlCol="0">
            <a:noAutofit/>
          </a:bodyPr>
          <a:lstStyle/>
          <a:p>
            <a:pPr>
              <a:spcAft>
                <a:spcPts val="600"/>
              </a:spcAft>
            </a:pPr>
            <a:r>
              <a:rPr lang="en-US" altLang="ko-KR" sz="600">
                <a:latin typeface="Arial" panose="020B0604020202020204" pitchFamily="34" charset="0"/>
                <a:cs typeface="Arial" panose="020B0604020202020204" pitchFamily="34" charset="0"/>
              </a:rPr>
              <a:t>2</a:t>
            </a:r>
            <a:endParaRPr lang="ko-KR" altLang="en-US" sz="600" err="1">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8F012EC7-788E-4A05-8359-362D256466BA}"/>
              </a:ext>
            </a:extLst>
          </p:cNvPr>
          <p:cNvSpPr txBox="1"/>
          <p:nvPr/>
        </p:nvSpPr>
        <p:spPr>
          <a:xfrm>
            <a:off x="3932237" y="3165540"/>
            <a:ext cx="152400" cy="242888"/>
          </a:xfrm>
          <a:prstGeom prst="rect">
            <a:avLst/>
          </a:prstGeom>
          <a:noFill/>
        </p:spPr>
        <p:txBody>
          <a:bodyPr wrap="none" lIns="54610" tIns="54610" rIns="54610" bIns="54610" rtlCol="0">
            <a:noAutofit/>
          </a:bodyPr>
          <a:lstStyle/>
          <a:p>
            <a:pPr>
              <a:spcAft>
                <a:spcPts val="600"/>
              </a:spcAft>
            </a:pPr>
            <a:r>
              <a:rPr lang="en-US" altLang="ko-KR" sz="600">
                <a:latin typeface="Arial" panose="020B0604020202020204" pitchFamily="34" charset="0"/>
                <a:cs typeface="Arial" panose="020B0604020202020204" pitchFamily="34" charset="0"/>
              </a:rPr>
              <a:t>2</a:t>
            </a:r>
            <a:endParaRPr lang="ko-KR" altLang="en-US" sz="600" err="1">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E5E29F3-4CA1-4121-88F8-DB86BDD20D11}"/>
              </a:ext>
            </a:extLst>
          </p:cNvPr>
          <p:cNvSpPr txBox="1"/>
          <p:nvPr/>
        </p:nvSpPr>
        <p:spPr>
          <a:xfrm>
            <a:off x="4795047" y="3165540"/>
            <a:ext cx="152400" cy="242888"/>
          </a:xfrm>
          <a:prstGeom prst="rect">
            <a:avLst/>
          </a:prstGeom>
          <a:noFill/>
        </p:spPr>
        <p:txBody>
          <a:bodyPr wrap="none" lIns="54610" tIns="54610" rIns="54610" bIns="54610" rtlCol="0">
            <a:noAutofit/>
          </a:bodyPr>
          <a:lstStyle/>
          <a:p>
            <a:pPr>
              <a:spcAft>
                <a:spcPts val="600"/>
              </a:spcAft>
            </a:pPr>
            <a:r>
              <a:rPr lang="en-US" altLang="ko-KR" sz="600">
                <a:latin typeface="Arial" panose="020B0604020202020204" pitchFamily="34" charset="0"/>
                <a:cs typeface="Arial" panose="020B0604020202020204" pitchFamily="34" charset="0"/>
              </a:rPr>
              <a:t>2</a:t>
            </a:r>
            <a:endParaRPr lang="ko-KR" altLang="en-US" sz="60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7378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553020068"/>
              </p:ext>
            </p:extLst>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Market Price &amp; </a:t>
                      </a:r>
                      <a:b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Bid Price (</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경매 사례를 통해 낙찰가액과 </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미스터픽</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시세로 산출한 마진율이 </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오토핸즈의</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중고차 매매사업 마진율 대비 높게 나타나는 이유는</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(1) </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미스터픽</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시세와 </a:t>
                      </a:r>
                      <a:r>
                        <a:rPr kumimoji="0" lang="ko-KR" altLang="en-US" sz="900" b="0" i="1"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오토핸즈</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실제 매출단가의 차이와</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(2)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낙찰가액에 반영되지 않은 상품화비용</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취득세 및 부대비용의 차이로 파악됨</a:t>
                      </a:r>
                      <a:r>
                        <a:rPr kumimoji="0" lang="en-US" altLang="ko-KR" sz="9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1500"/>
                        </a:spcBef>
                        <a:spcAft>
                          <a:spcPts val="0"/>
                        </a:spcAft>
                        <a:buClr>
                          <a:srgbClr val="00338D"/>
                        </a:buClr>
                        <a:buSzTx/>
                        <a:buFont typeface="Wingdings" panose="05000000000000000000" pitchFamily="2" charset="2"/>
                        <a:buChar char="§"/>
                        <a:tabLst>
                          <a:tab pos="4843463" algn="l"/>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오프라인 강서지점 마진율 비교</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경매 낙찰가액과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미스터픽</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시세를 기준으로 산출한 마진율이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오토핸즈의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중고차 매매 사업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GP%(</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채널별</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상이하나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b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(-)0.4%~4.8%)</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와 크게 차이가 나는 이유는 크게 두 가지로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파악됨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미스터픽의</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시세와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오토핸즈</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실제 매출단가의 차이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인터뷰에 따르면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미스터픽의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시세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첫차 플랫폼에서 판매된 차량들 정보를 기반으로 산출한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시세데이터이므로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온라인 플랫폼에서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B2C</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판매되는 차량의 시세로 파악됨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따라서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오프라인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B2C</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판매되는 강서지점의 매출단가와 차이가 존재함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상품화비용 및 취득세 등 부대비용의 차이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경매 낙찰가액에는 상품화비용</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취득세</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탁송료</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및 매입수수료 등이 반영되지 않은 단순 매입단가이나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오토핸즈의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GP%</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에는 관련 부대비용이 모두 반영된 매입단가를 기준으로 산출되었음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(9/14) </a:t>
            </a:r>
          </a:p>
        </p:txBody>
      </p:sp>
      <p:sp>
        <p:nvSpPr>
          <p:cNvPr id="11" name="TextBox 10">
            <a:extLst>
              <a:ext uri="{FF2B5EF4-FFF2-40B4-BE49-F238E27FC236}">
                <a16:creationId xmlns:a16="http://schemas.microsoft.com/office/drawing/2014/main" id="{0F057A7A-FA9E-4929-B4AA-8189EA18E7E5}"/>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4" name="차트 13">
            <a:extLst>
              <a:ext uri="{FF2B5EF4-FFF2-40B4-BE49-F238E27FC236}">
                <a16:creationId xmlns:a16="http://schemas.microsoft.com/office/drawing/2014/main" id="{E992ED8D-947A-4478-80D1-71DC21D6D534}"/>
              </a:ext>
            </a:extLst>
          </p:cNvPr>
          <p:cNvGraphicFramePr>
            <a:graphicFrameLocks/>
          </p:cNvGraphicFramePr>
          <p:nvPr>
            <p:extLst>
              <p:ext uri="{D42A27DB-BD31-4B8C-83A1-F6EECF244321}">
                <p14:modId xmlns:p14="http://schemas.microsoft.com/office/powerpoint/2010/main" val="581480015"/>
              </p:ext>
            </p:extLst>
          </p:nvPr>
        </p:nvGraphicFramePr>
        <p:xfrm>
          <a:off x="2123091" y="1502980"/>
          <a:ext cx="7314908" cy="2493127"/>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DB438CB2-D60D-424B-ABCF-3814177F0BBA}"/>
              </a:ext>
            </a:extLst>
          </p:cNvPr>
          <p:cNvSpPr txBox="1"/>
          <p:nvPr/>
        </p:nvSpPr>
        <p:spPr>
          <a:xfrm>
            <a:off x="2091560" y="3950387"/>
            <a:ext cx="7383245" cy="430887"/>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매입가격</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상품화비용 </a:t>
            </a:r>
            <a:r>
              <a:rPr lang="ko-KR" altLang="en-US" sz="700" dirty="0" err="1">
                <a:latin typeface="Arial" panose="020B0604020202020204" pitchFamily="34" charset="0"/>
                <a:cs typeface="Arial" panose="020B0604020202020204" pitchFamily="34" charset="0"/>
              </a:rPr>
              <a:t>미반영</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과 </a:t>
            </a:r>
            <a:r>
              <a:rPr lang="ko-KR" altLang="en-US" sz="700" dirty="0" err="1">
                <a:latin typeface="Arial" panose="020B0604020202020204" pitchFamily="34" charset="0"/>
                <a:cs typeface="Arial" panose="020B0604020202020204" pitchFamily="34" charset="0"/>
              </a:rPr>
              <a:t>미스터픽</a:t>
            </a:r>
            <a:r>
              <a:rPr lang="ko-KR" altLang="en-US" sz="700" dirty="0">
                <a:latin typeface="Arial" panose="020B0604020202020204" pitchFamily="34" charset="0"/>
                <a:cs typeface="Arial" panose="020B0604020202020204" pitchFamily="34" charset="0"/>
              </a:rPr>
              <a:t> 시세 차이로 산출한 마진율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매입가격</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상품화비용</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취등록세 등 부대비용 </a:t>
            </a:r>
            <a:r>
              <a:rPr lang="ko-KR" altLang="en-US" sz="700" dirty="0" err="1">
                <a:latin typeface="Arial" panose="020B0604020202020204" pitchFamily="34" charset="0"/>
                <a:cs typeface="Arial" panose="020B0604020202020204" pitchFamily="34" charset="0"/>
              </a:rPr>
              <a:t>미반영</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과 실제 매출금액의 차이로 산출한 마진율</a:t>
            </a:r>
          </a:p>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매입가격</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상품화비용</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취등록세 등 부대비용 반영</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과 실제 매출금액의 차이로 산출한 마진율</a:t>
            </a:r>
          </a:p>
          <a:p>
            <a:endParaRPr lang="ko-KR" altLang="en-US" sz="7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BB1FB48-490B-47D9-9859-9DFE8FE9C5F2}"/>
              </a:ext>
            </a:extLst>
          </p:cNvPr>
          <p:cNvSpPr txBox="1"/>
          <p:nvPr/>
        </p:nvSpPr>
        <p:spPr>
          <a:xfrm>
            <a:off x="4834683" y="1910148"/>
            <a:ext cx="144000" cy="100027"/>
          </a:xfrm>
          <a:prstGeom prst="rect">
            <a:avLst/>
          </a:prstGeom>
          <a:noFill/>
        </p:spPr>
        <p:txBody>
          <a:bodyPr wrap="square" lIns="0" tIns="0" rIns="0" bIns="0" rtlCol="0">
            <a:spAutoFit/>
          </a:bodyPr>
          <a:lstStyle/>
          <a:p>
            <a:r>
              <a:rPr lang="en-US" altLang="ko-KR" sz="650" dirty="0">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E631777B-A3CE-43C6-9F5A-9DBA35072290}"/>
              </a:ext>
            </a:extLst>
          </p:cNvPr>
          <p:cNvSpPr txBox="1"/>
          <p:nvPr/>
        </p:nvSpPr>
        <p:spPr>
          <a:xfrm>
            <a:off x="6369044" y="1910148"/>
            <a:ext cx="144000" cy="100027"/>
          </a:xfrm>
          <a:prstGeom prst="rect">
            <a:avLst/>
          </a:prstGeom>
          <a:noFill/>
        </p:spPr>
        <p:txBody>
          <a:bodyPr wrap="square" lIns="0" tIns="0" rIns="0" bIns="0" rtlCol="0">
            <a:spAutoFit/>
          </a:bodyPr>
          <a:lstStyle/>
          <a:p>
            <a:r>
              <a:rPr lang="en-US" altLang="ko-KR" sz="650" dirty="0">
                <a:latin typeface="Arial" panose="020B0604020202020204" pitchFamily="34" charset="0"/>
                <a:cs typeface="Arial" panose="020B0604020202020204" pitchFamily="34" charset="0"/>
              </a:rPr>
              <a:t>2</a:t>
            </a:r>
          </a:p>
        </p:txBody>
      </p:sp>
      <p:sp>
        <p:nvSpPr>
          <p:cNvPr id="23" name="TextBox 22">
            <a:extLst>
              <a:ext uri="{FF2B5EF4-FFF2-40B4-BE49-F238E27FC236}">
                <a16:creationId xmlns:a16="http://schemas.microsoft.com/office/drawing/2014/main" id="{BFA4351E-5E7B-4E04-BCFB-3D117A281033}"/>
              </a:ext>
            </a:extLst>
          </p:cNvPr>
          <p:cNvSpPr txBox="1"/>
          <p:nvPr/>
        </p:nvSpPr>
        <p:spPr>
          <a:xfrm>
            <a:off x="7922373" y="1910148"/>
            <a:ext cx="144000" cy="100027"/>
          </a:xfrm>
          <a:prstGeom prst="rect">
            <a:avLst/>
          </a:prstGeom>
          <a:noFill/>
        </p:spPr>
        <p:txBody>
          <a:bodyPr wrap="square" lIns="0" tIns="0" rIns="0" bIns="0" rtlCol="0">
            <a:spAutoFit/>
          </a:bodyPr>
          <a:lstStyle/>
          <a:p>
            <a:r>
              <a:rPr lang="en-US" altLang="ko-KR" sz="650" dirty="0">
                <a:latin typeface="Arial" panose="020B0604020202020204" pitchFamily="34" charset="0"/>
                <a:cs typeface="Arial" panose="020B0604020202020204" pitchFamily="34" charset="0"/>
              </a:rPr>
              <a:t>3</a:t>
            </a:r>
          </a:p>
        </p:txBody>
      </p:sp>
      <p:sp>
        <p:nvSpPr>
          <p:cNvPr id="24" name="제목 2">
            <a:extLst>
              <a:ext uri="{FF2B5EF4-FFF2-40B4-BE49-F238E27FC236}">
                <a16:creationId xmlns:a16="http://schemas.microsoft.com/office/drawing/2014/main" id="{FAF6A5FF-0E5B-4CE9-9BA0-1225C4E843AD}"/>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Tree>
    <p:extLst>
      <p:ext uri="{BB962C8B-B14F-4D97-AF65-F5344CB8AC3E}">
        <p14:creationId xmlns:p14="http://schemas.microsoft.com/office/powerpoint/2010/main" val="3066622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Market Price &amp; </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Bid Price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고연식</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차량일수록 중고차 시세와 낙찰가격의 차이로 얻을 수 있는 마진율이 높게 나타남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연식별</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마진율</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모든 채널에서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이상 연식의 매물이 가장 마진율이 높으며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연식이 오래될수록 마진율이 증가하는 추세를 보임</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오토핸즈의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경매장</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(C2B,B2B)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매물과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미스터픽</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온라인 매물은 연식과 마진율 사이의 양의 상관관계가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뚜렷하게 나타남</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오토핸즈</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오프라인</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강서지점</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에서는 연식과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마진율의 관련성이 상대적으로 덜 유의미한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것으로 보임</a:t>
                      </a:r>
                      <a:endPar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(10/14) </a:t>
            </a:r>
          </a:p>
        </p:txBody>
      </p:sp>
      <p:graphicFrame>
        <p:nvGraphicFramePr>
          <p:cNvPr id="15" name="차트 14">
            <a:extLst>
              <a:ext uri="{FF2B5EF4-FFF2-40B4-BE49-F238E27FC236}">
                <a16:creationId xmlns:a16="http://schemas.microsoft.com/office/drawing/2014/main" id="{719BFDC1-7F20-4370-8FE1-81561D0C5DAA}"/>
              </a:ext>
            </a:extLst>
          </p:cNvPr>
          <p:cNvGraphicFramePr>
            <a:graphicFrameLocks/>
          </p:cNvGraphicFramePr>
          <p:nvPr/>
        </p:nvGraphicFramePr>
        <p:xfrm>
          <a:off x="5720400" y="1479198"/>
          <a:ext cx="3600000" cy="17720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차트 15">
            <a:extLst>
              <a:ext uri="{FF2B5EF4-FFF2-40B4-BE49-F238E27FC236}">
                <a16:creationId xmlns:a16="http://schemas.microsoft.com/office/drawing/2014/main" id="{FA002896-400E-452D-AAF2-5053478080A8}"/>
              </a:ext>
            </a:extLst>
          </p:cNvPr>
          <p:cNvGraphicFramePr>
            <a:graphicFrameLocks/>
          </p:cNvGraphicFramePr>
          <p:nvPr/>
        </p:nvGraphicFramePr>
        <p:xfrm>
          <a:off x="2084400" y="3150000"/>
          <a:ext cx="360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차트 9">
            <a:extLst>
              <a:ext uri="{FF2B5EF4-FFF2-40B4-BE49-F238E27FC236}">
                <a16:creationId xmlns:a16="http://schemas.microsoft.com/office/drawing/2014/main" id="{949982CA-DA63-426F-AC81-8D85AA580856}"/>
              </a:ext>
            </a:extLst>
          </p:cNvPr>
          <p:cNvGraphicFramePr>
            <a:graphicFrameLocks/>
          </p:cNvGraphicFramePr>
          <p:nvPr/>
        </p:nvGraphicFramePr>
        <p:xfrm>
          <a:off x="2048400" y="1479198"/>
          <a:ext cx="3600000" cy="183642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0F057A7A-FA9E-4929-B4AA-8189EA18E7E5}"/>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2" name="차트 11">
            <a:extLst>
              <a:ext uri="{FF2B5EF4-FFF2-40B4-BE49-F238E27FC236}">
                <a16:creationId xmlns:a16="http://schemas.microsoft.com/office/drawing/2014/main" id="{EAD95877-B4DD-4AAA-80E1-6EF4F8D2284A}"/>
              </a:ext>
            </a:extLst>
          </p:cNvPr>
          <p:cNvGraphicFramePr>
            <a:graphicFrameLocks/>
          </p:cNvGraphicFramePr>
          <p:nvPr/>
        </p:nvGraphicFramePr>
        <p:xfrm>
          <a:off x="5720400" y="3150000"/>
          <a:ext cx="3600000" cy="162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42081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4227011529"/>
              </p:ext>
            </p:extLst>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Market Price &amp; </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Bid Price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그랜저</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아반떼</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소나타 등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고연식</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차량 비중이 높은 차종에서는 마진율이 높게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팰리세이드</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벨로스터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등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저연식</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차량 비중이 높은 차종은 마진율이 낮게 산출됨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(11/14) </a:t>
            </a:r>
          </a:p>
        </p:txBody>
      </p:sp>
      <p:sp>
        <p:nvSpPr>
          <p:cNvPr id="98" name="TextBox 97">
            <a:extLst>
              <a:ext uri="{FF2B5EF4-FFF2-40B4-BE49-F238E27FC236}">
                <a16:creationId xmlns:a16="http://schemas.microsoft.com/office/drawing/2014/main" id="{8F303B5D-BEF5-4F33-A589-D1B6660FBE3C}"/>
              </a:ext>
            </a:extLst>
          </p:cNvPr>
          <p:cNvSpPr txBox="1"/>
          <p:nvPr/>
        </p:nvSpPr>
        <p:spPr>
          <a:xfrm>
            <a:off x="2034308" y="4028283"/>
            <a:ext cx="3553059" cy="2104969"/>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err="1">
                <a:latin typeface="Arial" panose="020B0604020202020204" pitchFamily="34" charset="0"/>
                <a:cs typeface="Arial" panose="020B0604020202020204" pitchFamily="34" charset="0"/>
              </a:rPr>
              <a:t>차종별</a:t>
            </a:r>
            <a:r>
              <a:rPr lang="en-US" altLang="ko-KR" sz="900" b="1" u="sng" baseline="30000">
                <a:latin typeface="Arial" panose="020B0604020202020204" pitchFamily="34" charset="0"/>
                <a:cs typeface="Arial" panose="020B0604020202020204" pitchFamily="34" charset="0"/>
              </a:rPr>
              <a:t>1</a:t>
            </a:r>
            <a:r>
              <a:rPr lang="ko-KR" altLang="en-US" sz="900" b="1" u="sng">
                <a:latin typeface="Arial" panose="020B0604020202020204" pitchFamily="34" charset="0"/>
                <a:cs typeface="Arial" panose="020B0604020202020204" pitchFamily="34" charset="0"/>
              </a:rPr>
              <a:t> 마진율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대표적인 국산 차종인 그랜저</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아반떼</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소나타는 마진율이 높은 편이며</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팰리세이드와</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벨로스터는</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마진율이 상대적으로 낮은 수준으로 형성되어 있음</a:t>
            </a:r>
            <a:endPar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차종별</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마진율은 각 차종의 연식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Mix</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가 영향을 끼치는 것으로 보임</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마진율이 높은 그랜저</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아반떼</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소나타는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10</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년 </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이상된</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차량 비중이 높고</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마진율이 낮은 </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벨로스터는</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최근연식</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차량의 비중이 높으며</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팰리세이드는</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‘19</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년 신규 출시된 차종임</a:t>
            </a:r>
            <a:endPar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BMW 1</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시리즈 시세 분석이 가능한 매물 수가 적어</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데이터 상</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Outlier</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가 높은 가중치를 부여 받아</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연도별 편차가 크게 나타남</a:t>
            </a:r>
            <a:endPar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endParaRPr>
          </a:p>
        </p:txBody>
      </p:sp>
      <p:graphicFrame>
        <p:nvGraphicFramePr>
          <p:cNvPr id="36" name="차트 35">
            <a:extLst>
              <a:ext uri="{FF2B5EF4-FFF2-40B4-BE49-F238E27FC236}">
                <a16:creationId xmlns:a16="http://schemas.microsoft.com/office/drawing/2014/main" id="{45B3B6C8-C7A9-458E-888C-8B94C4014942}"/>
              </a:ext>
            </a:extLst>
          </p:cNvPr>
          <p:cNvGraphicFramePr>
            <a:graphicFrameLocks/>
          </p:cNvGraphicFramePr>
          <p:nvPr>
            <p:extLst>
              <p:ext uri="{D42A27DB-BD31-4B8C-83A1-F6EECF244321}">
                <p14:modId xmlns:p14="http://schemas.microsoft.com/office/powerpoint/2010/main" val="2700062622"/>
              </p:ext>
            </p:extLst>
          </p:nvPr>
        </p:nvGraphicFramePr>
        <p:xfrm>
          <a:off x="5712940" y="1461598"/>
          <a:ext cx="3780000" cy="23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차트 36">
            <a:extLst>
              <a:ext uri="{FF2B5EF4-FFF2-40B4-BE49-F238E27FC236}">
                <a16:creationId xmlns:a16="http://schemas.microsoft.com/office/drawing/2014/main" id="{5500C3AB-FBF0-40C7-88CA-59237F1FDD21}"/>
              </a:ext>
            </a:extLst>
          </p:cNvPr>
          <p:cNvGraphicFramePr>
            <a:graphicFrameLocks/>
          </p:cNvGraphicFramePr>
          <p:nvPr>
            <p:extLst>
              <p:ext uri="{D42A27DB-BD31-4B8C-83A1-F6EECF244321}">
                <p14:modId xmlns:p14="http://schemas.microsoft.com/office/powerpoint/2010/main" val="2045169418"/>
              </p:ext>
            </p:extLst>
          </p:nvPr>
        </p:nvGraphicFramePr>
        <p:xfrm>
          <a:off x="5712940" y="3807087"/>
          <a:ext cx="3780000" cy="2356645"/>
        </p:xfrm>
        <a:graphic>
          <a:graphicData uri="http://schemas.openxmlformats.org/drawingml/2006/chart">
            <c:chart xmlns:c="http://schemas.openxmlformats.org/drawingml/2006/chart" xmlns:r="http://schemas.openxmlformats.org/officeDocument/2006/relationships" r:id="rId4"/>
          </a:graphicData>
        </a:graphic>
      </p:graphicFrame>
      <p:sp>
        <p:nvSpPr>
          <p:cNvPr id="38" name="TextBox 37">
            <a:extLst>
              <a:ext uri="{FF2B5EF4-FFF2-40B4-BE49-F238E27FC236}">
                <a16:creationId xmlns:a16="http://schemas.microsoft.com/office/drawing/2014/main" id="{F625ED2F-9AB1-4A6A-9AB0-89264AE7428A}"/>
              </a:ext>
            </a:extLst>
          </p:cNvPr>
          <p:cNvSpPr txBox="1"/>
          <p:nvPr/>
        </p:nvSpPr>
        <p:spPr>
          <a:xfrm>
            <a:off x="492877" y="5703986"/>
            <a:ext cx="1462923" cy="430887"/>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6</a:t>
            </a:r>
            <a:r>
              <a:rPr lang="ko-KR" altLang="en-US" sz="700">
                <a:latin typeface="Arial" panose="020B0604020202020204" pitchFamily="34" charset="0"/>
                <a:cs typeface="Arial" panose="020B0604020202020204" pitchFamily="34" charset="0"/>
              </a:rPr>
              <a:t>개 차종</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그랜저</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아반떼</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쏘나타</a:t>
            </a:r>
            <a:r>
              <a:rPr lang="en-US" altLang="ko-KR" sz="700">
                <a:latin typeface="Arial" panose="020B0604020202020204" pitchFamily="34" charset="0"/>
                <a:cs typeface="Arial" panose="020B0604020202020204" pitchFamily="34" charset="0"/>
              </a:rPr>
              <a:t>, </a:t>
            </a:r>
            <a:r>
              <a:rPr lang="ko-KR" altLang="en-US" sz="700" err="1">
                <a:latin typeface="Arial" panose="020B0604020202020204" pitchFamily="34" charset="0"/>
                <a:cs typeface="Arial" panose="020B0604020202020204" pitchFamily="34" charset="0"/>
              </a:rPr>
              <a:t>팰리세이드</a:t>
            </a:r>
            <a:r>
              <a:rPr lang="en-US" altLang="ko-KR" sz="700">
                <a:latin typeface="Arial" panose="020B0604020202020204" pitchFamily="34" charset="0"/>
                <a:cs typeface="Arial" panose="020B0604020202020204" pitchFamily="34" charset="0"/>
              </a:rPr>
              <a:t>, 1</a:t>
            </a:r>
            <a:r>
              <a:rPr lang="ko-KR" altLang="en-US" sz="700">
                <a:latin typeface="Arial" panose="020B0604020202020204" pitchFamily="34" charset="0"/>
                <a:cs typeface="Arial" panose="020B0604020202020204" pitchFamily="34" charset="0"/>
              </a:rPr>
              <a:t>시리즈</a:t>
            </a:r>
            <a:r>
              <a:rPr lang="en-US" altLang="ko-KR" sz="700">
                <a:latin typeface="Arial" panose="020B0604020202020204" pitchFamily="34" charset="0"/>
                <a:cs typeface="Arial" panose="020B0604020202020204" pitchFamily="34" charset="0"/>
              </a:rPr>
              <a:t>, </a:t>
            </a:r>
            <a:r>
              <a:rPr lang="ko-KR" altLang="en-US" sz="700" err="1">
                <a:latin typeface="Arial" panose="020B0604020202020204" pitchFamily="34" charset="0"/>
                <a:cs typeface="Arial" panose="020B0604020202020204" pitchFamily="34" charset="0"/>
              </a:rPr>
              <a:t>벨로스터</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에 한정하여 시세차이 분석 수행함</a:t>
            </a:r>
            <a:endParaRPr lang="en-US" altLang="ko-KR" sz="700">
              <a:latin typeface="Arial" panose="020B0604020202020204" pitchFamily="34" charset="0"/>
              <a:cs typeface="Arial" panose="020B0604020202020204" pitchFamily="34" charset="0"/>
            </a:endParaRPr>
          </a:p>
        </p:txBody>
      </p:sp>
      <p:graphicFrame>
        <p:nvGraphicFramePr>
          <p:cNvPr id="10" name="차트 9">
            <a:extLst>
              <a:ext uri="{FF2B5EF4-FFF2-40B4-BE49-F238E27FC236}">
                <a16:creationId xmlns:a16="http://schemas.microsoft.com/office/drawing/2014/main" id="{FBDACDF1-39CC-4133-B284-9EC3E2265125}"/>
              </a:ext>
            </a:extLst>
          </p:cNvPr>
          <p:cNvGraphicFramePr>
            <a:graphicFrameLocks/>
          </p:cNvGraphicFramePr>
          <p:nvPr>
            <p:extLst>
              <p:ext uri="{D42A27DB-BD31-4B8C-83A1-F6EECF244321}">
                <p14:modId xmlns:p14="http://schemas.microsoft.com/office/powerpoint/2010/main" val="23478640"/>
              </p:ext>
            </p:extLst>
          </p:nvPr>
        </p:nvGraphicFramePr>
        <p:xfrm>
          <a:off x="2075674" y="1483709"/>
          <a:ext cx="3780000" cy="235800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6AFE679C-42A8-411D-8FC8-000C552DC825}"/>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30271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차트 63">
            <a:extLst>
              <a:ext uri="{FF2B5EF4-FFF2-40B4-BE49-F238E27FC236}">
                <a16:creationId xmlns:a16="http://schemas.microsoft.com/office/drawing/2014/main" id="{68D28D64-C041-402A-97FB-30DC4F9B616C}"/>
              </a:ext>
            </a:extLst>
          </p:cNvPr>
          <p:cNvGraphicFramePr>
            <a:graphicFrameLocks/>
          </p:cNvGraphicFramePr>
          <p:nvPr/>
        </p:nvGraphicFramePr>
        <p:xfrm>
          <a:off x="2034306" y="4280740"/>
          <a:ext cx="2617085" cy="20099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5" name="차트 64">
            <a:extLst>
              <a:ext uri="{FF2B5EF4-FFF2-40B4-BE49-F238E27FC236}">
                <a16:creationId xmlns:a16="http://schemas.microsoft.com/office/drawing/2014/main" id="{65150260-F5D5-4E61-97F4-F855A2AC4A50}"/>
              </a:ext>
            </a:extLst>
          </p:cNvPr>
          <p:cNvGraphicFramePr>
            <a:graphicFrameLocks/>
          </p:cNvGraphicFramePr>
          <p:nvPr/>
        </p:nvGraphicFramePr>
        <p:xfrm>
          <a:off x="2628901" y="4254628"/>
          <a:ext cx="4287124" cy="20067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Market Price &amp; </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Bid Price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매입가격이 저렴한 일부 매물</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(Target: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마진율 상위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20~50%</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물량</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의 마진율은 전체 매물의 마진율보다 약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5~8%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높게 산출됨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유찰된 물건의 낙찰가격은 낙찰이 성사되는 경우보다 낮으며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유찰가격을 기준으로 산정한 마진율은 낙찰가격 대비 약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4~6%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높은 것으로 나타남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(12/14) </a:t>
            </a:r>
          </a:p>
        </p:txBody>
      </p:sp>
      <p:graphicFrame>
        <p:nvGraphicFramePr>
          <p:cNvPr id="12" name="차트 11">
            <a:extLst>
              <a:ext uri="{FF2B5EF4-FFF2-40B4-BE49-F238E27FC236}">
                <a16:creationId xmlns:a16="http://schemas.microsoft.com/office/drawing/2014/main" id="{18D478BD-E397-4325-BEC0-B8D5023649BB}"/>
              </a:ext>
            </a:extLst>
          </p:cNvPr>
          <p:cNvGraphicFramePr>
            <a:graphicFrameLocks/>
          </p:cNvGraphicFramePr>
          <p:nvPr/>
        </p:nvGraphicFramePr>
        <p:xfrm>
          <a:off x="2034306" y="1462615"/>
          <a:ext cx="4492656" cy="2295752"/>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81D77C43-C596-4D61-933D-9BB804094AEC}"/>
              </a:ext>
            </a:extLst>
          </p:cNvPr>
          <p:cNvSpPr txBox="1"/>
          <p:nvPr/>
        </p:nvSpPr>
        <p:spPr>
          <a:xfrm>
            <a:off x="3006944" y="2318112"/>
            <a:ext cx="688208" cy="244928"/>
          </a:xfrm>
          <a:prstGeom prst="rect">
            <a:avLst/>
          </a:prstGeom>
          <a:noFill/>
        </p:spPr>
        <p:txBody>
          <a:bodyPr wrap="none" lIns="54610" tIns="54610" rIns="54610" bIns="54610" rtlCol="0">
            <a:noAutofit/>
          </a:bodyPr>
          <a:lstStyle/>
          <a:p>
            <a:pPr>
              <a:spcAft>
                <a:spcPts val="600"/>
              </a:spcAft>
            </a:pPr>
            <a:r>
              <a:rPr lang="en-US" altLang="ko-KR" sz="800" b="1">
                <a:solidFill>
                  <a:srgbClr val="C00000"/>
                </a:solidFill>
                <a:latin typeface="Arial" panose="020B0604020202020204" pitchFamily="34" charset="0"/>
                <a:ea typeface="+mj-ea"/>
                <a:cs typeface="Arial" panose="020B0604020202020204" pitchFamily="34" charset="0"/>
              </a:rPr>
              <a:t>Target</a:t>
            </a:r>
            <a:r>
              <a:rPr lang="ko-KR" altLang="en-US" sz="800" b="1">
                <a:solidFill>
                  <a:srgbClr val="C00000"/>
                </a:solidFill>
                <a:latin typeface="Arial" panose="020B0604020202020204" pitchFamily="34" charset="0"/>
                <a:ea typeface="+mj-ea"/>
                <a:cs typeface="Arial" panose="020B0604020202020204" pitchFamily="34" charset="0"/>
              </a:rPr>
              <a:t> 매물</a:t>
            </a:r>
            <a:endParaRPr lang="ko-KR" altLang="en-US" sz="800" b="1" err="1">
              <a:solidFill>
                <a:srgbClr val="C00000"/>
              </a:solidFill>
              <a:latin typeface="Arial" panose="020B0604020202020204" pitchFamily="34" charset="0"/>
              <a:ea typeface="+mj-ea"/>
              <a:cs typeface="Arial" panose="020B0604020202020204" pitchFamily="34" charset="0"/>
            </a:endParaRPr>
          </a:p>
        </p:txBody>
      </p:sp>
      <p:sp>
        <p:nvSpPr>
          <p:cNvPr id="14" name="TextBox 13">
            <a:extLst>
              <a:ext uri="{FF2B5EF4-FFF2-40B4-BE49-F238E27FC236}">
                <a16:creationId xmlns:a16="http://schemas.microsoft.com/office/drawing/2014/main" id="{16559CA6-134C-46F5-982E-6BFC73200117}"/>
              </a:ext>
            </a:extLst>
          </p:cNvPr>
          <p:cNvSpPr txBox="1"/>
          <p:nvPr/>
        </p:nvSpPr>
        <p:spPr>
          <a:xfrm>
            <a:off x="2964167" y="3023163"/>
            <a:ext cx="562226" cy="244928"/>
          </a:xfrm>
          <a:prstGeom prst="rect">
            <a:avLst/>
          </a:prstGeom>
          <a:noFill/>
        </p:spPr>
        <p:txBody>
          <a:bodyPr wrap="none" lIns="54610" tIns="54610" rIns="54610" bIns="54610" rtlCol="0">
            <a:noAutofit/>
          </a:bodyPr>
          <a:lstStyle/>
          <a:p>
            <a:pPr>
              <a:spcAft>
                <a:spcPts val="600"/>
              </a:spcAft>
            </a:pPr>
            <a:r>
              <a:rPr lang="ko-KR" altLang="en-US" sz="800" b="1">
                <a:solidFill>
                  <a:schemeClr val="tx1">
                    <a:lumMod val="65000"/>
                    <a:lumOff val="35000"/>
                  </a:schemeClr>
                </a:solidFill>
                <a:latin typeface="Arial" panose="020B0604020202020204" pitchFamily="34" charset="0"/>
                <a:ea typeface="+mj-ea"/>
                <a:cs typeface="Arial" panose="020B0604020202020204" pitchFamily="34" charset="0"/>
              </a:rPr>
              <a:t>전체 매물</a:t>
            </a:r>
            <a:endParaRPr lang="ko-KR" altLang="en-US" sz="800" b="1" err="1">
              <a:solidFill>
                <a:schemeClr val="tx1">
                  <a:lumMod val="65000"/>
                  <a:lumOff val="35000"/>
                </a:schemeClr>
              </a:solidFill>
              <a:latin typeface="Arial" panose="020B0604020202020204" pitchFamily="34" charset="0"/>
              <a:ea typeface="+mj-ea"/>
              <a:cs typeface="Arial" panose="020B0604020202020204" pitchFamily="34" charset="0"/>
            </a:endParaRPr>
          </a:p>
        </p:txBody>
      </p:sp>
      <p:cxnSp>
        <p:nvCxnSpPr>
          <p:cNvPr id="15" name="직선 화살표 연결선 14">
            <a:extLst>
              <a:ext uri="{FF2B5EF4-FFF2-40B4-BE49-F238E27FC236}">
                <a16:creationId xmlns:a16="http://schemas.microsoft.com/office/drawing/2014/main" id="{4CA7D374-D320-41C6-8E2D-73D3E891DED3}"/>
              </a:ext>
            </a:extLst>
          </p:cNvPr>
          <p:cNvCxnSpPr>
            <a:cxnSpLocks/>
          </p:cNvCxnSpPr>
          <p:nvPr/>
        </p:nvCxnSpPr>
        <p:spPr>
          <a:xfrm>
            <a:off x="3002008" y="2180217"/>
            <a:ext cx="0" cy="512955"/>
          </a:xfrm>
          <a:prstGeom prst="straightConnector1">
            <a:avLst/>
          </a:prstGeom>
          <a:ln>
            <a:solidFill>
              <a:srgbClr val="C00000">
                <a:alpha val="80000"/>
              </a:srgbClr>
            </a:solidFill>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404EC0C-CEAB-4F10-B0F5-10091A530A7A}"/>
              </a:ext>
            </a:extLst>
          </p:cNvPr>
          <p:cNvCxnSpPr>
            <a:cxnSpLocks/>
          </p:cNvCxnSpPr>
          <p:nvPr/>
        </p:nvCxnSpPr>
        <p:spPr>
          <a:xfrm>
            <a:off x="2918030" y="1837906"/>
            <a:ext cx="0" cy="1740694"/>
          </a:xfrm>
          <a:prstGeom prst="straightConnector1">
            <a:avLst/>
          </a:prstGeom>
          <a:ln>
            <a:solidFill>
              <a:schemeClr val="tx1">
                <a:lumMod val="65000"/>
                <a:lumOff val="35000"/>
              </a:schemeClr>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555D42C-413B-42A8-857A-4DBC37ADF767}"/>
              </a:ext>
            </a:extLst>
          </p:cNvPr>
          <p:cNvSpPr txBox="1"/>
          <p:nvPr/>
        </p:nvSpPr>
        <p:spPr>
          <a:xfrm>
            <a:off x="2093556" y="1772859"/>
            <a:ext cx="367272" cy="244928"/>
          </a:xfrm>
          <a:prstGeom prst="rect">
            <a:avLst/>
          </a:prstGeom>
          <a:noFill/>
        </p:spPr>
        <p:txBody>
          <a:bodyPr wrap="none" lIns="54610" tIns="54610" rIns="54610" bIns="54610" rtlCol="0">
            <a:noAutofit/>
          </a:bodyPr>
          <a:lstStyle/>
          <a:p>
            <a:pPr>
              <a:spcAft>
                <a:spcPts val="600"/>
              </a:spcAft>
            </a:pPr>
            <a:r>
              <a:rPr lang="ko-KR" altLang="en-US" sz="700">
                <a:latin typeface="Arial" panose="020B0604020202020204" pitchFamily="34" charset="0"/>
                <a:ea typeface="+mj-ea"/>
                <a:cs typeface="Arial" panose="020B0604020202020204" pitchFamily="34" charset="0"/>
              </a:rPr>
              <a:t>마진율</a:t>
            </a:r>
            <a:endParaRPr lang="ko-KR" altLang="en-US" sz="700" err="1">
              <a:latin typeface="Arial" panose="020B0604020202020204" pitchFamily="34" charset="0"/>
              <a:ea typeface="+mj-ea"/>
              <a:cs typeface="Arial" panose="020B0604020202020204" pitchFamily="34" charset="0"/>
            </a:endParaRPr>
          </a:p>
        </p:txBody>
      </p:sp>
      <p:sp>
        <p:nvSpPr>
          <p:cNvPr id="19" name="TextBox 18">
            <a:extLst>
              <a:ext uri="{FF2B5EF4-FFF2-40B4-BE49-F238E27FC236}">
                <a16:creationId xmlns:a16="http://schemas.microsoft.com/office/drawing/2014/main" id="{134C93D9-995B-4AFC-B433-0A3C64B37ABB}"/>
              </a:ext>
            </a:extLst>
          </p:cNvPr>
          <p:cNvSpPr txBox="1"/>
          <p:nvPr/>
        </p:nvSpPr>
        <p:spPr>
          <a:xfrm>
            <a:off x="2055465" y="1886916"/>
            <a:ext cx="391072" cy="185377"/>
          </a:xfrm>
          <a:prstGeom prst="rect">
            <a:avLst/>
          </a:prstGeom>
          <a:noFill/>
        </p:spPr>
        <p:txBody>
          <a:bodyPr wrap="none" lIns="54610" tIns="54610" rIns="54610" bIns="54610" rtlCol="0">
            <a:noAutofit/>
          </a:bodyPr>
          <a:lstStyle/>
          <a:p>
            <a:pPr>
              <a:spcAft>
                <a:spcPts val="600"/>
              </a:spcAft>
            </a:pPr>
            <a:r>
              <a:rPr lang="ko-KR" altLang="en-US" sz="700">
                <a:latin typeface="Arial" panose="020B0604020202020204" pitchFamily="34" charset="0"/>
                <a:ea typeface="+mj-ea"/>
                <a:cs typeface="Arial" panose="020B0604020202020204" pitchFamily="34" charset="0"/>
              </a:rPr>
              <a:t>상위물량</a:t>
            </a:r>
            <a:endParaRPr lang="ko-KR" altLang="en-US" sz="700" err="1">
              <a:latin typeface="Arial" panose="020B0604020202020204" pitchFamily="34" charset="0"/>
              <a:ea typeface="+mj-ea"/>
              <a:cs typeface="Arial" panose="020B0604020202020204" pitchFamily="34" charset="0"/>
            </a:endParaRPr>
          </a:p>
        </p:txBody>
      </p:sp>
      <p:sp>
        <p:nvSpPr>
          <p:cNvPr id="20" name="TextBox 19">
            <a:extLst>
              <a:ext uri="{FF2B5EF4-FFF2-40B4-BE49-F238E27FC236}">
                <a16:creationId xmlns:a16="http://schemas.microsoft.com/office/drawing/2014/main" id="{7D90915D-2939-408A-923C-5E6D6351FB10}"/>
              </a:ext>
            </a:extLst>
          </p:cNvPr>
          <p:cNvSpPr txBox="1"/>
          <p:nvPr/>
        </p:nvSpPr>
        <p:spPr>
          <a:xfrm>
            <a:off x="2055465" y="3290809"/>
            <a:ext cx="367272" cy="244928"/>
          </a:xfrm>
          <a:prstGeom prst="rect">
            <a:avLst/>
          </a:prstGeom>
          <a:noFill/>
        </p:spPr>
        <p:txBody>
          <a:bodyPr wrap="none" lIns="54610" tIns="54610" rIns="54610" bIns="54610" rtlCol="0">
            <a:noAutofit/>
          </a:bodyPr>
          <a:lstStyle/>
          <a:p>
            <a:pPr>
              <a:spcAft>
                <a:spcPts val="600"/>
              </a:spcAft>
            </a:pPr>
            <a:r>
              <a:rPr lang="ko-KR" altLang="en-US" sz="700">
                <a:latin typeface="Arial" panose="020B0604020202020204" pitchFamily="34" charset="0"/>
                <a:ea typeface="+mj-ea"/>
                <a:cs typeface="Arial" panose="020B0604020202020204" pitchFamily="34" charset="0"/>
              </a:rPr>
              <a:t>마진율</a:t>
            </a:r>
            <a:endParaRPr lang="ko-KR" altLang="en-US" sz="700" err="1">
              <a:latin typeface="Arial" panose="020B0604020202020204" pitchFamily="34" charset="0"/>
              <a:ea typeface="+mj-ea"/>
              <a:cs typeface="Arial" panose="020B0604020202020204" pitchFamily="34" charset="0"/>
            </a:endParaRPr>
          </a:p>
        </p:txBody>
      </p:sp>
      <p:sp>
        <p:nvSpPr>
          <p:cNvPr id="21" name="TextBox 20">
            <a:extLst>
              <a:ext uri="{FF2B5EF4-FFF2-40B4-BE49-F238E27FC236}">
                <a16:creationId xmlns:a16="http://schemas.microsoft.com/office/drawing/2014/main" id="{977A8770-0B6B-464F-BC62-D68F3E6E155A}"/>
              </a:ext>
            </a:extLst>
          </p:cNvPr>
          <p:cNvSpPr txBox="1"/>
          <p:nvPr/>
        </p:nvSpPr>
        <p:spPr>
          <a:xfrm>
            <a:off x="2017374" y="3404866"/>
            <a:ext cx="391072" cy="185377"/>
          </a:xfrm>
          <a:prstGeom prst="rect">
            <a:avLst/>
          </a:prstGeom>
          <a:noFill/>
        </p:spPr>
        <p:txBody>
          <a:bodyPr wrap="none" lIns="54610" tIns="54610" rIns="54610" bIns="54610" rtlCol="0">
            <a:noAutofit/>
          </a:bodyPr>
          <a:lstStyle/>
          <a:p>
            <a:pPr>
              <a:spcAft>
                <a:spcPts val="600"/>
              </a:spcAft>
            </a:pPr>
            <a:r>
              <a:rPr lang="ko-KR" altLang="en-US" sz="700">
                <a:latin typeface="Arial" panose="020B0604020202020204" pitchFamily="34" charset="0"/>
                <a:ea typeface="+mj-ea"/>
                <a:cs typeface="Arial" panose="020B0604020202020204" pitchFamily="34" charset="0"/>
              </a:rPr>
              <a:t>상위물량</a:t>
            </a:r>
            <a:endParaRPr lang="ko-KR" altLang="en-US" sz="700" err="1">
              <a:latin typeface="Arial" panose="020B0604020202020204" pitchFamily="34" charset="0"/>
              <a:ea typeface="+mj-ea"/>
              <a:cs typeface="Arial" panose="020B0604020202020204" pitchFamily="34" charset="0"/>
            </a:endParaRPr>
          </a:p>
        </p:txBody>
      </p:sp>
      <p:sp>
        <p:nvSpPr>
          <p:cNvPr id="22" name="TextBox 21">
            <a:extLst>
              <a:ext uri="{FF2B5EF4-FFF2-40B4-BE49-F238E27FC236}">
                <a16:creationId xmlns:a16="http://schemas.microsoft.com/office/drawing/2014/main" id="{9D76CA2C-944F-450C-982B-9A83EEE4DE0A}"/>
              </a:ext>
            </a:extLst>
          </p:cNvPr>
          <p:cNvSpPr txBox="1"/>
          <p:nvPr/>
        </p:nvSpPr>
        <p:spPr>
          <a:xfrm>
            <a:off x="3767590" y="3621691"/>
            <a:ext cx="729083" cy="244928"/>
          </a:xfrm>
          <a:prstGeom prst="rect">
            <a:avLst/>
          </a:prstGeom>
          <a:noFill/>
        </p:spPr>
        <p:txBody>
          <a:bodyPr wrap="none" lIns="54610" tIns="54610" rIns="54610" bIns="54610" rtlCol="0">
            <a:noAutofit/>
          </a:bodyPr>
          <a:lstStyle/>
          <a:p>
            <a:pPr>
              <a:spcAft>
                <a:spcPts val="600"/>
              </a:spcAft>
            </a:pPr>
            <a:r>
              <a:rPr lang="ko-KR" altLang="en-US" sz="800">
                <a:latin typeface="Arial" panose="020B0604020202020204" pitchFamily="34" charset="0"/>
                <a:ea typeface="+mj-ea"/>
                <a:cs typeface="Arial" panose="020B0604020202020204" pitchFamily="34" charset="0"/>
              </a:rPr>
              <a:t>미스터픽 </a:t>
            </a:r>
            <a:r>
              <a:rPr lang="en-US" altLang="ko-KR" sz="800">
                <a:latin typeface="Arial" panose="020B0604020202020204" pitchFamily="34" charset="0"/>
                <a:ea typeface="+mj-ea"/>
                <a:cs typeface="Arial" panose="020B0604020202020204" pitchFamily="34" charset="0"/>
              </a:rPr>
              <a:t>C2B</a:t>
            </a:r>
            <a:endParaRPr lang="ko-KR" altLang="en-US" sz="800" err="1">
              <a:latin typeface="Arial" panose="020B0604020202020204" pitchFamily="34" charset="0"/>
              <a:ea typeface="+mj-ea"/>
              <a:cs typeface="Arial" panose="020B0604020202020204" pitchFamily="34" charset="0"/>
            </a:endParaRPr>
          </a:p>
        </p:txBody>
      </p:sp>
      <p:sp>
        <p:nvSpPr>
          <p:cNvPr id="23" name="TextBox 22">
            <a:extLst>
              <a:ext uri="{FF2B5EF4-FFF2-40B4-BE49-F238E27FC236}">
                <a16:creationId xmlns:a16="http://schemas.microsoft.com/office/drawing/2014/main" id="{1C51B249-CC85-4588-939E-F5F7424A11EC}"/>
              </a:ext>
            </a:extLst>
          </p:cNvPr>
          <p:cNvSpPr txBox="1"/>
          <p:nvPr/>
        </p:nvSpPr>
        <p:spPr>
          <a:xfrm>
            <a:off x="3930490" y="2205769"/>
            <a:ext cx="459663" cy="375810"/>
          </a:xfrm>
          <a:prstGeom prst="rect">
            <a:avLst/>
          </a:prstGeom>
          <a:noFill/>
        </p:spPr>
        <p:txBody>
          <a:bodyPr wrap="none" lIns="54610" tIns="54610" rIns="54610" bIns="54610" rtlCol="0">
            <a:noAutofit/>
          </a:bodyPr>
          <a:lstStyle/>
          <a:p>
            <a:pPr algn="ctr">
              <a:spcAft>
                <a:spcPts val="600"/>
              </a:spcAft>
            </a:pPr>
            <a:r>
              <a:rPr lang="en-US" altLang="ko-KR" sz="900">
                <a:solidFill>
                  <a:srgbClr val="C00000"/>
                </a:solidFill>
                <a:latin typeface="Arial" panose="020B0604020202020204" pitchFamily="34" charset="0"/>
                <a:ea typeface="+mj-ea"/>
                <a:cs typeface="Arial" panose="020B0604020202020204" pitchFamily="34" charset="0"/>
              </a:rPr>
              <a:t>806</a:t>
            </a:r>
            <a:r>
              <a:rPr lang="ko-KR" altLang="en-US" sz="900">
                <a:solidFill>
                  <a:srgbClr val="C00000"/>
                </a:solidFill>
                <a:latin typeface="Arial" panose="020B0604020202020204" pitchFamily="34" charset="0"/>
                <a:ea typeface="+mj-ea"/>
                <a:cs typeface="Arial" panose="020B0604020202020204" pitchFamily="34" charset="0"/>
              </a:rPr>
              <a:t>개 </a:t>
            </a:r>
            <a:endParaRPr lang="en-US" altLang="ko-KR" sz="900">
              <a:solidFill>
                <a:srgbClr val="C00000"/>
              </a:solidFill>
              <a:latin typeface="Arial" panose="020B0604020202020204" pitchFamily="34" charset="0"/>
              <a:ea typeface="+mj-ea"/>
              <a:cs typeface="Arial" panose="020B0604020202020204" pitchFamily="34" charset="0"/>
            </a:endParaRPr>
          </a:p>
          <a:p>
            <a:pPr algn="ctr">
              <a:spcAft>
                <a:spcPts val="600"/>
              </a:spcAft>
            </a:pPr>
            <a:r>
              <a:rPr lang="en-US" altLang="ko-KR" sz="900" b="1" i="1">
                <a:solidFill>
                  <a:srgbClr val="C00000"/>
                </a:solidFill>
                <a:latin typeface="Arial" panose="020B0604020202020204" pitchFamily="34" charset="0"/>
                <a:ea typeface="+mj-ea"/>
                <a:cs typeface="Arial" panose="020B0604020202020204" pitchFamily="34" charset="0"/>
              </a:rPr>
              <a:t>28.7%</a:t>
            </a:r>
            <a:endParaRPr lang="ko-KR" altLang="en-US" sz="900" b="1" i="1" err="1">
              <a:solidFill>
                <a:srgbClr val="C00000"/>
              </a:solidFill>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1623FC59-D4AC-47D6-8B3B-1D0FF623F12E}"/>
              </a:ext>
            </a:extLst>
          </p:cNvPr>
          <p:cNvSpPr txBox="1"/>
          <p:nvPr/>
        </p:nvSpPr>
        <p:spPr>
          <a:xfrm>
            <a:off x="4698725" y="2205769"/>
            <a:ext cx="459663" cy="375810"/>
          </a:xfrm>
          <a:prstGeom prst="rect">
            <a:avLst/>
          </a:prstGeom>
          <a:noFill/>
        </p:spPr>
        <p:txBody>
          <a:bodyPr wrap="none" lIns="54610" tIns="54610" rIns="54610" bIns="54610" rtlCol="0">
            <a:noAutofit/>
          </a:bodyPr>
          <a:lstStyle/>
          <a:p>
            <a:pPr algn="ctr">
              <a:spcAft>
                <a:spcPts val="600"/>
              </a:spcAft>
            </a:pPr>
            <a:r>
              <a:rPr lang="en-US" altLang="ko-KR" sz="900">
                <a:solidFill>
                  <a:srgbClr val="C00000"/>
                </a:solidFill>
                <a:latin typeface="Arial" panose="020B0604020202020204" pitchFamily="34" charset="0"/>
                <a:ea typeface="+mj-ea"/>
                <a:cs typeface="Arial" panose="020B0604020202020204" pitchFamily="34" charset="0"/>
              </a:rPr>
              <a:t>229</a:t>
            </a:r>
            <a:r>
              <a:rPr lang="ko-KR" altLang="en-US" sz="900">
                <a:solidFill>
                  <a:srgbClr val="C00000"/>
                </a:solidFill>
                <a:latin typeface="Arial" panose="020B0604020202020204" pitchFamily="34" charset="0"/>
                <a:ea typeface="+mj-ea"/>
                <a:cs typeface="Arial" panose="020B0604020202020204" pitchFamily="34" charset="0"/>
              </a:rPr>
              <a:t>개 </a:t>
            </a:r>
            <a:endParaRPr lang="en-US" altLang="ko-KR" sz="900">
              <a:solidFill>
                <a:srgbClr val="C00000"/>
              </a:solidFill>
              <a:latin typeface="Arial" panose="020B0604020202020204" pitchFamily="34" charset="0"/>
              <a:ea typeface="+mj-ea"/>
              <a:cs typeface="Arial" panose="020B0604020202020204" pitchFamily="34" charset="0"/>
            </a:endParaRPr>
          </a:p>
          <a:p>
            <a:pPr algn="ctr">
              <a:spcAft>
                <a:spcPts val="600"/>
              </a:spcAft>
            </a:pPr>
            <a:r>
              <a:rPr lang="en-US" altLang="ko-KR" sz="900" b="1" i="1">
                <a:solidFill>
                  <a:srgbClr val="C00000"/>
                </a:solidFill>
                <a:latin typeface="Arial" panose="020B0604020202020204" pitchFamily="34" charset="0"/>
                <a:ea typeface="+mj-ea"/>
                <a:cs typeface="Arial" panose="020B0604020202020204" pitchFamily="34" charset="0"/>
              </a:rPr>
              <a:t>28.6%</a:t>
            </a:r>
            <a:endParaRPr lang="ko-KR" altLang="en-US" sz="900" b="1" i="1" err="1">
              <a:solidFill>
                <a:srgbClr val="C00000"/>
              </a:solidFill>
              <a:latin typeface="Arial" panose="020B0604020202020204" pitchFamily="34" charset="0"/>
              <a:ea typeface="+mj-ea"/>
              <a:cs typeface="Arial" panose="020B0604020202020204" pitchFamily="34" charset="0"/>
            </a:endParaRPr>
          </a:p>
        </p:txBody>
      </p:sp>
      <p:sp>
        <p:nvSpPr>
          <p:cNvPr id="25" name="TextBox 24">
            <a:extLst>
              <a:ext uri="{FF2B5EF4-FFF2-40B4-BE49-F238E27FC236}">
                <a16:creationId xmlns:a16="http://schemas.microsoft.com/office/drawing/2014/main" id="{70B76CDA-290D-4A2B-B2D4-05B53B80DCE6}"/>
              </a:ext>
            </a:extLst>
          </p:cNvPr>
          <p:cNvSpPr txBox="1"/>
          <p:nvPr/>
        </p:nvSpPr>
        <p:spPr>
          <a:xfrm>
            <a:off x="4540252" y="3621691"/>
            <a:ext cx="729083" cy="244928"/>
          </a:xfrm>
          <a:prstGeom prst="rect">
            <a:avLst/>
          </a:prstGeom>
          <a:noFill/>
        </p:spPr>
        <p:txBody>
          <a:bodyPr wrap="none" lIns="54610" tIns="54610" rIns="54610" bIns="54610" rtlCol="0">
            <a:noAutofit/>
          </a:bodyPr>
          <a:lstStyle/>
          <a:p>
            <a:pPr>
              <a:spcAft>
                <a:spcPts val="600"/>
              </a:spcAft>
            </a:pPr>
            <a:r>
              <a:rPr lang="ko-KR" altLang="en-US" sz="800">
                <a:latin typeface="Arial" panose="020B0604020202020204" pitchFamily="34" charset="0"/>
                <a:ea typeface="+mj-ea"/>
                <a:cs typeface="Arial" panose="020B0604020202020204" pitchFamily="34" charset="0"/>
              </a:rPr>
              <a:t>오토핸즈 </a:t>
            </a:r>
            <a:r>
              <a:rPr lang="en-US" altLang="ko-KR" sz="800">
                <a:latin typeface="Arial" panose="020B0604020202020204" pitchFamily="34" charset="0"/>
                <a:ea typeface="+mj-ea"/>
                <a:cs typeface="Arial" panose="020B0604020202020204" pitchFamily="34" charset="0"/>
              </a:rPr>
              <a:t>C2B</a:t>
            </a:r>
            <a:endParaRPr lang="ko-KR" altLang="en-US" sz="800" err="1">
              <a:latin typeface="Arial" panose="020B0604020202020204" pitchFamily="34" charset="0"/>
              <a:ea typeface="+mj-ea"/>
              <a:cs typeface="Arial" panose="020B0604020202020204" pitchFamily="34" charset="0"/>
            </a:endParaRPr>
          </a:p>
        </p:txBody>
      </p:sp>
      <p:sp>
        <p:nvSpPr>
          <p:cNvPr id="26" name="TextBox 25">
            <a:extLst>
              <a:ext uri="{FF2B5EF4-FFF2-40B4-BE49-F238E27FC236}">
                <a16:creationId xmlns:a16="http://schemas.microsoft.com/office/drawing/2014/main" id="{FF5AC0C9-CCF2-486D-966E-5BC76A4F8E02}"/>
              </a:ext>
            </a:extLst>
          </p:cNvPr>
          <p:cNvSpPr txBox="1"/>
          <p:nvPr/>
        </p:nvSpPr>
        <p:spPr>
          <a:xfrm>
            <a:off x="5459596" y="2205769"/>
            <a:ext cx="459663" cy="375810"/>
          </a:xfrm>
          <a:prstGeom prst="rect">
            <a:avLst/>
          </a:prstGeom>
          <a:noFill/>
        </p:spPr>
        <p:txBody>
          <a:bodyPr wrap="none" lIns="54610" tIns="54610" rIns="54610" bIns="54610" rtlCol="0">
            <a:noAutofit/>
          </a:bodyPr>
          <a:lstStyle/>
          <a:p>
            <a:pPr algn="ctr">
              <a:spcAft>
                <a:spcPts val="600"/>
              </a:spcAft>
            </a:pPr>
            <a:r>
              <a:rPr lang="en-US" altLang="ko-KR" sz="900">
                <a:solidFill>
                  <a:srgbClr val="C00000"/>
                </a:solidFill>
                <a:latin typeface="Arial" panose="020B0604020202020204" pitchFamily="34" charset="0"/>
                <a:ea typeface="+mj-ea"/>
                <a:cs typeface="Arial" panose="020B0604020202020204" pitchFamily="34" charset="0"/>
              </a:rPr>
              <a:t>848</a:t>
            </a:r>
            <a:r>
              <a:rPr lang="ko-KR" altLang="en-US" sz="900">
                <a:solidFill>
                  <a:srgbClr val="C00000"/>
                </a:solidFill>
                <a:latin typeface="Arial" panose="020B0604020202020204" pitchFamily="34" charset="0"/>
                <a:ea typeface="+mj-ea"/>
                <a:cs typeface="Arial" panose="020B0604020202020204" pitchFamily="34" charset="0"/>
              </a:rPr>
              <a:t>개 </a:t>
            </a:r>
            <a:endParaRPr lang="en-US" altLang="ko-KR" sz="900">
              <a:solidFill>
                <a:srgbClr val="C00000"/>
              </a:solidFill>
              <a:latin typeface="Arial" panose="020B0604020202020204" pitchFamily="34" charset="0"/>
              <a:ea typeface="+mj-ea"/>
              <a:cs typeface="Arial" panose="020B0604020202020204" pitchFamily="34" charset="0"/>
            </a:endParaRPr>
          </a:p>
          <a:p>
            <a:pPr algn="ctr">
              <a:spcAft>
                <a:spcPts val="600"/>
              </a:spcAft>
            </a:pPr>
            <a:r>
              <a:rPr lang="en-US" altLang="ko-KR" sz="900" b="1" i="1">
                <a:solidFill>
                  <a:srgbClr val="C00000"/>
                </a:solidFill>
                <a:latin typeface="Arial" panose="020B0604020202020204" pitchFamily="34" charset="0"/>
                <a:ea typeface="+mj-ea"/>
                <a:cs typeface="Arial" panose="020B0604020202020204" pitchFamily="34" charset="0"/>
              </a:rPr>
              <a:t>27.6%</a:t>
            </a:r>
            <a:endParaRPr lang="ko-KR" altLang="en-US" sz="900" b="1" i="1" err="1">
              <a:solidFill>
                <a:srgbClr val="C00000"/>
              </a:solidFill>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0F0B33C1-BAB1-4048-A269-A98093BF6FFB}"/>
              </a:ext>
            </a:extLst>
          </p:cNvPr>
          <p:cNvSpPr txBox="1"/>
          <p:nvPr/>
        </p:nvSpPr>
        <p:spPr>
          <a:xfrm>
            <a:off x="5301123" y="3621691"/>
            <a:ext cx="729083" cy="244928"/>
          </a:xfrm>
          <a:prstGeom prst="rect">
            <a:avLst/>
          </a:prstGeom>
          <a:noFill/>
        </p:spPr>
        <p:txBody>
          <a:bodyPr wrap="none" lIns="54610" tIns="54610" rIns="54610" bIns="54610" rtlCol="0">
            <a:noAutofit/>
          </a:bodyPr>
          <a:lstStyle/>
          <a:p>
            <a:pPr>
              <a:spcAft>
                <a:spcPts val="600"/>
              </a:spcAft>
            </a:pPr>
            <a:r>
              <a:rPr lang="ko-KR" altLang="en-US" sz="800">
                <a:latin typeface="Arial" panose="020B0604020202020204" pitchFamily="34" charset="0"/>
                <a:ea typeface="+mj-ea"/>
                <a:cs typeface="Arial" panose="020B0604020202020204" pitchFamily="34" charset="0"/>
              </a:rPr>
              <a:t>오토핸즈 </a:t>
            </a:r>
            <a:r>
              <a:rPr lang="en-US" altLang="ko-KR" sz="800">
                <a:latin typeface="Arial" panose="020B0604020202020204" pitchFamily="34" charset="0"/>
                <a:ea typeface="+mj-ea"/>
                <a:cs typeface="Arial" panose="020B0604020202020204" pitchFamily="34" charset="0"/>
              </a:rPr>
              <a:t>B2B</a:t>
            </a:r>
            <a:endParaRPr lang="ko-KR" altLang="en-US" sz="800" err="1">
              <a:latin typeface="Arial" panose="020B0604020202020204" pitchFamily="34" charset="0"/>
              <a:ea typeface="+mj-ea"/>
              <a:cs typeface="Arial" panose="020B0604020202020204" pitchFamily="34" charset="0"/>
            </a:endParaRPr>
          </a:p>
        </p:txBody>
      </p:sp>
      <p:cxnSp>
        <p:nvCxnSpPr>
          <p:cNvPr id="29" name="직선 연결선 28">
            <a:extLst>
              <a:ext uri="{FF2B5EF4-FFF2-40B4-BE49-F238E27FC236}">
                <a16:creationId xmlns:a16="http://schemas.microsoft.com/office/drawing/2014/main" id="{8C7AEBFA-15EA-487F-9866-1CF4657C28FE}"/>
              </a:ext>
            </a:extLst>
          </p:cNvPr>
          <p:cNvCxnSpPr>
            <a:cxnSpLocks/>
          </p:cNvCxnSpPr>
          <p:nvPr/>
        </p:nvCxnSpPr>
        <p:spPr>
          <a:xfrm>
            <a:off x="4161796" y="3554300"/>
            <a:ext cx="0" cy="7079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E742D849-71E6-4D2B-9F6D-992812973EE2}"/>
              </a:ext>
            </a:extLst>
          </p:cNvPr>
          <p:cNvCxnSpPr>
            <a:cxnSpLocks/>
          </p:cNvCxnSpPr>
          <p:nvPr/>
        </p:nvCxnSpPr>
        <p:spPr>
          <a:xfrm>
            <a:off x="4890812" y="3554300"/>
            <a:ext cx="0" cy="7079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96C59E3C-2DCF-4D1B-A601-8D1D179EB968}"/>
              </a:ext>
            </a:extLst>
          </p:cNvPr>
          <p:cNvCxnSpPr>
            <a:cxnSpLocks/>
          </p:cNvCxnSpPr>
          <p:nvPr/>
        </p:nvCxnSpPr>
        <p:spPr>
          <a:xfrm>
            <a:off x="5705002" y="3554300"/>
            <a:ext cx="0" cy="7079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3169D-0306-4DE6-B2E8-AB8DC08C9B8E}"/>
              </a:ext>
            </a:extLst>
          </p:cNvPr>
          <p:cNvSpPr txBox="1"/>
          <p:nvPr/>
        </p:nvSpPr>
        <p:spPr>
          <a:xfrm>
            <a:off x="3930490" y="2949927"/>
            <a:ext cx="459663" cy="375810"/>
          </a:xfrm>
          <a:prstGeom prst="rect">
            <a:avLst/>
          </a:prstGeom>
          <a:noFill/>
        </p:spPr>
        <p:txBody>
          <a:bodyPr wrap="none" lIns="54610" tIns="54610" rIns="54610" bIns="54610" rtlCol="0">
            <a:noAutofit/>
          </a:bodyPr>
          <a:lstStyle/>
          <a:p>
            <a:pPr algn="ctr">
              <a:spcAft>
                <a:spcPts val="600"/>
              </a:spcAft>
            </a:pPr>
            <a:r>
              <a:rPr lang="en-US" altLang="ko-KR" sz="900">
                <a:latin typeface="Arial" panose="020B0604020202020204" pitchFamily="34" charset="0"/>
                <a:ea typeface="+mj-ea"/>
                <a:cs typeface="Arial" panose="020B0604020202020204" pitchFamily="34" charset="0"/>
              </a:rPr>
              <a:t>1,342</a:t>
            </a:r>
            <a:r>
              <a:rPr lang="ko-KR" altLang="en-US" sz="900">
                <a:latin typeface="Arial" panose="020B0604020202020204" pitchFamily="34" charset="0"/>
                <a:ea typeface="+mj-ea"/>
                <a:cs typeface="Arial" panose="020B0604020202020204" pitchFamily="34" charset="0"/>
              </a:rPr>
              <a:t>개 </a:t>
            </a:r>
            <a:endParaRPr lang="en-US" altLang="ko-KR" sz="900">
              <a:latin typeface="Arial" panose="020B0604020202020204" pitchFamily="34" charset="0"/>
              <a:ea typeface="+mj-ea"/>
              <a:cs typeface="Arial" panose="020B0604020202020204" pitchFamily="34" charset="0"/>
            </a:endParaRPr>
          </a:p>
          <a:p>
            <a:pPr algn="ctr">
              <a:spcAft>
                <a:spcPts val="600"/>
              </a:spcAft>
            </a:pPr>
            <a:r>
              <a:rPr lang="en-US" altLang="ko-KR" sz="900" b="1" i="1">
                <a:latin typeface="Arial" panose="020B0604020202020204" pitchFamily="34" charset="0"/>
                <a:ea typeface="+mj-ea"/>
                <a:cs typeface="Arial" panose="020B0604020202020204" pitchFamily="34" charset="0"/>
              </a:rPr>
              <a:t>20.6%</a:t>
            </a:r>
            <a:endParaRPr lang="ko-KR" altLang="en-US" sz="900" b="1" i="1" err="1">
              <a:latin typeface="Arial" panose="020B0604020202020204" pitchFamily="34" charset="0"/>
              <a:ea typeface="+mj-ea"/>
              <a:cs typeface="Arial" panose="020B0604020202020204" pitchFamily="34" charset="0"/>
            </a:endParaRPr>
          </a:p>
        </p:txBody>
      </p:sp>
      <p:sp>
        <p:nvSpPr>
          <p:cNvPr id="33" name="TextBox 32">
            <a:extLst>
              <a:ext uri="{FF2B5EF4-FFF2-40B4-BE49-F238E27FC236}">
                <a16:creationId xmlns:a16="http://schemas.microsoft.com/office/drawing/2014/main" id="{85B23091-F920-42F9-82A8-2B359F67A71E}"/>
              </a:ext>
            </a:extLst>
          </p:cNvPr>
          <p:cNvSpPr txBox="1"/>
          <p:nvPr/>
        </p:nvSpPr>
        <p:spPr>
          <a:xfrm>
            <a:off x="4721584" y="2949927"/>
            <a:ext cx="459663" cy="375810"/>
          </a:xfrm>
          <a:prstGeom prst="rect">
            <a:avLst/>
          </a:prstGeom>
          <a:noFill/>
        </p:spPr>
        <p:txBody>
          <a:bodyPr wrap="none" lIns="54610" tIns="54610" rIns="54610" bIns="54610" rtlCol="0">
            <a:noAutofit/>
          </a:bodyPr>
          <a:lstStyle/>
          <a:p>
            <a:pPr algn="ctr">
              <a:spcAft>
                <a:spcPts val="600"/>
              </a:spcAft>
            </a:pPr>
            <a:r>
              <a:rPr lang="en-US" altLang="ko-KR" sz="900">
                <a:latin typeface="Arial" panose="020B0604020202020204" pitchFamily="34" charset="0"/>
                <a:ea typeface="+mj-ea"/>
                <a:cs typeface="Arial" panose="020B0604020202020204" pitchFamily="34" charset="0"/>
              </a:rPr>
              <a:t>982</a:t>
            </a:r>
            <a:r>
              <a:rPr lang="ko-KR" altLang="en-US" sz="900">
                <a:latin typeface="Arial" panose="020B0604020202020204" pitchFamily="34" charset="0"/>
                <a:ea typeface="+mj-ea"/>
                <a:cs typeface="Arial" panose="020B0604020202020204" pitchFamily="34" charset="0"/>
              </a:rPr>
              <a:t>개 </a:t>
            </a:r>
            <a:endParaRPr lang="en-US" altLang="ko-KR" sz="900">
              <a:latin typeface="Arial" panose="020B0604020202020204" pitchFamily="34" charset="0"/>
              <a:ea typeface="+mj-ea"/>
              <a:cs typeface="Arial" panose="020B0604020202020204" pitchFamily="34" charset="0"/>
            </a:endParaRPr>
          </a:p>
          <a:p>
            <a:pPr algn="ctr">
              <a:spcAft>
                <a:spcPts val="600"/>
              </a:spcAft>
            </a:pPr>
            <a:r>
              <a:rPr lang="en-US" altLang="ko-KR" sz="900" b="1" i="1">
                <a:latin typeface="Arial" panose="020B0604020202020204" pitchFamily="34" charset="0"/>
                <a:ea typeface="+mj-ea"/>
                <a:cs typeface="Arial" panose="020B0604020202020204" pitchFamily="34" charset="0"/>
              </a:rPr>
              <a:t>23.3%</a:t>
            </a:r>
            <a:endParaRPr lang="ko-KR" altLang="en-US" sz="900" b="1" i="1" err="1">
              <a:latin typeface="Arial" panose="020B0604020202020204" pitchFamily="34" charset="0"/>
              <a:ea typeface="+mj-ea"/>
              <a:cs typeface="Arial" panose="020B0604020202020204" pitchFamily="34" charset="0"/>
            </a:endParaRPr>
          </a:p>
        </p:txBody>
      </p:sp>
      <p:sp>
        <p:nvSpPr>
          <p:cNvPr id="34" name="TextBox 33">
            <a:extLst>
              <a:ext uri="{FF2B5EF4-FFF2-40B4-BE49-F238E27FC236}">
                <a16:creationId xmlns:a16="http://schemas.microsoft.com/office/drawing/2014/main" id="{6883D43A-D8E4-4E53-B34C-0E709244DCC6}"/>
              </a:ext>
            </a:extLst>
          </p:cNvPr>
          <p:cNvSpPr txBox="1"/>
          <p:nvPr/>
        </p:nvSpPr>
        <p:spPr>
          <a:xfrm>
            <a:off x="5459595" y="2949927"/>
            <a:ext cx="459663" cy="375810"/>
          </a:xfrm>
          <a:prstGeom prst="rect">
            <a:avLst/>
          </a:prstGeom>
          <a:noFill/>
        </p:spPr>
        <p:txBody>
          <a:bodyPr wrap="none" lIns="54610" tIns="54610" rIns="54610" bIns="54610" rtlCol="0">
            <a:noAutofit/>
          </a:bodyPr>
          <a:lstStyle/>
          <a:p>
            <a:pPr algn="ctr">
              <a:spcAft>
                <a:spcPts val="600"/>
              </a:spcAft>
            </a:pPr>
            <a:r>
              <a:rPr lang="en-US" altLang="ko-KR" sz="900">
                <a:latin typeface="Arial" panose="020B0604020202020204" pitchFamily="34" charset="0"/>
                <a:ea typeface="+mj-ea"/>
                <a:cs typeface="Arial" panose="020B0604020202020204" pitchFamily="34" charset="0"/>
              </a:rPr>
              <a:t>2,598</a:t>
            </a:r>
            <a:r>
              <a:rPr lang="ko-KR" altLang="en-US" sz="900">
                <a:latin typeface="Arial" panose="020B0604020202020204" pitchFamily="34" charset="0"/>
                <a:ea typeface="+mj-ea"/>
                <a:cs typeface="Arial" panose="020B0604020202020204" pitchFamily="34" charset="0"/>
              </a:rPr>
              <a:t>개 </a:t>
            </a:r>
            <a:endParaRPr lang="en-US" altLang="ko-KR" sz="900">
              <a:latin typeface="Arial" panose="020B0604020202020204" pitchFamily="34" charset="0"/>
              <a:ea typeface="+mj-ea"/>
              <a:cs typeface="Arial" panose="020B0604020202020204" pitchFamily="34" charset="0"/>
            </a:endParaRPr>
          </a:p>
          <a:p>
            <a:pPr algn="ctr">
              <a:spcAft>
                <a:spcPts val="600"/>
              </a:spcAft>
            </a:pPr>
            <a:r>
              <a:rPr lang="en-US" altLang="ko-KR" sz="900" b="1" i="1">
                <a:latin typeface="Arial" panose="020B0604020202020204" pitchFamily="34" charset="0"/>
                <a:ea typeface="+mj-ea"/>
                <a:cs typeface="Arial" panose="020B0604020202020204" pitchFamily="34" charset="0"/>
              </a:rPr>
              <a:t>22.7%</a:t>
            </a:r>
            <a:endParaRPr lang="ko-KR" altLang="en-US" sz="900" b="1" i="1" err="1">
              <a:latin typeface="Arial" panose="020B0604020202020204" pitchFamily="34" charset="0"/>
              <a:ea typeface="+mj-ea"/>
              <a:cs typeface="Arial" panose="020B0604020202020204" pitchFamily="34" charset="0"/>
            </a:endParaRPr>
          </a:p>
        </p:txBody>
      </p:sp>
      <p:sp>
        <p:nvSpPr>
          <p:cNvPr id="39" name="TextBox 38">
            <a:extLst>
              <a:ext uri="{FF2B5EF4-FFF2-40B4-BE49-F238E27FC236}">
                <a16:creationId xmlns:a16="http://schemas.microsoft.com/office/drawing/2014/main" id="{8CDA388D-C053-4D51-8A8D-CDEFBFC6B9DB}"/>
              </a:ext>
            </a:extLst>
          </p:cNvPr>
          <p:cNvSpPr txBox="1"/>
          <p:nvPr/>
        </p:nvSpPr>
        <p:spPr>
          <a:xfrm>
            <a:off x="3915250" y="2805000"/>
            <a:ext cx="459663" cy="375810"/>
          </a:xfrm>
          <a:prstGeom prst="rect">
            <a:avLst/>
          </a:prstGeom>
          <a:noFill/>
        </p:spPr>
        <p:txBody>
          <a:bodyPr wrap="none" lIns="54610" tIns="54610" rIns="54610" bIns="54610" rtlCol="0">
            <a:noAutofit/>
          </a:bodyPr>
          <a:lstStyle/>
          <a:p>
            <a:pPr algn="ctr">
              <a:spcAft>
                <a:spcPts val="600"/>
              </a:spcAft>
            </a:pPr>
            <a:r>
              <a:rPr lang="ko-KR" altLang="en-US" sz="900">
                <a:latin typeface="Arial" panose="020B0604020202020204" pitchFamily="34" charset="0"/>
                <a:ea typeface="+mj-ea"/>
                <a:cs typeface="Arial" panose="020B0604020202020204" pitchFamily="34" charset="0"/>
              </a:rPr>
              <a:t>총</a:t>
            </a:r>
            <a:endParaRPr lang="ko-KR" altLang="en-US" sz="900" b="1" i="1" err="1">
              <a:latin typeface="Arial" panose="020B0604020202020204" pitchFamily="34" charset="0"/>
              <a:ea typeface="+mj-ea"/>
              <a:cs typeface="Arial" panose="020B0604020202020204" pitchFamily="34" charset="0"/>
            </a:endParaRPr>
          </a:p>
        </p:txBody>
      </p:sp>
      <p:sp>
        <p:nvSpPr>
          <p:cNvPr id="40" name="TextBox 39">
            <a:extLst>
              <a:ext uri="{FF2B5EF4-FFF2-40B4-BE49-F238E27FC236}">
                <a16:creationId xmlns:a16="http://schemas.microsoft.com/office/drawing/2014/main" id="{91D726FA-6135-498E-8130-8FDD49DD5B22}"/>
              </a:ext>
            </a:extLst>
          </p:cNvPr>
          <p:cNvSpPr txBox="1"/>
          <p:nvPr/>
        </p:nvSpPr>
        <p:spPr>
          <a:xfrm>
            <a:off x="4673666" y="2805000"/>
            <a:ext cx="459663" cy="375810"/>
          </a:xfrm>
          <a:prstGeom prst="rect">
            <a:avLst/>
          </a:prstGeom>
          <a:noFill/>
        </p:spPr>
        <p:txBody>
          <a:bodyPr wrap="none" lIns="54610" tIns="54610" rIns="54610" bIns="54610" rtlCol="0">
            <a:noAutofit/>
          </a:bodyPr>
          <a:lstStyle/>
          <a:p>
            <a:pPr algn="ctr">
              <a:spcAft>
                <a:spcPts val="600"/>
              </a:spcAft>
            </a:pPr>
            <a:r>
              <a:rPr lang="ko-KR" altLang="en-US" sz="900">
                <a:latin typeface="Arial" panose="020B0604020202020204" pitchFamily="34" charset="0"/>
                <a:ea typeface="+mj-ea"/>
                <a:cs typeface="Arial" panose="020B0604020202020204" pitchFamily="34" charset="0"/>
              </a:rPr>
              <a:t>총</a:t>
            </a:r>
            <a:endParaRPr lang="ko-KR" altLang="en-US" sz="900" b="1" i="1" err="1">
              <a:latin typeface="Arial" panose="020B0604020202020204" pitchFamily="34" charset="0"/>
              <a:ea typeface="+mj-ea"/>
              <a:cs typeface="Arial" panose="020B0604020202020204" pitchFamily="34" charset="0"/>
            </a:endParaRPr>
          </a:p>
        </p:txBody>
      </p:sp>
      <p:sp>
        <p:nvSpPr>
          <p:cNvPr id="41" name="TextBox 40">
            <a:extLst>
              <a:ext uri="{FF2B5EF4-FFF2-40B4-BE49-F238E27FC236}">
                <a16:creationId xmlns:a16="http://schemas.microsoft.com/office/drawing/2014/main" id="{E775524F-1AD3-4942-906C-923FADFDE562}"/>
              </a:ext>
            </a:extLst>
          </p:cNvPr>
          <p:cNvSpPr txBox="1"/>
          <p:nvPr/>
        </p:nvSpPr>
        <p:spPr>
          <a:xfrm>
            <a:off x="5449470" y="2805000"/>
            <a:ext cx="459663" cy="375810"/>
          </a:xfrm>
          <a:prstGeom prst="rect">
            <a:avLst/>
          </a:prstGeom>
          <a:noFill/>
        </p:spPr>
        <p:txBody>
          <a:bodyPr wrap="none" lIns="54610" tIns="54610" rIns="54610" bIns="54610" rtlCol="0">
            <a:noAutofit/>
          </a:bodyPr>
          <a:lstStyle/>
          <a:p>
            <a:pPr algn="ctr">
              <a:spcAft>
                <a:spcPts val="600"/>
              </a:spcAft>
            </a:pPr>
            <a:r>
              <a:rPr lang="ko-KR" altLang="en-US" sz="900">
                <a:latin typeface="Arial" panose="020B0604020202020204" pitchFamily="34" charset="0"/>
                <a:ea typeface="+mj-ea"/>
                <a:cs typeface="Arial" panose="020B0604020202020204" pitchFamily="34" charset="0"/>
              </a:rPr>
              <a:t>총</a:t>
            </a:r>
            <a:endParaRPr lang="ko-KR" altLang="en-US" sz="900" b="1" i="1" err="1">
              <a:latin typeface="Arial" panose="020B0604020202020204" pitchFamily="34" charset="0"/>
              <a:ea typeface="+mj-ea"/>
              <a:cs typeface="Arial" panose="020B0604020202020204" pitchFamily="34" charset="0"/>
            </a:endParaRPr>
          </a:p>
        </p:txBody>
      </p:sp>
      <p:sp>
        <p:nvSpPr>
          <p:cNvPr id="42" name="TextBox 41">
            <a:extLst>
              <a:ext uri="{FF2B5EF4-FFF2-40B4-BE49-F238E27FC236}">
                <a16:creationId xmlns:a16="http://schemas.microsoft.com/office/drawing/2014/main" id="{C5223C9A-986D-4D1F-99C1-A4B5B24271E7}"/>
              </a:ext>
            </a:extLst>
          </p:cNvPr>
          <p:cNvSpPr txBox="1"/>
          <p:nvPr/>
        </p:nvSpPr>
        <p:spPr>
          <a:xfrm>
            <a:off x="6526963" y="1800253"/>
            <a:ext cx="2911035" cy="1898112"/>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en-US" altLang="ko-KR" sz="900" b="1" u="sng">
                <a:latin typeface="Arial" panose="020B0604020202020204" pitchFamily="34" charset="0"/>
                <a:cs typeface="Arial" panose="020B0604020202020204" pitchFamily="34" charset="0"/>
              </a:rPr>
              <a:t>Target  </a:t>
            </a:r>
            <a:r>
              <a:rPr lang="ko-KR" altLang="en-US" sz="900" b="1" u="sng">
                <a:latin typeface="Arial" panose="020B0604020202020204" pitchFamily="34" charset="0"/>
                <a:cs typeface="Arial" panose="020B0604020202020204" pitchFamily="34" charset="0"/>
              </a:rPr>
              <a:t>설정에 따른 마진율</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매입가격</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낙찰가격</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이 상대적으로 저렴한 매물을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Target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으로 시세차익을 산정하는 경우 마진율은 증가</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마진율 상위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20~50%(</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시세대비 낙찰가격 하위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30~50%)</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의 물량을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Target</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으로 하여 산정한 마진율은 </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미스터픽과</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오토핸즈</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모두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28~29%</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로</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전체 물량 평균 대비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5~8%</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가량 높게 나타남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F0AB9E1B-9E4B-46DD-9155-DA7BA23AA536}"/>
              </a:ext>
            </a:extLst>
          </p:cNvPr>
          <p:cNvSpPr txBox="1"/>
          <p:nvPr/>
        </p:nvSpPr>
        <p:spPr>
          <a:xfrm>
            <a:off x="2861535" y="4220343"/>
            <a:ext cx="877422" cy="244928"/>
          </a:xfrm>
          <a:prstGeom prst="rect">
            <a:avLst/>
          </a:prstGeom>
          <a:noFill/>
        </p:spPr>
        <p:txBody>
          <a:bodyPr wrap="none" lIns="54610" tIns="54610" rIns="54610" bIns="54610" rtlCol="0">
            <a:noAutofit/>
          </a:bodyPr>
          <a:lstStyle/>
          <a:p>
            <a:pPr>
              <a:spcAft>
                <a:spcPts val="600"/>
              </a:spcAft>
            </a:pPr>
            <a:r>
              <a:rPr lang="ko-KR" altLang="en-US" sz="960" b="1" u="sng" err="1">
                <a:latin typeface="Arial" panose="020B0604020202020204" pitchFamily="34" charset="0"/>
                <a:ea typeface="+mj-ea"/>
                <a:cs typeface="Arial" panose="020B0604020202020204" pitchFamily="34" charset="0"/>
              </a:rPr>
              <a:t>오토핸즈</a:t>
            </a:r>
            <a:r>
              <a:rPr lang="ko-KR" altLang="en-US" sz="960" b="1" u="sng">
                <a:latin typeface="Arial" panose="020B0604020202020204" pitchFamily="34" charset="0"/>
                <a:ea typeface="+mj-ea"/>
                <a:cs typeface="Arial" panose="020B0604020202020204" pitchFamily="34" charset="0"/>
              </a:rPr>
              <a:t> </a:t>
            </a:r>
            <a:r>
              <a:rPr lang="en-US" altLang="ko-KR" sz="960" b="1" u="sng">
                <a:latin typeface="Arial" panose="020B0604020202020204" pitchFamily="34" charset="0"/>
                <a:ea typeface="+mj-ea"/>
                <a:cs typeface="Arial" panose="020B0604020202020204" pitchFamily="34" charset="0"/>
              </a:rPr>
              <a:t>C2B</a:t>
            </a:r>
            <a:endParaRPr lang="ko-KR" altLang="en-US" sz="960" b="1" u="sng" err="1">
              <a:latin typeface="Arial" panose="020B0604020202020204" pitchFamily="34" charset="0"/>
              <a:ea typeface="+mj-ea"/>
              <a:cs typeface="Arial" panose="020B0604020202020204" pitchFamily="34" charset="0"/>
            </a:endParaRPr>
          </a:p>
        </p:txBody>
      </p:sp>
      <p:sp>
        <p:nvSpPr>
          <p:cNvPr id="46" name="TextBox 45">
            <a:extLst>
              <a:ext uri="{FF2B5EF4-FFF2-40B4-BE49-F238E27FC236}">
                <a16:creationId xmlns:a16="http://schemas.microsoft.com/office/drawing/2014/main" id="{386D2789-ACC2-41BA-A287-8461CC48D279}"/>
              </a:ext>
            </a:extLst>
          </p:cNvPr>
          <p:cNvSpPr txBox="1"/>
          <p:nvPr/>
        </p:nvSpPr>
        <p:spPr>
          <a:xfrm>
            <a:off x="2090136" y="3985884"/>
            <a:ext cx="1210110" cy="244928"/>
          </a:xfrm>
          <a:prstGeom prst="rect">
            <a:avLst/>
          </a:prstGeom>
          <a:noFill/>
        </p:spPr>
        <p:txBody>
          <a:bodyPr wrap="none" lIns="54610" tIns="54610" rIns="54610" bIns="54610" rtlCol="0">
            <a:noAutofit/>
          </a:bodyPr>
          <a:lstStyle/>
          <a:p>
            <a:pPr>
              <a:spcAft>
                <a:spcPts val="600"/>
              </a:spcAft>
            </a:pPr>
            <a:r>
              <a:rPr lang="ko-KR" altLang="en-US" sz="960" b="1">
                <a:solidFill>
                  <a:srgbClr val="00338D"/>
                </a:solidFill>
                <a:latin typeface="Arial" panose="020B0604020202020204" pitchFamily="34" charset="0"/>
                <a:ea typeface="+mj-ea"/>
                <a:cs typeface="Arial" panose="020B0604020202020204" pitchFamily="34" charset="0"/>
              </a:rPr>
              <a:t>낙찰 </a:t>
            </a:r>
            <a:r>
              <a:rPr lang="en-US" altLang="ko-KR" sz="960" b="1">
                <a:solidFill>
                  <a:srgbClr val="00338D"/>
                </a:solidFill>
                <a:latin typeface="Arial" panose="020B0604020202020204" pitchFamily="34" charset="0"/>
                <a:ea typeface="+mj-ea"/>
                <a:cs typeface="Arial" panose="020B0604020202020204" pitchFamily="34" charset="0"/>
              </a:rPr>
              <a:t>vs </a:t>
            </a:r>
            <a:r>
              <a:rPr lang="ko-KR" altLang="en-US" sz="960" b="1">
                <a:solidFill>
                  <a:srgbClr val="00338D"/>
                </a:solidFill>
                <a:latin typeface="Arial" panose="020B0604020202020204" pitchFamily="34" charset="0"/>
                <a:ea typeface="+mj-ea"/>
                <a:cs typeface="Arial" panose="020B0604020202020204" pitchFamily="34" charset="0"/>
              </a:rPr>
              <a:t>유찰 마진율</a:t>
            </a:r>
            <a:endParaRPr lang="ko-KR" altLang="en-US" sz="960" b="1" err="1">
              <a:solidFill>
                <a:srgbClr val="00338D"/>
              </a:solidFill>
              <a:latin typeface="Arial" panose="020B0604020202020204" pitchFamily="34" charset="0"/>
              <a:ea typeface="+mj-ea"/>
              <a:cs typeface="Arial" panose="020B0604020202020204" pitchFamily="34" charset="0"/>
            </a:endParaRPr>
          </a:p>
        </p:txBody>
      </p:sp>
      <p:sp>
        <p:nvSpPr>
          <p:cNvPr id="47" name="TextBox 46">
            <a:extLst>
              <a:ext uri="{FF2B5EF4-FFF2-40B4-BE49-F238E27FC236}">
                <a16:creationId xmlns:a16="http://schemas.microsoft.com/office/drawing/2014/main" id="{19295F4C-D0DB-44B9-950B-DDBA3DF9C727}"/>
              </a:ext>
            </a:extLst>
          </p:cNvPr>
          <p:cNvSpPr txBox="1"/>
          <p:nvPr/>
        </p:nvSpPr>
        <p:spPr>
          <a:xfrm>
            <a:off x="5300550" y="4220343"/>
            <a:ext cx="785142" cy="244928"/>
          </a:xfrm>
          <a:prstGeom prst="rect">
            <a:avLst/>
          </a:prstGeom>
          <a:noFill/>
        </p:spPr>
        <p:txBody>
          <a:bodyPr wrap="none" lIns="54610" tIns="54610" rIns="54610" bIns="54610" rtlCol="0">
            <a:noAutofit/>
          </a:bodyPr>
          <a:lstStyle/>
          <a:p>
            <a:pPr>
              <a:spcAft>
                <a:spcPts val="600"/>
              </a:spcAft>
            </a:pPr>
            <a:r>
              <a:rPr lang="ko-KR" altLang="en-US" sz="960" b="1" u="sng" err="1">
                <a:latin typeface="Arial" panose="020B0604020202020204" pitchFamily="34" charset="0"/>
                <a:ea typeface="+mj-ea"/>
                <a:cs typeface="Arial" panose="020B0604020202020204" pitchFamily="34" charset="0"/>
              </a:rPr>
              <a:t>오토핸즈</a:t>
            </a:r>
            <a:r>
              <a:rPr lang="ko-KR" altLang="en-US" sz="960" b="1" u="sng">
                <a:latin typeface="Arial" panose="020B0604020202020204" pitchFamily="34" charset="0"/>
                <a:ea typeface="+mj-ea"/>
                <a:cs typeface="Arial" panose="020B0604020202020204" pitchFamily="34" charset="0"/>
              </a:rPr>
              <a:t> </a:t>
            </a:r>
            <a:r>
              <a:rPr lang="en-US" altLang="ko-KR" sz="960" b="1" u="sng">
                <a:latin typeface="Arial" panose="020B0604020202020204" pitchFamily="34" charset="0"/>
                <a:ea typeface="+mj-ea"/>
                <a:cs typeface="Arial" panose="020B0604020202020204" pitchFamily="34" charset="0"/>
              </a:rPr>
              <a:t>B2B</a:t>
            </a:r>
            <a:endParaRPr lang="ko-KR" altLang="en-US" sz="960" b="1" u="sng" err="1">
              <a:latin typeface="Arial" panose="020B0604020202020204" pitchFamily="34" charset="0"/>
              <a:ea typeface="+mj-ea"/>
              <a:cs typeface="Arial" panose="020B0604020202020204" pitchFamily="34" charset="0"/>
            </a:endParaRPr>
          </a:p>
        </p:txBody>
      </p:sp>
      <p:sp>
        <p:nvSpPr>
          <p:cNvPr id="48" name="TextBox 47">
            <a:extLst>
              <a:ext uri="{FF2B5EF4-FFF2-40B4-BE49-F238E27FC236}">
                <a16:creationId xmlns:a16="http://schemas.microsoft.com/office/drawing/2014/main" id="{4EF128DB-1EC5-4833-A76E-3D2AA9102EE4}"/>
              </a:ext>
            </a:extLst>
          </p:cNvPr>
          <p:cNvSpPr txBox="1"/>
          <p:nvPr/>
        </p:nvSpPr>
        <p:spPr>
          <a:xfrm>
            <a:off x="2595905" y="4953007"/>
            <a:ext cx="458366" cy="244928"/>
          </a:xfrm>
          <a:prstGeom prst="rect">
            <a:avLst/>
          </a:prstGeom>
          <a:noFill/>
        </p:spPr>
        <p:txBody>
          <a:bodyPr wrap="none" lIns="54610" tIns="54610" rIns="54610" bIns="54610" rtlCol="0">
            <a:noAutofit/>
          </a:bodyPr>
          <a:lstStyle/>
          <a:p>
            <a:pPr>
              <a:spcAft>
                <a:spcPts val="600"/>
              </a:spcAft>
            </a:pPr>
            <a:r>
              <a:rPr lang="en-US" altLang="ko-KR" sz="800" i="1">
                <a:solidFill>
                  <a:srgbClr val="C00000"/>
                </a:solidFill>
                <a:latin typeface="Arial" panose="020B0604020202020204" pitchFamily="34" charset="0"/>
                <a:ea typeface="+mj-ea"/>
                <a:cs typeface="Arial" panose="020B0604020202020204" pitchFamily="34" charset="0"/>
              </a:rPr>
              <a:t>Spread</a:t>
            </a:r>
            <a:endParaRPr lang="ko-KR" altLang="en-US" sz="800" i="1">
              <a:solidFill>
                <a:srgbClr val="C00000"/>
              </a:solidFill>
              <a:latin typeface="Arial" panose="020B0604020202020204" pitchFamily="34" charset="0"/>
              <a:ea typeface="+mj-ea"/>
              <a:cs typeface="Arial" panose="020B0604020202020204" pitchFamily="34" charset="0"/>
            </a:endParaRPr>
          </a:p>
        </p:txBody>
      </p:sp>
      <p:cxnSp>
        <p:nvCxnSpPr>
          <p:cNvPr id="49" name="직선 화살표 연결선 48">
            <a:extLst>
              <a:ext uri="{FF2B5EF4-FFF2-40B4-BE49-F238E27FC236}">
                <a16:creationId xmlns:a16="http://schemas.microsoft.com/office/drawing/2014/main" id="{8189DF66-7E8A-4BBE-8B25-9EB3C9C23FB1}"/>
              </a:ext>
            </a:extLst>
          </p:cNvPr>
          <p:cNvCxnSpPr>
            <a:cxnSpLocks/>
          </p:cNvCxnSpPr>
          <p:nvPr/>
        </p:nvCxnSpPr>
        <p:spPr>
          <a:xfrm>
            <a:off x="3018211" y="4942839"/>
            <a:ext cx="0" cy="259061"/>
          </a:xfrm>
          <a:prstGeom prst="straightConnector1">
            <a:avLst/>
          </a:prstGeom>
          <a:ln>
            <a:solidFill>
              <a:srgbClr val="C00000">
                <a:alpha val="80000"/>
              </a:srgbClr>
            </a:solidFill>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03C25B18-A9FA-4CD3-B974-8C428FD93F39}"/>
              </a:ext>
            </a:extLst>
          </p:cNvPr>
          <p:cNvCxnSpPr>
            <a:cxnSpLocks/>
          </p:cNvCxnSpPr>
          <p:nvPr/>
        </p:nvCxnSpPr>
        <p:spPr>
          <a:xfrm flipH="1">
            <a:off x="3627975" y="4888454"/>
            <a:ext cx="2562" cy="277789"/>
          </a:xfrm>
          <a:prstGeom prst="straightConnector1">
            <a:avLst/>
          </a:prstGeom>
          <a:ln>
            <a:solidFill>
              <a:srgbClr val="C00000">
                <a:alpha val="80000"/>
              </a:srgbClr>
            </a:solidFill>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B12B07B-BACE-4E10-BBEE-F0BA97B23F1C}"/>
              </a:ext>
            </a:extLst>
          </p:cNvPr>
          <p:cNvCxnSpPr>
            <a:cxnSpLocks/>
          </p:cNvCxnSpPr>
          <p:nvPr/>
        </p:nvCxnSpPr>
        <p:spPr>
          <a:xfrm flipH="1">
            <a:off x="4255660" y="5214240"/>
            <a:ext cx="1315" cy="255060"/>
          </a:xfrm>
          <a:prstGeom prst="straightConnector1">
            <a:avLst/>
          </a:prstGeom>
          <a:ln>
            <a:solidFill>
              <a:srgbClr val="C00000">
                <a:alpha val="80000"/>
              </a:srgbClr>
            </a:solidFill>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0107BB8-0CC4-475D-9ABE-59D24CC56E90}"/>
              </a:ext>
            </a:extLst>
          </p:cNvPr>
          <p:cNvSpPr txBox="1"/>
          <p:nvPr/>
        </p:nvSpPr>
        <p:spPr>
          <a:xfrm>
            <a:off x="3005551" y="4941894"/>
            <a:ext cx="306693" cy="244928"/>
          </a:xfrm>
          <a:prstGeom prst="rect">
            <a:avLst/>
          </a:prstGeom>
          <a:noFill/>
        </p:spPr>
        <p:txBody>
          <a:bodyPr wrap="none" lIns="54610" tIns="54610" rIns="54610" bIns="54610" rtlCol="0">
            <a:noAutofit/>
          </a:bodyPr>
          <a:lstStyle/>
          <a:p>
            <a:pPr>
              <a:spcAft>
                <a:spcPts val="600"/>
              </a:spcAft>
            </a:pPr>
            <a:r>
              <a:rPr lang="en-US" altLang="ko-KR" sz="800" i="1">
                <a:solidFill>
                  <a:srgbClr val="C00000"/>
                </a:solidFill>
                <a:latin typeface="Arial" panose="020B0604020202020204" pitchFamily="34" charset="0"/>
                <a:ea typeface="+mj-ea"/>
                <a:cs typeface="Arial" panose="020B0604020202020204" pitchFamily="34" charset="0"/>
              </a:rPr>
              <a:t>5.3%</a:t>
            </a:r>
            <a:endParaRPr lang="ko-KR" altLang="en-US" sz="800" i="1" err="1">
              <a:solidFill>
                <a:srgbClr val="C00000"/>
              </a:solidFill>
              <a:latin typeface="Arial" panose="020B0604020202020204" pitchFamily="34" charset="0"/>
              <a:ea typeface="+mj-ea"/>
              <a:cs typeface="Arial" panose="020B0604020202020204" pitchFamily="34" charset="0"/>
            </a:endParaRPr>
          </a:p>
        </p:txBody>
      </p:sp>
      <p:sp>
        <p:nvSpPr>
          <p:cNvPr id="53" name="TextBox 52">
            <a:extLst>
              <a:ext uri="{FF2B5EF4-FFF2-40B4-BE49-F238E27FC236}">
                <a16:creationId xmlns:a16="http://schemas.microsoft.com/office/drawing/2014/main" id="{822DBE2A-0BC9-48FD-AD6F-DE8D9D9F0814}"/>
              </a:ext>
            </a:extLst>
          </p:cNvPr>
          <p:cNvSpPr txBox="1"/>
          <p:nvPr/>
        </p:nvSpPr>
        <p:spPr>
          <a:xfrm>
            <a:off x="3604740" y="4932371"/>
            <a:ext cx="314761" cy="244928"/>
          </a:xfrm>
          <a:prstGeom prst="rect">
            <a:avLst/>
          </a:prstGeom>
          <a:noFill/>
        </p:spPr>
        <p:txBody>
          <a:bodyPr wrap="none" lIns="54610" tIns="54610" rIns="54610" bIns="54610" rtlCol="0">
            <a:noAutofit/>
          </a:bodyPr>
          <a:lstStyle/>
          <a:p>
            <a:pPr>
              <a:spcAft>
                <a:spcPts val="600"/>
              </a:spcAft>
            </a:pPr>
            <a:r>
              <a:rPr lang="en-US" altLang="ko-KR" sz="800" i="1">
                <a:solidFill>
                  <a:srgbClr val="C00000"/>
                </a:solidFill>
                <a:latin typeface="Arial" panose="020B0604020202020204" pitchFamily="34" charset="0"/>
                <a:ea typeface="+mj-ea"/>
                <a:cs typeface="Arial" panose="020B0604020202020204" pitchFamily="34" charset="0"/>
              </a:rPr>
              <a:t>5.9%</a:t>
            </a:r>
            <a:endParaRPr lang="ko-KR" altLang="en-US" sz="800" i="1" err="1">
              <a:solidFill>
                <a:srgbClr val="C00000"/>
              </a:solidFill>
              <a:latin typeface="Arial" panose="020B0604020202020204" pitchFamily="34" charset="0"/>
              <a:ea typeface="+mj-ea"/>
              <a:cs typeface="Arial" panose="020B0604020202020204" pitchFamily="34" charset="0"/>
            </a:endParaRPr>
          </a:p>
        </p:txBody>
      </p:sp>
      <p:sp>
        <p:nvSpPr>
          <p:cNvPr id="54" name="TextBox 53">
            <a:extLst>
              <a:ext uri="{FF2B5EF4-FFF2-40B4-BE49-F238E27FC236}">
                <a16:creationId xmlns:a16="http://schemas.microsoft.com/office/drawing/2014/main" id="{EB9F51CC-A56F-4934-AAE0-4AC74ABF1773}"/>
              </a:ext>
            </a:extLst>
          </p:cNvPr>
          <p:cNvSpPr txBox="1"/>
          <p:nvPr/>
        </p:nvSpPr>
        <p:spPr>
          <a:xfrm>
            <a:off x="4231844" y="5241346"/>
            <a:ext cx="458366" cy="146965"/>
          </a:xfrm>
          <a:prstGeom prst="rect">
            <a:avLst/>
          </a:prstGeom>
          <a:noFill/>
        </p:spPr>
        <p:txBody>
          <a:bodyPr wrap="none" lIns="54610" tIns="54610" rIns="54610" bIns="54610" rtlCol="0">
            <a:noAutofit/>
          </a:bodyPr>
          <a:lstStyle/>
          <a:p>
            <a:pPr>
              <a:spcAft>
                <a:spcPts val="600"/>
              </a:spcAft>
            </a:pPr>
            <a:r>
              <a:rPr lang="en-US" altLang="ko-KR" sz="800" i="1">
                <a:solidFill>
                  <a:srgbClr val="C00000"/>
                </a:solidFill>
                <a:latin typeface="Arial" panose="020B0604020202020204" pitchFamily="34" charset="0"/>
                <a:ea typeface="+mj-ea"/>
                <a:cs typeface="Arial" panose="020B0604020202020204" pitchFamily="34" charset="0"/>
              </a:rPr>
              <a:t>5.3%</a:t>
            </a:r>
            <a:endParaRPr lang="ko-KR" altLang="en-US" sz="800" i="1" err="1">
              <a:solidFill>
                <a:srgbClr val="C00000"/>
              </a:solidFill>
              <a:latin typeface="Arial" panose="020B0604020202020204" pitchFamily="34" charset="0"/>
              <a:ea typeface="+mj-ea"/>
              <a:cs typeface="Arial" panose="020B0604020202020204" pitchFamily="34" charset="0"/>
            </a:endParaRPr>
          </a:p>
        </p:txBody>
      </p:sp>
      <p:cxnSp>
        <p:nvCxnSpPr>
          <p:cNvPr id="55" name="직선 화살표 연결선 54">
            <a:extLst>
              <a:ext uri="{FF2B5EF4-FFF2-40B4-BE49-F238E27FC236}">
                <a16:creationId xmlns:a16="http://schemas.microsoft.com/office/drawing/2014/main" id="{FBD7582F-A67B-47A5-B0AD-693906EAA3C2}"/>
              </a:ext>
            </a:extLst>
          </p:cNvPr>
          <p:cNvCxnSpPr>
            <a:cxnSpLocks/>
          </p:cNvCxnSpPr>
          <p:nvPr/>
        </p:nvCxnSpPr>
        <p:spPr>
          <a:xfrm flipH="1">
            <a:off x="5103029" y="4908521"/>
            <a:ext cx="2562" cy="170777"/>
          </a:xfrm>
          <a:prstGeom prst="straightConnector1">
            <a:avLst/>
          </a:prstGeom>
          <a:ln>
            <a:solidFill>
              <a:srgbClr val="C00000">
                <a:alpha val="80000"/>
              </a:srgbClr>
            </a:solidFill>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99EF24E-C7FA-464E-9C4E-7619FC631AEA}"/>
              </a:ext>
            </a:extLst>
          </p:cNvPr>
          <p:cNvSpPr txBox="1"/>
          <p:nvPr/>
        </p:nvSpPr>
        <p:spPr>
          <a:xfrm>
            <a:off x="5159720" y="4879803"/>
            <a:ext cx="211390" cy="244928"/>
          </a:xfrm>
          <a:prstGeom prst="rect">
            <a:avLst/>
          </a:prstGeom>
          <a:noFill/>
        </p:spPr>
        <p:txBody>
          <a:bodyPr wrap="none" lIns="54610" tIns="54610" rIns="54610" bIns="54610" rtlCol="0">
            <a:noAutofit/>
          </a:bodyPr>
          <a:lstStyle/>
          <a:p>
            <a:pPr algn="ctr">
              <a:spcAft>
                <a:spcPts val="600"/>
              </a:spcAft>
            </a:pPr>
            <a:r>
              <a:rPr lang="en-US" altLang="ko-KR" sz="800" i="1">
                <a:solidFill>
                  <a:srgbClr val="C00000"/>
                </a:solidFill>
                <a:latin typeface="Arial" panose="020B0604020202020204" pitchFamily="34" charset="0"/>
                <a:ea typeface="+mj-ea"/>
                <a:cs typeface="Arial" panose="020B0604020202020204" pitchFamily="34" charset="0"/>
              </a:rPr>
              <a:t>3.9%</a:t>
            </a:r>
            <a:endParaRPr lang="ko-KR" altLang="en-US" sz="800" i="1" err="1">
              <a:solidFill>
                <a:srgbClr val="C00000"/>
              </a:solidFill>
              <a:latin typeface="Arial" panose="020B0604020202020204" pitchFamily="34" charset="0"/>
              <a:ea typeface="+mj-ea"/>
              <a:cs typeface="Arial" panose="020B0604020202020204" pitchFamily="34" charset="0"/>
            </a:endParaRPr>
          </a:p>
        </p:txBody>
      </p:sp>
      <p:cxnSp>
        <p:nvCxnSpPr>
          <p:cNvPr id="57" name="직선 화살표 연결선 56">
            <a:extLst>
              <a:ext uri="{FF2B5EF4-FFF2-40B4-BE49-F238E27FC236}">
                <a16:creationId xmlns:a16="http://schemas.microsoft.com/office/drawing/2014/main" id="{2C35F80F-FA86-4436-A294-96CD4790C20E}"/>
              </a:ext>
            </a:extLst>
          </p:cNvPr>
          <p:cNvCxnSpPr>
            <a:cxnSpLocks/>
          </p:cNvCxnSpPr>
          <p:nvPr/>
        </p:nvCxnSpPr>
        <p:spPr>
          <a:xfrm flipH="1">
            <a:off x="5742606" y="4798859"/>
            <a:ext cx="2562" cy="223413"/>
          </a:xfrm>
          <a:prstGeom prst="straightConnector1">
            <a:avLst/>
          </a:prstGeom>
          <a:ln>
            <a:solidFill>
              <a:srgbClr val="C00000">
                <a:alpha val="80000"/>
              </a:srgbClr>
            </a:solidFill>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D154141-5252-4429-8A9F-2BE1D00047DF}"/>
              </a:ext>
            </a:extLst>
          </p:cNvPr>
          <p:cNvSpPr txBox="1"/>
          <p:nvPr/>
        </p:nvSpPr>
        <p:spPr>
          <a:xfrm>
            <a:off x="5784390" y="4862890"/>
            <a:ext cx="211390" cy="173924"/>
          </a:xfrm>
          <a:prstGeom prst="rect">
            <a:avLst/>
          </a:prstGeom>
          <a:noFill/>
        </p:spPr>
        <p:txBody>
          <a:bodyPr wrap="none" lIns="54610" tIns="54610" rIns="54610" bIns="54610" rtlCol="0">
            <a:noAutofit/>
          </a:bodyPr>
          <a:lstStyle/>
          <a:p>
            <a:pPr algn="ctr">
              <a:spcAft>
                <a:spcPts val="600"/>
              </a:spcAft>
            </a:pPr>
            <a:r>
              <a:rPr lang="en-US" altLang="ko-KR" sz="800" i="1">
                <a:solidFill>
                  <a:srgbClr val="C00000"/>
                </a:solidFill>
                <a:latin typeface="Arial" panose="020B0604020202020204" pitchFamily="34" charset="0"/>
                <a:ea typeface="+mj-ea"/>
                <a:cs typeface="Arial" panose="020B0604020202020204" pitchFamily="34" charset="0"/>
              </a:rPr>
              <a:t>4.9%</a:t>
            </a:r>
            <a:endParaRPr lang="ko-KR" altLang="en-US" sz="800" i="1" err="1">
              <a:solidFill>
                <a:srgbClr val="C00000"/>
              </a:solidFill>
              <a:latin typeface="Arial" panose="020B0604020202020204" pitchFamily="34" charset="0"/>
              <a:ea typeface="+mj-ea"/>
              <a:cs typeface="Arial" panose="020B0604020202020204" pitchFamily="34" charset="0"/>
            </a:endParaRPr>
          </a:p>
        </p:txBody>
      </p:sp>
      <p:cxnSp>
        <p:nvCxnSpPr>
          <p:cNvPr id="59" name="직선 화살표 연결선 58">
            <a:extLst>
              <a:ext uri="{FF2B5EF4-FFF2-40B4-BE49-F238E27FC236}">
                <a16:creationId xmlns:a16="http://schemas.microsoft.com/office/drawing/2014/main" id="{194181AB-4A55-47FE-B503-EB15A0FA9A1B}"/>
              </a:ext>
            </a:extLst>
          </p:cNvPr>
          <p:cNvCxnSpPr>
            <a:cxnSpLocks/>
          </p:cNvCxnSpPr>
          <p:nvPr/>
        </p:nvCxnSpPr>
        <p:spPr>
          <a:xfrm flipH="1">
            <a:off x="6384223" y="5239008"/>
            <a:ext cx="2562" cy="205132"/>
          </a:xfrm>
          <a:prstGeom prst="straightConnector1">
            <a:avLst/>
          </a:prstGeom>
          <a:ln>
            <a:solidFill>
              <a:srgbClr val="C00000">
                <a:alpha val="80000"/>
              </a:srgbClr>
            </a:solidFill>
            <a:prstDash val="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72CF30-0452-45B6-A539-F8E1BDDE76F5}"/>
              </a:ext>
            </a:extLst>
          </p:cNvPr>
          <p:cNvSpPr txBox="1"/>
          <p:nvPr/>
        </p:nvSpPr>
        <p:spPr>
          <a:xfrm>
            <a:off x="6390176" y="5225202"/>
            <a:ext cx="279436" cy="130175"/>
          </a:xfrm>
          <a:prstGeom prst="rect">
            <a:avLst/>
          </a:prstGeom>
          <a:noFill/>
        </p:spPr>
        <p:txBody>
          <a:bodyPr wrap="none" lIns="54610" tIns="54610" rIns="54610" bIns="54610" rtlCol="0">
            <a:noAutofit/>
          </a:bodyPr>
          <a:lstStyle/>
          <a:p>
            <a:pPr algn="ctr">
              <a:spcAft>
                <a:spcPts val="600"/>
              </a:spcAft>
            </a:pPr>
            <a:r>
              <a:rPr lang="en-US" altLang="ko-KR" sz="800" i="1">
                <a:solidFill>
                  <a:srgbClr val="C00000"/>
                </a:solidFill>
                <a:latin typeface="Arial" panose="020B0604020202020204" pitchFamily="34" charset="0"/>
                <a:ea typeface="+mj-ea"/>
                <a:cs typeface="Arial" panose="020B0604020202020204" pitchFamily="34" charset="0"/>
              </a:rPr>
              <a:t>4.6%</a:t>
            </a:r>
            <a:endParaRPr lang="ko-KR" altLang="en-US" sz="800" i="1" err="1">
              <a:solidFill>
                <a:srgbClr val="C00000"/>
              </a:solidFill>
              <a:latin typeface="Arial" panose="020B0604020202020204" pitchFamily="34" charset="0"/>
              <a:ea typeface="+mj-ea"/>
              <a:cs typeface="Arial" panose="020B0604020202020204" pitchFamily="34" charset="0"/>
            </a:endParaRPr>
          </a:p>
        </p:txBody>
      </p:sp>
      <p:sp>
        <p:nvSpPr>
          <p:cNvPr id="61" name="TextBox 60">
            <a:extLst>
              <a:ext uri="{FF2B5EF4-FFF2-40B4-BE49-F238E27FC236}">
                <a16:creationId xmlns:a16="http://schemas.microsoft.com/office/drawing/2014/main" id="{EB2F4A77-30C9-4DE5-A562-0F51EC8E856A}"/>
              </a:ext>
            </a:extLst>
          </p:cNvPr>
          <p:cNvSpPr txBox="1"/>
          <p:nvPr/>
        </p:nvSpPr>
        <p:spPr>
          <a:xfrm>
            <a:off x="4675069" y="4877179"/>
            <a:ext cx="390957" cy="244928"/>
          </a:xfrm>
          <a:prstGeom prst="rect">
            <a:avLst/>
          </a:prstGeom>
          <a:noFill/>
        </p:spPr>
        <p:txBody>
          <a:bodyPr wrap="none" lIns="54610" tIns="54610" rIns="54610" bIns="54610" rtlCol="0">
            <a:noAutofit/>
          </a:bodyPr>
          <a:lstStyle/>
          <a:p>
            <a:pPr>
              <a:spcAft>
                <a:spcPts val="600"/>
              </a:spcAft>
            </a:pPr>
            <a:r>
              <a:rPr lang="en-US" altLang="ko-KR" sz="800" i="1">
                <a:solidFill>
                  <a:srgbClr val="C00000"/>
                </a:solidFill>
                <a:latin typeface="Arial" panose="020B0604020202020204" pitchFamily="34" charset="0"/>
                <a:ea typeface="+mj-ea"/>
                <a:cs typeface="Arial" panose="020B0604020202020204" pitchFamily="34" charset="0"/>
              </a:rPr>
              <a:t>Spread</a:t>
            </a:r>
            <a:endParaRPr lang="ko-KR" altLang="en-US" sz="800" i="1" err="1">
              <a:solidFill>
                <a:srgbClr val="C00000"/>
              </a:solidFill>
              <a:latin typeface="Arial" panose="020B0604020202020204" pitchFamily="34" charset="0"/>
              <a:ea typeface="+mj-ea"/>
              <a:cs typeface="Arial" panose="020B0604020202020204" pitchFamily="34" charset="0"/>
            </a:endParaRPr>
          </a:p>
        </p:txBody>
      </p:sp>
      <p:sp>
        <p:nvSpPr>
          <p:cNvPr id="62" name="TextBox 61">
            <a:extLst>
              <a:ext uri="{FF2B5EF4-FFF2-40B4-BE49-F238E27FC236}">
                <a16:creationId xmlns:a16="http://schemas.microsoft.com/office/drawing/2014/main" id="{277481F2-74A3-4E6C-81AC-06808B4742B0}"/>
              </a:ext>
            </a:extLst>
          </p:cNvPr>
          <p:cNvSpPr txBox="1"/>
          <p:nvPr/>
        </p:nvSpPr>
        <p:spPr>
          <a:xfrm>
            <a:off x="6788940" y="4114207"/>
            <a:ext cx="2649057" cy="1925077"/>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낙찰 </a:t>
            </a:r>
            <a:r>
              <a:rPr lang="en-US" altLang="ko-KR" sz="900" b="1" u="sng">
                <a:latin typeface="Arial" panose="020B0604020202020204" pitchFamily="34" charset="0"/>
                <a:cs typeface="Arial" panose="020B0604020202020204" pitchFamily="34" charset="0"/>
              </a:rPr>
              <a:t>vs </a:t>
            </a:r>
            <a:r>
              <a:rPr lang="ko-KR" altLang="en-US" sz="900" b="1" u="sng">
                <a:latin typeface="Arial" panose="020B0604020202020204" pitchFamily="34" charset="0"/>
                <a:cs typeface="Arial" panose="020B0604020202020204" pitchFamily="34" charset="0"/>
              </a:rPr>
              <a:t>유찰</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cs typeface="Arial" panose="020B0604020202020204" pitchFamily="34" charset="0"/>
              </a:rPr>
              <a:t>판매자의 희망가격보다 낮은 가격에 낙찰되어 거래가 성사되지 않을 경우 해당 물건은 유찰되며</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유찰가격과 낙찰가격 사이에는 약 </a:t>
            </a:r>
            <a:r>
              <a:rPr lang="en-US" altLang="ko-KR" sz="900">
                <a:solidFill>
                  <a:srgbClr val="000000"/>
                </a:solidFill>
                <a:latin typeface="Arial" panose="020B0604020202020204" pitchFamily="34" charset="0"/>
                <a:cs typeface="Arial" panose="020B0604020202020204" pitchFamily="34" charset="0"/>
              </a:rPr>
              <a:t>4~6%</a:t>
            </a:r>
            <a:r>
              <a:rPr lang="ko-KR" altLang="en-US" sz="900">
                <a:solidFill>
                  <a:srgbClr val="000000"/>
                </a:solidFill>
                <a:latin typeface="Arial" panose="020B0604020202020204" pitchFamily="34" charset="0"/>
                <a:cs typeface="Arial" panose="020B0604020202020204" pitchFamily="34" charset="0"/>
              </a:rPr>
              <a:t>의 </a:t>
            </a:r>
            <a:r>
              <a:rPr lang="en-US" altLang="ko-KR" sz="900">
                <a:solidFill>
                  <a:srgbClr val="000000"/>
                </a:solidFill>
                <a:latin typeface="Arial" panose="020B0604020202020204" pitchFamily="34" charset="0"/>
                <a:cs typeface="Arial" panose="020B0604020202020204" pitchFamily="34" charset="0"/>
              </a:rPr>
              <a:t>Spread(</a:t>
            </a:r>
            <a:r>
              <a:rPr lang="ko-KR" altLang="en-US" sz="900">
                <a:solidFill>
                  <a:srgbClr val="000000"/>
                </a:solidFill>
                <a:latin typeface="Arial" panose="020B0604020202020204" pitchFamily="34" charset="0"/>
                <a:cs typeface="Arial" panose="020B0604020202020204" pitchFamily="34" charset="0"/>
              </a:rPr>
              <a:t>시세 기준</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가 존재함</a:t>
            </a:r>
            <a:endParaRPr lang="en-US" altLang="ko-KR" sz="900">
              <a:solidFill>
                <a:srgbClr val="000000"/>
              </a:solidFill>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유찰된 물건이 재경매되는 경우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최종 낙찰가격은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유찰이 발생하지 않은 물건의 낙찰가격과 유찰된 가격 사이에서 형성되는 것으로 나타남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cs typeface="Arial" panose="020B0604020202020204" pitchFamily="34" charset="0"/>
              </a:rPr>
              <a:t>유찰거래의 비중은 </a:t>
            </a:r>
            <a:r>
              <a:rPr lang="en-US" altLang="ko-KR" sz="900">
                <a:solidFill>
                  <a:srgbClr val="000000"/>
                </a:solidFill>
                <a:latin typeface="Arial" panose="020B0604020202020204" pitchFamily="34" charset="0"/>
                <a:cs typeface="Arial" panose="020B0604020202020204" pitchFamily="34" charset="0"/>
              </a:rPr>
              <a:t>B2B</a:t>
            </a:r>
            <a:r>
              <a:rPr lang="ko-KR" altLang="en-US" sz="900">
                <a:solidFill>
                  <a:srgbClr val="000000"/>
                </a:solidFill>
                <a:latin typeface="Arial" panose="020B0604020202020204" pitchFamily="34" charset="0"/>
                <a:cs typeface="Arial" panose="020B0604020202020204" pitchFamily="34" charset="0"/>
              </a:rPr>
              <a:t>에서 약 </a:t>
            </a:r>
            <a:r>
              <a:rPr lang="en-US" altLang="ko-KR" sz="900">
                <a:solidFill>
                  <a:srgbClr val="000000"/>
                </a:solidFill>
                <a:latin typeface="Arial" panose="020B0604020202020204" pitchFamily="34" charset="0"/>
                <a:cs typeface="Arial" panose="020B0604020202020204" pitchFamily="34" charset="0"/>
              </a:rPr>
              <a:t>33%, C2B</a:t>
            </a:r>
            <a:r>
              <a:rPr lang="ko-KR" altLang="en-US" sz="900">
                <a:solidFill>
                  <a:srgbClr val="000000"/>
                </a:solidFill>
                <a:latin typeface="Arial" panose="020B0604020202020204" pitchFamily="34" charset="0"/>
                <a:cs typeface="Arial" panose="020B0604020202020204" pitchFamily="34" charset="0"/>
              </a:rPr>
              <a:t>에서 약 </a:t>
            </a:r>
            <a:r>
              <a:rPr lang="en-US" altLang="ko-KR" sz="900">
                <a:solidFill>
                  <a:srgbClr val="000000"/>
                </a:solidFill>
                <a:latin typeface="Arial" panose="020B0604020202020204" pitchFamily="34" charset="0"/>
                <a:cs typeface="Arial" panose="020B0604020202020204" pitchFamily="34" charset="0"/>
              </a:rPr>
              <a:t>50~60%</a:t>
            </a:r>
            <a:r>
              <a:rPr lang="ko-KR" altLang="en-US" sz="900">
                <a:solidFill>
                  <a:srgbClr val="000000"/>
                </a:solidFill>
                <a:latin typeface="Arial" panose="020B0604020202020204" pitchFamily="34" charset="0"/>
                <a:cs typeface="Arial" panose="020B0604020202020204" pitchFamily="34" charset="0"/>
              </a:rPr>
              <a:t>로</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개인 판매자 매물의 경우 유찰되는 비중이 과반을 상회함</a:t>
            </a:r>
            <a:endParaRPr lang="en-US" altLang="ko-KR" sz="900">
              <a:solidFill>
                <a:srgbClr val="000000"/>
              </a:solidFill>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723900" lvl="1" indent="-180975" latinLnBrk="1">
              <a:lnSpc>
                <a:spcPts val="1200"/>
              </a:lnSpc>
              <a:spcBef>
                <a:spcPts val="600"/>
              </a:spcBef>
              <a:buClr>
                <a:srgbClr val="00338D"/>
              </a:buClr>
              <a:buFont typeface="Wingdings" panose="05000000000000000000" pitchFamily="2" charset="2"/>
              <a:buChar char="ü"/>
              <a:tabLst>
                <a:tab pos="266700"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3" name="TextBox 62">
            <a:extLst>
              <a:ext uri="{FF2B5EF4-FFF2-40B4-BE49-F238E27FC236}">
                <a16:creationId xmlns:a16="http://schemas.microsoft.com/office/drawing/2014/main" id="{752D178B-1AA3-4A4E-A342-E7045F8C9DAC}"/>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86356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52363958"/>
              </p:ext>
            </p:extLst>
          </p:nvPr>
        </p:nvGraphicFramePr>
        <p:xfrm>
          <a:off x="4678626" y="2306308"/>
          <a:ext cx="4483355" cy="1942424"/>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645748">
                  <a:extLst>
                    <a:ext uri="{9D8B030D-6E8A-4147-A177-3AD203B41FA5}">
                      <a16:colId xmlns:a16="http://schemas.microsoft.com/office/drawing/2014/main" val="20001"/>
                    </a:ext>
                  </a:extLst>
                </a:gridCol>
                <a:gridCol w="364181">
                  <a:extLst>
                    <a:ext uri="{9D8B030D-6E8A-4147-A177-3AD203B41FA5}">
                      <a16:colId xmlns:a16="http://schemas.microsoft.com/office/drawing/2014/main" val="20002"/>
                    </a:ext>
                  </a:extLst>
                </a:gridCol>
              </a:tblGrid>
              <a:tr h="48560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3"/>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tx1"/>
                          </a:solidFill>
                          <a:latin typeface="Arial" panose="020B0604020202020204" pitchFamily="34" charset="0"/>
                          <a:ea typeface="+mj-ea"/>
                          <a:cs typeface="Arial" panose="020B0604020202020204" pitchFamily="34" charset="0"/>
                        </a:rPr>
                        <a:t>Understanding of target</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a:solidFill>
                            <a:schemeClr val="tx1"/>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312166"/>
                  </a:ext>
                </a:extLst>
              </a:tr>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Executive Summary</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a:solidFill>
                            <a:schemeClr val="bg1">
                              <a:lumMod val="65000"/>
                            </a:schemeClr>
                          </a:solidFill>
                          <a:latin typeface="Arial" panose="020B0604020202020204" pitchFamily="34" charset="0"/>
                          <a:ea typeface="+mn-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1644935"/>
                  </a:ext>
                </a:extLst>
              </a:tr>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Supporting Analysis</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n-ea"/>
                          <a:cs typeface="Arial" panose="020B0604020202020204" pitchFamily="34" charset="0"/>
                        </a:rPr>
                        <a:t>45</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64897"/>
                  </a:ext>
                </a:extLst>
              </a:tr>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Appendices</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n-ea"/>
                          <a:cs typeface="Arial" panose="020B0604020202020204" pitchFamily="34" charset="0"/>
                        </a:rPr>
                        <a:t>69</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9540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미스터픽 내차사기 거래물량</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&amp; </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b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전환율</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내차사기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거래량 추정치는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년의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4,263~ 6,069</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건에서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5,349~ 10,064</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건으로 증가함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해당 기간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MAU</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가 약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10%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증가하였음에도</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거래량 증가가 이를 상회하여 전환율은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2.28~3.24%</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에서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2.54~4.78%</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로 상승함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(13/14) </a:t>
            </a:r>
          </a:p>
        </p:txBody>
      </p:sp>
      <p:sp>
        <p:nvSpPr>
          <p:cNvPr id="62" name="TextBox 61">
            <a:extLst>
              <a:ext uri="{FF2B5EF4-FFF2-40B4-BE49-F238E27FC236}">
                <a16:creationId xmlns:a16="http://schemas.microsoft.com/office/drawing/2014/main" id="{277481F2-74A3-4E6C-81AC-06808B4742B0}"/>
              </a:ext>
            </a:extLst>
          </p:cNvPr>
          <p:cNvSpPr txBox="1"/>
          <p:nvPr/>
        </p:nvSpPr>
        <p:spPr>
          <a:xfrm>
            <a:off x="2057402" y="3606721"/>
            <a:ext cx="7380597" cy="2613104"/>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거래물량 </a:t>
            </a:r>
            <a:r>
              <a:rPr lang="en-US" altLang="ko-KR" sz="900" b="1" u="sng">
                <a:latin typeface="Arial" panose="020B0604020202020204" pitchFamily="34" charset="0"/>
                <a:cs typeface="Arial" panose="020B0604020202020204" pitchFamily="34" charset="0"/>
              </a:rPr>
              <a:t>&amp; </a:t>
            </a:r>
            <a:r>
              <a:rPr lang="ko-KR" altLang="en-US" sz="900" b="1" u="sng">
                <a:latin typeface="Arial" panose="020B0604020202020204" pitchFamily="34" charset="0"/>
                <a:cs typeface="Arial" panose="020B0604020202020204" pitchFamily="34" charset="0"/>
              </a:rPr>
              <a:t>거래전환율</a:t>
            </a:r>
            <a:r>
              <a:rPr lang="en-US" altLang="ko-KR" sz="900" b="1" u="sng" baseline="30000">
                <a:latin typeface="Arial" panose="020B0604020202020204" pitchFamily="34" charset="0"/>
                <a:cs typeface="Arial" panose="020B0604020202020204" pitchFamily="34" charset="0"/>
              </a:rPr>
              <a:t>1</a:t>
            </a:r>
            <a:endParaRPr lang="en-US" altLang="ko-KR" sz="900" baseline="300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미스터픽의</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서비스는 매물을 등록하는 딜러로부터 기간별 광고수익을 수취하는 구조로서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회사는 첫차 플랫폼에서 실제 발생하는 거래량에 대한 데이터를 집계하고 있지 아니함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이에 대한 대안으로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매매완료 시 딜러로부터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입력받는</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지표를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첫차</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에서의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거래량의 추정치로 활용하였음</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지표는 총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가지로서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딜러는 거래가 완료된 매물에 대하여 </a:t>
            </a:r>
            <a:r>
              <a:rPr kumimoji="0" lang="en-US" altLang="ko-KR" sz="900" b="1"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 </a:t>
            </a:r>
            <a:r>
              <a:rPr kumimoji="0" lang="ko-KR" altLang="en-US" sz="900" b="1"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첫차판매</a:t>
            </a:r>
            <a:r>
              <a:rPr kumimoji="0" lang="en-US" altLang="ko-KR" sz="900" b="1"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‘2:</a:t>
            </a:r>
            <a:r>
              <a:rPr kumimoji="0" lang="ko-KR" altLang="en-US" sz="900" b="1"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기타판매</a:t>
            </a:r>
            <a:r>
              <a:rPr kumimoji="0" lang="en-US" altLang="ko-KR" sz="900" b="1"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중 체크하게 되지만</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입력하지 않을 경우 </a:t>
            </a: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 </a:t>
            </a:r>
            <a:r>
              <a:rPr kumimoji="0" lang="ko-KR" altLang="en-US" sz="900" b="1"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알수없음</a:t>
            </a: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지표로</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반영됨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인터뷰에 따르면</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 </a:t>
            </a:r>
            <a:r>
              <a:rPr kumimoji="0" lang="ko-KR" altLang="en-US" sz="9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첫차판매</a:t>
            </a:r>
            <a:r>
              <a:rPr lang="en-US" altLang="ko-KR" sz="900" b="1">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로 </a:t>
            </a:r>
            <a:r>
              <a:rPr lang="ko-KR" altLang="en-US" sz="900" err="1">
                <a:solidFill>
                  <a:srgbClr val="000000"/>
                </a:solidFill>
                <a:latin typeface="Arial" panose="020B0604020202020204" pitchFamily="34" charset="0"/>
                <a:cs typeface="Arial" panose="020B0604020202020204" pitchFamily="34" charset="0"/>
              </a:rPr>
              <a:t>입력받은</a:t>
            </a:r>
            <a:r>
              <a:rPr lang="ko-KR" altLang="en-US" sz="900">
                <a:solidFill>
                  <a:srgbClr val="000000"/>
                </a:solidFill>
                <a:latin typeface="Arial" panose="020B0604020202020204" pitchFamily="34" charset="0"/>
                <a:cs typeface="Arial" panose="020B0604020202020204" pitchFamily="34" charset="0"/>
              </a:rPr>
              <a:t> 경우 첫차 플랫폼에서 판매되었을 확률이 매우 높으며</a:t>
            </a:r>
            <a:r>
              <a:rPr lang="en-US" altLang="ko-KR" sz="900">
                <a:solidFill>
                  <a:srgbClr val="000000"/>
                </a:solidFill>
                <a:latin typeface="Arial" panose="020B0604020202020204" pitchFamily="34" charset="0"/>
                <a:cs typeface="Arial" panose="020B0604020202020204" pitchFamily="34" charset="0"/>
              </a:rPr>
              <a:t>, </a:t>
            </a:r>
            <a:r>
              <a:rPr lang="en-US" altLang="ko-KR" sz="900" b="1">
                <a:solidFill>
                  <a:srgbClr val="000000"/>
                </a:solidFill>
                <a:latin typeface="Arial" panose="020B0604020202020204" pitchFamily="34" charset="0"/>
                <a:cs typeface="Arial" panose="020B0604020202020204" pitchFamily="34" charset="0"/>
              </a:rPr>
              <a:t>‘2: </a:t>
            </a:r>
            <a:r>
              <a:rPr lang="ko-KR" altLang="en-US" sz="900" b="1">
                <a:solidFill>
                  <a:srgbClr val="000000"/>
                </a:solidFill>
                <a:latin typeface="Arial" panose="020B0604020202020204" pitchFamily="34" charset="0"/>
                <a:cs typeface="Arial" panose="020B0604020202020204" pitchFamily="34" charset="0"/>
              </a:rPr>
              <a:t>기타판매</a:t>
            </a:r>
            <a:r>
              <a:rPr lang="en-US" altLang="ko-KR" sz="900" b="1">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의 경우 해당 차량의 다이렉트 문의는 아니지만 세일즈 과정에서 첫차 고객에게 판매되는 경우가 존재함</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또한 딜러가 입력하지 않아 </a:t>
            </a:r>
            <a:r>
              <a:rPr lang="en-US" altLang="ko-KR" sz="900" b="1">
                <a:solidFill>
                  <a:srgbClr val="000000"/>
                </a:solidFill>
                <a:latin typeface="Arial" panose="020B0604020202020204" pitchFamily="34" charset="0"/>
                <a:cs typeface="Arial" panose="020B0604020202020204" pitchFamily="34" charset="0"/>
              </a:rPr>
              <a:t>‘0: </a:t>
            </a:r>
            <a:r>
              <a:rPr lang="ko-KR" altLang="en-US" sz="900" b="1" err="1">
                <a:solidFill>
                  <a:srgbClr val="000000"/>
                </a:solidFill>
                <a:latin typeface="Arial" panose="020B0604020202020204" pitchFamily="34" charset="0"/>
                <a:cs typeface="Arial" panose="020B0604020202020204" pitchFamily="34" charset="0"/>
              </a:rPr>
              <a:t>알수없음</a:t>
            </a:r>
            <a:r>
              <a:rPr lang="en-US" altLang="ko-KR" sz="900" b="1">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으로 반영된 경우에도 첫차에서 판매되었을 가능성이 일부 존재하며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특히 </a:t>
            </a:r>
            <a:r>
              <a:rPr lang="en-US" altLang="ko-KR" sz="900">
                <a:solidFill>
                  <a:srgbClr val="000000"/>
                </a:solidFill>
                <a:latin typeface="Arial" panose="020B0604020202020204" pitchFamily="34" charset="0"/>
                <a:cs typeface="Arial" panose="020B0604020202020204" pitchFamily="34" charset="0"/>
              </a:rPr>
              <a:t>’19</a:t>
            </a:r>
            <a:r>
              <a:rPr lang="ko-KR" altLang="en-US" sz="900">
                <a:solidFill>
                  <a:srgbClr val="000000"/>
                </a:solidFill>
                <a:latin typeface="Arial" panose="020B0604020202020204" pitchFamily="34" charset="0"/>
                <a:cs typeface="Arial" panose="020B0604020202020204" pitchFamily="34" charset="0"/>
              </a:rPr>
              <a:t>년 이후 물량증가에 따라 </a:t>
            </a:r>
            <a:r>
              <a:rPr lang="en-US" altLang="ko-KR" sz="900">
                <a:solidFill>
                  <a:srgbClr val="000000"/>
                </a:solidFill>
                <a:latin typeface="Arial" panose="020B0604020202020204" pitchFamily="34" charset="0"/>
                <a:cs typeface="Arial" panose="020B0604020202020204" pitchFamily="34" charset="0"/>
              </a:rPr>
              <a:t>‘0:</a:t>
            </a:r>
            <a:r>
              <a:rPr lang="ko-KR" altLang="en-US" sz="900" err="1">
                <a:solidFill>
                  <a:srgbClr val="000000"/>
                </a:solidFill>
                <a:latin typeface="Arial" panose="020B0604020202020204" pitchFamily="34" charset="0"/>
                <a:cs typeface="Arial" panose="020B0604020202020204" pitchFamily="34" charset="0"/>
              </a:rPr>
              <a:t>알수없음</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의 비중이 크게 증가하였음</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인터뷰를 통해 각 지표에서의 첫차판매 가능성을 </a:t>
            </a:r>
            <a:r>
              <a:rPr lang="ko-KR" altLang="en-US" sz="900">
                <a:latin typeface="Arial" panose="020B0604020202020204" pitchFamily="34" charset="0"/>
                <a:cs typeface="Arial" panose="020B0604020202020204" pitchFamily="34" charset="0"/>
              </a:rPr>
              <a:t>고려하여</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a:t>
            </a:r>
            <a:r>
              <a:rPr lang="en-US" altLang="ko-KR" sz="900">
                <a:latin typeface="Arial" panose="020B0604020202020204" pitchFamily="34" charset="0"/>
                <a:cs typeface="Arial" panose="020B0604020202020204" pitchFamily="34" charset="0"/>
              </a:rPr>
              <a:t>Case 1(</a:t>
            </a:r>
            <a:r>
              <a:rPr lang="ko-KR" altLang="en-US" sz="900">
                <a:latin typeface="Arial" panose="020B0604020202020204" pitchFamily="34" charset="0"/>
                <a:cs typeface="Arial" panose="020B0604020202020204" pitchFamily="34" charset="0"/>
              </a:rPr>
              <a:t>보수적</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에서는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첫차판매</a:t>
            </a:r>
            <a:r>
              <a:rPr lang="en-US" altLang="ko-KR" sz="900">
                <a:latin typeface="Arial" panose="020B0604020202020204" pitchFamily="34" charset="0"/>
                <a:cs typeface="Arial" panose="020B0604020202020204" pitchFamily="34" charset="0"/>
              </a:rPr>
              <a:t>’(100%), ‘2:</a:t>
            </a:r>
            <a:r>
              <a:rPr lang="ko-KR" altLang="en-US" sz="900">
                <a:latin typeface="Arial" panose="020B0604020202020204" pitchFamily="34" charset="0"/>
                <a:cs typeface="Arial" panose="020B0604020202020204" pitchFamily="34" charset="0"/>
              </a:rPr>
              <a:t>기타판매</a:t>
            </a:r>
            <a:r>
              <a:rPr lang="en-US" altLang="ko-KR" sz="900">
                <a:latin typeface="Arial" panose="020B0604020202020204" pitchFamily="34" charset="0"/>
                <a:cs typeface="Arial" panose="020B0604020202020204" pitchFamily="34" charset="0"/>
              </a:rPr>
              <a:t>’(35%), ‘0:</a:t>
            </a:r>
            <a:r>
              <a:rPr lang="ko-KR" altLang="en-US" sz="900" err="1">
                <a:latin typeface="Arial" panose="020B0604020202020204" pitchFamily="34" charset="0"/>
                <a:cs typeface="Arial" panose="020B0604020202020204" pitchFamily="34" charset="0"/>
              </a:rPr>
              <a:t>알수없음</a:t>
            </a:r>
            <a:r>
              <a:rPr lang="en-US" altLang="ko-KR" sz="900">
                <a:latin typeface="Arial" panose="020B0604020202020204" pitchFamily="34" charset="0"/>
                <a:cs typeface="Arial" panose="020B0604020202020204" pitchFamily="34" charset="0"/>
              </a:rPr>
              <a:t>‘(15%)</a:t>
            </a:r>
            <a:r>
              <a:rPr lang="ko-KR" altLang="en-US" sz="900">
                <a:latin typeface="Arial" panose="020B0604020202020204" pitchFamily="34" charset="0"/>
                <a:cs typeface="Arial" panose="020B0604020202020204" pitchFamily="34" charset="0"/>
              </a:rPr>
              <a:t>로</a:t>
            </a:r>
            <a:r>
              <a:rPr lang="en-US" altLang="ko-KR" sz="900">
                <a:latin typeface="Arial" panose="020B0604020202020204" pitchFamily="34" charset="0"/>
                <a:cs typeface="Arial" panose="020B0604020202020204" pitchFamily="34" charset="0"/>
              </a:rPr>
              <a:t>, Case 2(</a:t>
            </a:r>
            <a:r>
              <a:rPr lang="ko-KR" altLang="en-US" sz="900">
                <a:latin typeface="Arial" panose="020B0604020202020204" pitchFamily="34" charset="0"/>
                <a:cs typeface="Arial" panose="020B0604020202020204" pitchFamily="34" charset="0"/>
              </a:rPr>
              <a:t>중립적</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에서는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첫차판매</a:t>
            </a:r>
            <a:r>
              <a:rPr lang="en-US" altLang="ko-KR" sz="900">
                <a:latin typeface="Arial" panose="020B0604020202020204" pitchFamily="34" charset="0"/>
                <a:cs typeface="Arial" panose="020B0604020202020204" pitchFamily="34" charset="0"/>
              </a:rPr>
              <a:t>’(100%), ‘2:</a:t>
            </a:r>
            <a:r>
              <a:rPr lang="ko-KR" altLang="en-US" sz="900">
                <a:latin typeface="Arial" panose="020B0604020202020204" pitchFamily="34" charset="0"/>
                <a:cs typeface="Arial" panose="020B0604020202020204" pitchFamily="34" charset="0"/>
              </a:rPr>
              <a:t>기타판매</a:t>
            </a:r>
            <a:r>
              <a:rPr lang="en-US" altLang="ko-KR" sz="900">
                <a:latin typeface="Arial" panose="020B0604020202020204" pitchFamily="34" charset="0"/>
                <a:cs typeface="Arial" panose="020B0604020202020204" pitchFamily="34" charset="0"/>
              </a:rPr>
              <a:t>’(50%), ‘0:</a:t>
            </a:r>
            <a:r>
              <a:rPr lang="ko-KR" altLang="en-US" sz="900" err="1">
                <a:latin typeface="Arial" panose="020B0604020202020204" pitchFamily="34" charset="0"/>
                <a:cs typeface="Arial" panose="020B0604020202020204" pitchFamily="34" charset="0"/>
              </a:rPr>
              <a:t>알수없음</a:t>
            </a:r>
            <a:r>
              <a:rPr lang="en-US" altLang="ko-KR" sz="900">
                <a:latin typeface="Arial" panose="020B0604020202020204" pitchFamily="34" charset="0"/>
                <a:cs typeface="Arial" panose="020B0604020202020204" pitchFamily="34" charset="0"/>
              </a:rPr>
              <a:t>‘(35%)</a:t>
            </a:r>
            <a:r>
              <a:rPr lang="ko-KR" altLang="en-US" sz="900">
                <a:latin typeface="Arial" panose="020B0604020202020204" pitchFamily="34" charset="0"/>
                <a:cs typeface="Arial" panose="020B0604020202020204" pitchFamily="34" charset="0"/>
              </a:rPr>
              <a:t>로 </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내차사기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거래량을 추정함 </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cs typeface="Arial" panose="020B0604020202020204" pitchFamily="34" charset="0"/>
              </a:rPr>
              <a:t>첫차 </a:t>
            </a:r>
            <a:r>
              <a:rPr lang="en-US" altLang="ko-KR" sz="900">
                <a:solidFill>
                  <a:srgbClr val="000000"/>
                </a:solidFill>
                <a:latin typeface="Arial" panose="020B0604020202020204" pitchFamily="34" charset="0"/>
                <a:cs typeface="Arial" panose="020B0604020202020204" pitchFamily="34" charset="0"/>
              </a:rPr>
              <a:t>‘</a:t>
            </a:r>
            <a:r>
              <a:rPr lang="ko-KR" altLang="en-US" sz="900" err="1">
                <a:solidFill>
                  <a:srgbClr val="000000"/>
                </a:solidFill>
                <a:latin typeface="Arial" panose="020B0604020202020204" pitchFamily="34" charset="0"/>
                <a:cs typeface="Arial" panose="020B0604020202020204" pitchFamily="34" charset="0"/>
              </a:rPr>
              <a:t>내차사기</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에서 이루어진 연평균 월판매량은 </a:t>
            </a:r>
            <a:r>
              <a:rPr lang="en-US" altLang="ko-KR" sz="900">
                <a:solidFill>
                  <a:srgbClr val="000000"/>
                </a:solidFill>
                <a:latin typeface="Arial" panose="020B0604020202020204" pitchFamily="34" charset="0"/>
                <a:cs typeface="Arial" panose="020B0604020202020204" pitchFamily="34" charset="0"/>
              </a:rPr>
              <a:t>Case 1</a:t>
            </a:r>
            <a:r>
              <a:rPr lang="ko-KR" altLang="en-US" sz="900">
                <a:solidFill>
                  <a:srgbClr val="000000"/>
                </a:solidFill>
                <a:latin typeface="Arial" panose="020B0604020202020204" pitchFamily="34" charset="0"/>
                <a:cs typeface="Arial" panose="020B0604020202020204" pitchFamily="34" charset="0"/>
              </a:rPr>
              <a:t>의 경우 </a:t>
            </a:r>
            <a:r>
              <a:rPr lang="en-US" altLang="ko-KR" sz="900">
                <a:solidFill>
                  <a:srgbClr val="000000"/>
                </a:solidFill>
                <a:latin typeface="Arial" panose="020B0604020202020204" pitchFamily="34" charset="0"/>
                <a:cs typeface="Arial" panose="020B0604020202020204" pitchFamily="34" charset="0"/>
              </a:rPr>
              <a:t>’19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4,263</a:t>
            </a:r>
            <a:r>
              <a:rPr lang="ko-KR" altLang="en-US" sz="900">
                <a:solidFill>
                  <a:srgbClr val="000000"/>
                </a:solidFill>
                <a:latin typeface="Arial" panose="020B0604020202020204" pitchFamily="34" charset="0"/>
                <a:cs typeface="Arial" panose="020B0604020202020204" pitchFamily="34" charset="0"/>
              </a:rPr>
              <a:t>건에서 </a:t>
            </a:r>
            <a:r>
              <a:rPr lang="en-US" altLang="ko-KR" sz="900">
                <a:solidFill>
                  <a:srgbClr val="000000"/>
                </a:solidFill>
                <a:latin typeface="Arial" panose="020B0604020202020204" pitchFamily="34" charset="0"/>
                <a:cs typeface="Arial" panose="020B0604020202020204" pitchFamily="34" charset="0"/>
              </a:rPr>
              <a:t>’22</a:t>
            </a:r>
            <a:r>
              <a:rPr lang="ko-KR" altLang="en-US" sz="900">
                <a:solidFill>
                  <a:srgbClr val="000000"/>
                </a:solidFill>
                <a:latin typeface="Arial" panose="020B0604020202020204" pitchFamily="34" charset="0"/>
                <a:cs typeface="Arial" panose="020B0604020202020204" pitchFamily="34" charset="0"/>
              </a:rPr>
              <a:t>년 반기 기준</a:t>
            </a:r>
            <a:r>
              <a:rPr lang="en-US" altLang="ko-KR" sz="900">
                <a:solidFill>
                  <a:srgbClr val="000000"/>
                </a:solidFill>
                <a:latin typeface="Arial" panose="020B0604020202020204" pitchFamily="34" charset="0"/>
                <a:cs typeface="Arial" panose="020B0604020202020204" pitchFamily="34" charset="0"/>
              </a:rPr>
              <a:t> 5,349</a:t>
            </a:r>
            <a:r>
              <a:rPr lang="ko-KR" altLang="en-US" sz="900">
                <a:solidFill>
                  <a:srgbClr val="000000"/>
                </a:solidFill>
                <a:latin typeface="Arial" panose="020B0604020202020204" pitchFamily="34" charset="0"/>
                <a:cs typeface="Arial" panose="020B0604020202020204" pitchFamily="34" charset="0"/>
              </a:rPr>
              <a:t>건으로</a:t>
            </a:r>
            <a:r>
              <a:rPr lang="en-US" altLang="ko-KR" sz="900">
                <a:solidFill>
                  <a:srgbClr val="000000"/>
                </a:solidFill>
                <a:latin typeface="Arial" panose="020B0604020202020204" pitchFamily="34" charset="0"/>
                <a:cs typeface="Arial" panose="020B0604020202020204" pitchFamily="34" charset="0"/>
              </a:rPr>
              <a:t>, Case 2</a:t>
            </a:r>
            <a:r>
              <a:rPr lang="ko-KR" altLang="en-US" sz="900">
                <a:solidFill>
                  <a:srgbClr val="000000"/>
                </a:solidFill>
                <a:latin typeface="Arial" panose="020B0604020202020204" pitchFamily="34" charset="0"/>
                <a:cs typeface="Arial" panose="020B0604020202020204" pitchFamily="34" charset="0"/>
              </a:rPr>
              <a:t>의 경우 </a:t>
            </a:r>
            <a:r>
              <a:rPr lang="en-US" altLang="ko-KR" sz="900">
                <a:solidFill>
                  <a:srgbClr val="000000"/>
                </a:solidFill>
                <a:latin typeface="Arial" panose="020B0604020202020204" pitchFamily="34" charset="0"/>
                <a:cs typeface="Arial" panose="020B0604020202020204" pitchFamily="34" charset="0"/>
              </a:rPr>
              <a:t>‘19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6,069</a:t>
            </a:r>
            <a:r>
              <a:rPr lang="ko-KR" altLang="en-US" sz="900">
                <a:solidFill>
                  <a:srgbClr val="000000"/>
                </a:solidFill>
                <a:latin typeface="Arial" panose="020B0604020202020204" pitchFamily="34" charset="0"/>
                <a:cs typeface="Arial" panose="020B0604020202020204" pitchFamily="34" charset="0"/>
              </a:rPr>
              <a:t>건에서 </a:t>
            </a:r>
            <a:r>
              <a:rPr lang="en-US" altLang="ko-KR" sz="900">
                <a:solidFill>
                  <a:srgbClr val="000000"/>
                </a:solidFill>
                <a:latin typeface="Arial" panose="020B0604020202020204" pitchFamily="34" charset="0"/>
                <a:cs typeface="Arial" panose="020B0604020202020204" pitchFamily="34" charset="0"/>
              </a:rPr>
              <a:t>‘22</a:t>
            </a:r>
            <a:r>
              <a:rPr lang="ko-KR" altLang="en-US" sz="900">
                <a:solidFill>
                  <a:srgbClr val="000000"/>
                </a:solidFill>
                <a:latin typeface="Arial" panose="020B0604020202020204" pitchFamily="34" charset="0"/>
                <a:cs typeface="Arial" panose="020B0604020202020204" pitchFamily="34" charset="0"/>
              </a:rPr>
              <a:t>년 반기 기준</a:t>
            </a:r>
            <a:r>
              <a:rPr lang="en-US" altLang="ko-KR" sz="900">
                <a:solidFill>
                  <a:srgbClr val="000000"/>
                </a:solidFill>
                <a:latin typeface="Arial" panose="020B0604020202020204" pitchFamily="34" charset="0"/>
                <a:cs typeface="Arial" panose="020B0604020202020204" pitchFamily="34" charset="0"/>
              </a:rPr>
              <a:t> 10,064</a:t>
            </a:r>
            <a:r>
              <a:rPr lang="ko-KR" altLang="en-US" sz="900">
                <a:solidFill>
                  <a:srgbClr val="000000"/>
                </a:solidFill>
                <a:latin typeface="Arial" panose="020B0604020202020204" pitchFamily="34" charset="0"/>
                <a:cs typeface="Arial" panose="020B0604020202020204" pitchFamily="34" charset="0"/>
              </a:rPr>
              <a:t>건으로 증가함</a:t>
            </a:r>
            <a:endParaRPr lang="en-US" altLang="ko-KR" sz="900">
              <a:solidFill>
                <a:srgbClr val="000000"/>
              </a:solidFill>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cs typeface="Arial" panose="020B0604020202020204" pitchFamily="34" charset="0"/>
              </a:rPr>
              <a:t>첫차 </a:t>
            </a:r>
            <a:r>
              <a:rPr lang="en-US" altLang="ko-KR" sz="900">
                <a:solidFill>
                  <a:srgbClr val="000000"/>
                </a:solidFill>
                <a:latin typeface="Arial" panose="020B0604020202020204" pitchFamily="34" charset="0"/>
                <a:cs typeface="Arial" panose="020B0604020202020204" pitchFamily="34" charset="0"/>
              </a:rPr>
              <a:t>‘</a:t>
            </a:r>
            <a:r>
              <a:rPr lang="ko-KR" altLang="en-US" sz="900" err="1">
                <a:solidFill>
                  <a:srgbClr val="000000"/>
                </a:solidFill>
                <a:latin typeface="Arial" panose="020B0604020202020204" pitchFamily="34" charset="0"/>
                <a:cs typeface="Arial" panose="020B0604020202020204" pitchFamily="34" charset="0"/>
              </a:rPr>
              <a:t>내차사기</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의</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연평균 </a:t>
            </a:r>
            <a:r>
              <a:rPr lang="en-US" altLang="ko-KR" sz="900">
                <a:solidFill>
                  <a:srgbClr val="000000"/>
                </a:solidFill>
                <a:latin typeface="Arial" panose="020B0604020202020204" pitchFamily="34" charset="0"/>
                <a:cs typeface="Arial" panose="020B0604020202020204" pitchFamily="34" charset="0"/>
              </a:rPr>
              <a:t>MAU</a:t>
            </a:r>
            <a:r>
              <a:rPr lang="ko-KR" altLang="en-US" sz="900">
                <a:solidFill>
                  <a:srgbClr val="000000"/>
                </a:solidFill>
                <a:latin typeface="Arial" panose="020B0604020202020204" pitchFamily="34" charset="0"/>
                <a:cs typeface="Arial" panose="020B0604020202020204" pitchFamily="34" charset="0"/>
              </a:rPr>
              <a:t>는 </a:t>
            </a:r>
            <a:r>
              <a:rPr lang="en-US" altLang="ko-KR" sz="900">
                <a:solidFill>
                  <a:srgbClr val="000000"/>
                </a:solidFill>
                <a:latin typeface="Arial" panose="020B0604020202020204" pitchFamily="34" charset="0"/>
                <a:cs typeface="Arial" panose="020B0604020202020204" pitchFamily="34" charset="0"/>
              </a:rPr>
              <a:t>’19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187,167</a:t>
            </a:r>
            <a:r>
              <a:rPr lang="ko-KR" altLang="en-US" sz="900">
                <a:solidFill>
                  <a:srgbClr val="000000"/>
                </a:solidFill>
                <a:latin typeface="Arial" panose="020B0604020202020204" pitchFamily="34" charset="0"/>
                <a:cs typeface="Arial" panose="020B0604020202020204" pitchFamily="34" charset="0"/>
              </a:rPr>
              <a:t>명에서 </a:t>
            </a:r>
            <a:r>
              <a:rPr lang="en-US" altLang="ko-KR" sz="900">
                <a:solidFill>
                  <a:srgbClr val="000000"/>
                </a:solidFill>
                <a:latin typeface="Arial" panose="020B0604020202020204" pitchFamily="34" charset="0"/>
                <a:cs typeface="Arial" panose="020B0604020202020204" pitchFamily="34" charset="0"/>
              </a:rPr>
              <a:t>’22</a:t>
            </a:r>
            <a:r>
              <a:rPr lang="ko-KR" altLang="en-US" sz="900">
                <a:solidFill>
                  <a:srgbClr val="000000"/>
                </a:solidFill>
                <a:latin typeface="Arial" panose="020B0604020202020204" pitchFamily="34" charset="0"/>
                <a:cs typeface="Arial" panose="020B0604020202020204" pitchFamily="34" charset="0"/>
              </a:rPr>
              <a:t>년 반기 기준</a:t>
            </a:r>
            <a:r>
              <a:rPr lang="en-US" altLang="ko-KR" sz="900">
                <a:solidFill>
                  <a:srgbClr val="000000"/>
                </a:solidFill>
                <a:latin typeface="Arial" panose="020B0604020202020204" pitchFamily="34" charset="0"/>
                <a:cs typeface="Arial" panose="020B0604020202020204" pitchFamily="34" charset="0"/>
              </a:rPr>
              <a:t> 210,494</a:t>
            </a:r>
            <a:r>
              <a:rPr lang="ko-KR" altLang="en-US" sz="900">
                <a:solidFill>
                  <a:srgbClr val="000000"/>
                </a:solidFill>
                <a:latin typeface="Arial" panose="020B0604020202020204" pitchFamily="34" charset="0"/>
                <a:cs typeface="Arial" panose="020B0604020202020204" pitchFamily="34" charset="0"/>
              </a:rPr>
              <a:t>명으로 증가하여</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거래전환율</a:t>
            </a:r>
            <a:r>
              <a:rPr lang="en-US" altLang="ko-KR" sz="900" baseline="30000">
                <a:solidFill>
                  <a:srgbClr val="000000"/>
                </a:solidFill>
                <a:latin typeface="Arial" panose="020B0604020202020204" pitchFamily="34" charset="0"/>
                <a:cs typeface="Arial" panose="020B0604020202020204" pitchFamily="34" charset="0"/>
              </a:rPr>
              <a:t>1</a:t>
            </a:r>
            <a:r>
              <a:rPr lang="ko-KR" altLang="en-US" sz="900">
                <a:solidFill>
                  <a:srgbClr val="000000"/>
                </a:solidFill>
                <a:latin typeface="Arial" panose="020B0604020202020204" pitchFamily="34" charset="0"/>
                <a:cs typeface="Arial" panose="020B0604020202020204" pitchFamily="34" charset="0"/>
              </a:rPr>
              <a:t>은 </a:t>
            </a:r>
            <a:r>
              <a:rPr lang="en-US" altLang="ko-KR" sz="900">
                <a:solidFill>
                  <a:srgbClr val="000000"/>
                </a:solidFill>
                <a:latin typeface="Arial" panose="020B0604020202020204" pitchFamily="34" charset="0"/>
                <a:cs typeface="Arial" panose="020B0604020202020204" pitchFamily="34" charset="0"/>
              </a:rPr>
              <a:t>Case 1</a:t>
            </a:r>
            <a:r>
              <a:rPr lang="ko-KR" altLang="en-US" sz="900">
                <a:solidFill>
                  <a:srgbClr val="000000"/>
                </a:solidFill>
                <a:latin typeface="Arial" panose="020B0604020202020204" pitchFamily="34" charset="0"/>
                <a:cs typeface="Arial" panose="020B0604020202020204" pitchFamily="34" charset="0"/>
              </a:rPr>
              <a:t>의 경우 </a:t>
            </a:r>
            <a:r>
              <a:rPr lang="en-US" altLang="ko-KR" sz="900">
                <a:solidFill>
                  <a:srgbClr val="000000"/>
                </a:solidFill>
                <a:latin typeface="Arial" panose="020B0604020202020204" pitchFamily="34" charset="0"/>
                <a:cs typeface="Arial" panose="020B0604020202020204" pitchFamily="34" charset="0"/>
              </a:rPr>
              <a:t>’19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2.28%</a:t>
            </a:r>
            <a:r>
              <a:rPr lang="ko-KR" altLang="en-US" sz="900">
                <a:solidFill>
                  <a:srgbClr val="000000"/>
                </a:solidFill>
                <a:latin typeface="Arial" panose="020B0604020202020204" pitchFamily="34" charset="0"/>
                <a:cs typeface="Arial" panose="020B0604020202020204" pitchFamily="34" charset="0"/>
              </a:rPr>
              <a:t>에서 </a:t>
            </a:r>
            <a:r>
              <a:rPr lang="en-US" altLang="ko-KR" sz="900">
                <a:solidFill>
                  <a:srgbClr val="000000"/>
                </a:solidFill>
                <a:latin typeface="Arial" panose="020B0604020202020204" pitchFamily="34" charset="0"/>
                <a:cs typeface="Arial" panose="020B0604020202020204" pitchFamily="34" charset="0"/>
              </a:rPr>
              <a:t>’22</a:t>
            </a:r>
            <a:r>
              <a:rPr lang="ko-KR" altLang="en-US" sz="900">
                <a:solidFill>
                  <a:srgbClr val="000000"/>
                </a:solidFill>
                <a:latin typeface="Arial" panose="020B0604020202020204" pitchFamily="34" charset="0"/>
                <a:cs typeface="Arial" panose="020B0604020202020204" pitchFamily="34" charset="0"/>
              </a:rPr>
              <a:t>년 반기 기준</a:t>
            </a:r>
            <a:r>
              <a:rPr lang="en-US" altLang="ko-KR" sz="900">
                <a:solidFill>
                  <a:srgbClr val="000000"/>
                </a:solidFill>
                <a:latin typeface="Arial" panose="020B0604020202020204" pitchFamily="34" charset="0"/>
                <a:cs typeface="Arial" panose="020B0604020202020204" pitchFamily="34" charset="0"/>
              </a:rPr>
              <a:t> 2.54%</a:t>
            </a:r>
            <a:r>
              <a:rPr lang="ko-KR" altLang="en-US" sz="900">
                <a:solidFill>
                  <a:srgbClr val="000000"/>
                </a:solidFill>
                <a:latin typeface="Arial" panose="020B0604020202020204" pitchFamily="34" charset="0"/>
                <a:cs typeface="Arial" panose="020B0604020202020204" pitchFamily="34" charset="0"/>
              </a:rPr>
              <a:t>로</a:t>
            </a:r>
            <a:r>
              <a:rPr lang="en-US" altLang="ko-KR" sz="900">
                <a:solidFill>
                  <a:srgbClr val="000000"/>
                </a:solidFill>
                <a:latin typeface="Arial" panose="020B0604020202020204" pitchFamily="34" charset="0"/>
                <a:cs typeface="Arial" panose="020B0604020202020204" pitchFamily="34" charset="0"/>
              </a:rPr>
              <a:t>, Case 2</a:t>
            </a:r>
            <a:r>
              <a:rPr lang="ko-KR" altLang="en-US" sz="900">
                <a:solidFill>
                  <a:srgbClr val="000000"/>
                </a:solidFill>
                <a:latin typeface="Arial" panose="020B0604020202020204" pitchFamily="34" charset="0"/>
                <a:cs typeface="Arial" panose="020B0604020202020204" pitchFamily="34" charset="0"/>
              </a:rPr>
              <a:t>의 경우 </a:t>
            </a:r>
            <a:r>
              <a:rPr lang="en-US" altLang="ko-KR" sz="900">
                <a:solidFill>
                  <a:srgbClr val="000000"/>
                </a:solidFill>
                <a:latin typeface="Arial" panose="020B0604020202020204" pitchFamily="34" charset="0"/>
                <a:cs typeface="Arial" panose="020B0604020202020204" pitchFamily="34" charset="0"/>
              </a:rPr>
              <a:t>’19</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3.24%</a:t>
            </a:r>
            <a:r>
              <a:rPr lang="ko-KR" altLang="en-US" sz="900">
                <a:solidFill>
                  <a:srgbClr val="000000"/>
                </a:solidFill>
                <a:latin typeface="Arial" panose="020B0604020202020204" pitchFamily="34" charset="0"/>
                <a:cs typeface="Arial" panose="020B0604020202020204" pitchFamily="34" charset="0"/>
              </a:rPr>
              <a:t>에서 </a:t>
            </a:r>
            <a:r>
              <a:rPr lang="en-US" altLang="ko-KR" sz="900">
                <a:solidFill>
                  <a:srgbClr val="000000"/>
                </a:solidFill>
                <a:latin typeface="Arial" panose="020B0604020202020204" pitchFamily="34" charset="0"/>
                <a:cs typeface="Arial" panose="020B0604020202020204" pitchFamily="34" charset="0"/>
              </a:rPr>
              <a:t>’22</a:t>
            </a:r>
            <a:r>
              <a:rPr lang="ko-KR" altLang="en-US" sz="900">
                <a:solidFill>
                  <a:srgbClr val="000000"/>
                </a:solidFill>
                <a:latin typeface="Arial" panose="020B0604020202020204" pitchFamily="34" charset="0"/>
                <a:cs typeface="Arial" panose="020B0604020202020204" pitchFamily="34" charset="0"/>
              </a:rPr>
              <a:t>년 반기 기준</a:t>
            </a:r>
            <a:r>
              <a:rPr lang="en-US" altLang="ko-KR" sz="900">
                <a:solidFill>
                  <a:srgbClr val="000000"/>
                </a:solidFill>
                <a:latin typeface="Arial" panose="020B0604020202020204" pitchFamily="34" charset="0"/>
                <a:cs typeface="Arial" panose="020B0604020202020204" pitchFamily="34" charset="0"/>
              </a:rPr>
              <a:t> 4.78%</a:t>
            </a:r>
            <a:r>
              <a:rPr lang="ko-KR" altLang="en-US" sz="900">
                <a:solidFill>
                  <a:srgbClr val="000000"/>
                </a:solidFill>
                <a:latin typeface="Arial" panose="020B0604020202020204" pitchFamily="34" charset="0"/>
                <a:cs typeface="Arial" panose="020B0604020202020204" pitchFamily="34" charset="0"/>
              </a:rPr>
              <a:t>로</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증가함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713B88D9-9AE5-4415-88E1-30F3517599BB}"/>
              </a:ext>
            </a:extLst>
          </p:cNvPr>
          <p:cNvSpPr txBox="1"/>
          <p:nvPr/>
        </p:nvSpPr>
        <p:spPr>
          <a:xfrm>
            <a:off x="530111" y="5928156"/>
            <a:ext cx="1510963" cy="215444"/>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a:t>
            </a:r>
            <a:r>
              <a:rPr lang="ko-KR" altLang="en-US" sz="700">
                <a:latin typeface="Arial" panose="020B0604020202020204" pitchFamily="34" charset="0"/>
                <a:cs typeface="Arial" panose="020B0604020202020204" pitchFamily="34" charset="0"/>
              </a:rPr>
              <a:t>거래전환율 </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내차사기수량 </a:t>
            </a:r>
            <a:r>
              <a:rPr lang="en-US" altLang="ko-KR" sz="700">
                <a:latin typeface="Arial" panose="020B0604020202020204" pitchFamily="34" charset="0"/>
                <a:cs typeface="Arial" panose="020B0604020202020204" pitchFamily="34" charset="0"/>
              </a:rPr>
              <a:t>/ MAU</a:t>
            </a:r>
          </a:p>
        </p:txBody>
      </p:sp>
      <p:sp>
        <p:nvSpPr>
          <p:cNvPr id="10" name="TextBox 9">
            <a:extLst>
              <a:ext uri="{FF2B5EF4-FFF2-40B4-BE49-F238E27FC236}">
                <a16:creationId xmlns:a16="http://schemas.microsoft.com/office/drawing/2014/main" id="{CFA7FEE6-FCDD-49E3-8880-BCE22C4359F8}"/>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1" name="차트 10">
            <a:extLst>
              <a:ext uri="{FF2B5EF4-FFF2-40B4-BE49-F238E27FC236}">
                <a16:creationId xmlns:a16="http://schemas.microsoft.com/office/drawing/2014/main" id="{24136759-7F50-45A2-A623-E0B16F13FA4C}"/>
              </a:ext>
            </a:extLst>
          </p:cNvPr>
          <p:cNvGraphicFramePr>
            <a:graphicFrameLocks/>
          </p:cNvGraphicFramePr>
          <p:nvPr>
            <p:extLst>
              <p:ext uri="{D42A27DB-BD31-4B8C-83A1-F6EECF244321}">
                <p14:modId xmlns:p14="http://schemas.microsoft.com/office/powerpoint/2010/main" val="2516377454"/>
              </p:ext>
            </p:extLst>
          </p:nvPr>
        </p:nvGraphicFramePr>
        <p:xfrm>
          <a:off x="2037600" y="1472400"/>
          <a:ext cx="2671200" cy="212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차트 13">
            <a:extLst>
              <a:ext uri="{FF2B5EF4-FFF2-40B4-BE49-F238E27FC236}">
                <a16:creationId xmlns:a16="http://schemas.microsoft.com/office/drawing/2014/main" id="{69082FCD-80C9-48B0-8948-E5A4D0C6EED9}"/>
              </a:ext>
            </a:extLst>
          </p:cNvPr>
          <p:cNvGraphicFramePr>
            <a:graphicFrameLocks/>
          </p:cNvGraphicFramePr>
          <p:nvPr>
            <p:extLst>
              <p:ext uri="{D42A27DB-BD31-4B8C-83A1-F6EECF244321}">
                <p14:modId xmlns:p14="http://schemas.microsoft.com/office/powerpoint/2010/main" val="3122351264"/>
              </p:ext>
            </p:extLst>
          </p:nvPr>
        </p:nvGraphicFramePr>
        <p:xfrm>
          <a:off x="4614566" y="1481291"/>
          <a:ext cx="2314800" cy="2026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차트 17">
            <a:extLst>
              <a:ext uri="{FF2B5EF4-FFF2-40B4-BE49-F238E27FC236}">
                <a16:creationId xmlns:a16="http://schemas.microsoft.com/office/drawing/2014/main" id="{2ADA933E-3CEC-4944-944A-472B6958F82F}"/>
              </a:ext>
            </a:extLst>
          </p:cNvPr>
          <p:cNvGraphicFramePr>
            <a:graphicFrameLocks/>
          </p:cNvGraphicFramePr>
          <p:nvPr>
            <p:extLst>
              <p:ext uri="{D42A27DB-BD31-4B8C-83A1-F6EECF244321}">
                <p14:modId xmlns:p14="http://schemas.microsoft.com/office/powerpoint/2010/main" val="2382191375"/>
              </p:ext>
            </p:extLst>
          </p:nvPr>
        </p:nvGraphicFramePr>
        <p:xfrm>
          <a:off x="6929366" y="1385891"/>
          <a:ext cx="2499057" cy="22176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31408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3581445587"/>
              </p:ext>
            </p:extLst>
          </p:nvPr>
        </p:nvGraphicFramePr>
        <p:xfrm>
          <a:off x="468001" y="1191600"/>
          <a:ext cx="9038334" cy="5099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363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T/O Days</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온라인 플랫폼의 경우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매물 등록일부터 판매일까지의 평균 회전기일이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일로</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오프라인 플랫폼</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(56</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일</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보다 재고 회전기일이 빠른 것으로 나타남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월평균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‘Push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알람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횟수가 많은 매물일수록 더 빠르게 판매되고 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5384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9" name="제목 2">
            <a:extLst>
              <a:ext uri="{FF2B5EF4-FFF2-40B4-BE49-F238E27FC236}">
                <a16:creationId xmlns:a16="http://schemas.microsoft.com/office/drawing/2014/main" id="{98CE731A-476C-4161-B5AB-F83EB494C067}"/>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Data Analysis (14/14) </a:t>
            </a:r>
          </a:p>
        </p:txBody>
      </p:sp>
      <p:sp>
        <p:nvSpPr>
          <p:cNvPr id="62" name="TextBox 61">
            <a:extLst>
              <a:ext uri="{FF2B5EF4-FFF2-40B4-BE49-F238E27FC236}">
                <a16:creationId xmlns:a16="http://schemas.microsoft.com/office/drawing/2014/main" id="{277481F2-74A3-4E6C-81AC-06808B4742B0}"/>
              </a:ext>
            </a:extLst>
          </p:cNvPr>
          <p:cNvSpPr txBox="1"/>
          <p:nvPr/>
        </p:nvSpPr>
        <p:spPr>
          <a:xfrm>
            <a:off x="5714999" y="3721937"/>
            <a:ext cx="3596639" cy="2446465"/>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err="1">
                <a:latin typeface="Arial" panose="020B0604020202020204" pitchFamily="34" charset="0"/>
                <a:cs typeface="Arial" panose="020B0604020202020204" pitchFamily="34" charset="0"/>
              </a:rPr>
              <a:t>채널별</a:t>
            </a:r>
            <a:r>
              <a:rPr lang="ko-KR" altLang="en-US" sz="900" b="1" u="sng">
                <a:latin typeface="Arial" panose="020B0604020202020204" pitchFamily="34" charset="0"/>
                <a:cs typeface="Arial" panose="020B0604020202020204" pitchFamily="34" charset="0"/>
              </a:rPr>
              <a:t> </a:t>
            </a:r>
            <a:r>
              <a:rPr lang="en-US" altLang="ko-KR" sz="900" b="1" u="sng">
                <a:latin typeface="Arial" panose="020B0604020202020204" pitchFamily="34" charset="0"/>
                <a:cs typeface="Arial" panose="020B0604020202020204" pitchFamily="34" charset="0"/>
              </a:rPr>
              <a:t>T/O Days</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err="1">
                <a:solidFill>
                  <a:srgbClr val="000000"/>
                </a:solidFill>
                <a:latin typeface="Arial" panose="020B0604020202020204" pitchFamily="34" charset="0"/>
                <a:cs typeface="Arial" panose="020B0604020202020204" pitchFamily="34" charset="0"/>
              </a:rPr>
              <a:t>오토핸즈</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강서지점에서 판매된 차량으로 오프라인 채널의 회전기일을 산정할 경우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평균 회전기일은 </a:t>
            </a:r>
            <a:r>
              <a:rPr lang="en-US" altLang="ko-KR" sz="900">
                <a:solidFill>
                  <a:srgbClr val="000000"/>
                </a:solidFill>
                <a:latin typeface="Arial" panose="020B0604020202020204" pitchFamily="34" charset="0"/>
                <a:cs typeface="Arial" panose="020B0604020202020204" pitchFamily="34" charset="0"/>
              </a:rPr>
              <a:t>55.9</a:t>
            </a:r>
            <a:r>
              <a:rPr lang="ko-KR" altLang="en-US" sz="900">
                <a:solidFill>
                  <a:srgbClr val="000000"/>
                </a:solidFill>
                <a:latin typeface="Arial" panose="020B0604020202020204" pitchFamily="34" charset="0"/>
                <a:cs typeface="Arial" panose="020B0604020202020204" pitchFamily="34" charset="0"/>
              </a:rPr>
              <a:t>일로 나타남</a:t>
            </a:r>
            <a:r>
              <a:rPr lang="en-US" altLang="ko-KR" sz="900">
                <a:solidFill>
                  <a:srgbClr val="000000"/>
                </a:solidFill>
                <a:latin typeface="Arial" panose="020B0604020202020204" pitchFamily="34" charset="0"/>
                <a:cs typeface="Arial" panose="020B0604020202020204" pitchFamily="34" charset="0"/>
              </a:rPr>
              <a:t>. </a:t>
            </a:r>
            <a:r>
              <a:rPr lang="ko-KR" altLang="en-US" sz="900" err="1">
                <a:solidFill>
                  <a:srgbClr val="000000"/>
                </a:solidFill>
                <a:latin typeface="Arial" panose="020B0604020202020204" pitchFamily="34" charset="0"/>
                <a:cs typeface="Arial" panose="020B0604020202020204" pitchFamily="34" charset="0"/>
              </a:rPr>
              <a:t>차종별</a:t>
            </a:r>
            <a:r>
              <a:rPr lang="ko-KR" altLang="en-US" sz="900">
                <a:solidFill>
                  <a:srgbClr val="000000"/>
                </a:solidFill>
                <a:latin typeface="Arial" panose="020B0604020202020204" pitchFamily="34" charset="0"/>
                <a:cs typeface="Arial" panose="020B0604020202020204" pitchFamily="34" charset="0"/>
              </a:rPr>
              <a:t> 회전기일은 </a:t>
            </a:r>
            <a:r>
              <a:rPr lang="en-US" altLang="ko-KR" sz="900">
                <a:solidFill>
                  <a:srgbClr val="000000"/>
                </a:solidFill>
                <a:latin typeface="Arial" panose="020B0604020202020204" pitchFamily="34" charset="0"/>
                <a:cs typeface="Arial" panose="020B0604020202020204" pitchFamily="34" charset="0"/>
              </a:rPr>
              <a:t>45~62</a:t>
            </a:r>
            <a:r>
              <a:rPr lang="ko-KR" altLang="en-US" sz="900">
                <a:solidFill>
                  <a:srgbClr val="000000"/>
                </a:solidFill>
                <a:latin typeface="Arial" panose="020B0604020202020204" pitchFamily="34" charset="0"/>
                <a:cs typeface="Arial" panose="020B0604020202020204" pitchFamily="34" charset="0"/>
              </a:rPr>
              <a:t>일</a:t>
            </a:r>
            <a:r>
              <a:rPr lang="en-US" altLang="ko-KR" sz="900">
                <a:solidFill>
                  <a:srgbClr val="000000"/>
                </a:solidFill>
                <a:latin typeface="Arial" panose="020B0604020202020204" pitchFamily="34" charset="0"/>
                <a:cs typeface="Arial" panose="020B0604020202020204" pitchFamily="34" charset="0"/>
              </a:rPr>
              <a:t>, </a:t>
            </a:r>
            <a:r>
              <a:rPr lang="ko-KR" altLang="en-US" sz="900" err="1">
                <a:solidFill>
                  <a:srgbClr val="000000"/>
                </a:solidFill>
                <a:latin typeface="Arial" panose="020B0604020202020204" pitchFamily="34" charset="0"/>
                <a:cs typeface="Arial" panose="020B0604020202020204" pitchFamily="34" charset="0"/>
              </a:rPr>
              <a:t>연식별</a:t>
            </a:r>
            <a:r>
              <a:rPr lang="ko-KR" altLang="en-US" sz="900">
                <a:solidFill>
                  <a:srgbClr val="000000"/>
                </a:solidFill>
                <a:latin typeface="Arial" panose="020B0604020202020204" pitchFamily="34" charset="0"/>
                <a:cs typeface="Arial" panose="020B0604020202020204" pitchFamily="34" charset="0"/>
              </a:rPr>
              <a:t> 회전기일은 </a:t>
            </a:r>
            <a:r>
              <a:rPr lang="en-US" altLang="ko-KR" sz="900">
                <a:solidFill>
                  <a:srgbClr val="000000"/>
                </a:solidFill>
                <a:latin typeface="Arial" panose="020B0604020202020204" pitchFamily="34" charset="0"/>
                <a:cs typeface="Arial" panose="020B0604020202020204" pitchFamily="34" charset="0"/>
              </a:rPr>
              <a:t>23~106</a:t>
            </a:r>
            <a:r>
              <a:rPr lang="ko-KR" altLang="en-US" sz="900">
                <a:solidFill>
                  <a:srgbClr val="000000"/>
                </a:solidFill>
                <a:latin typeface="Arial" panose="020B0604020202020204" pitchFamily="34" charset="0"/>
                <a:cs typeface="Arial" panose="020B0604020202020204" pitchFamily="34" charset="0"/>
              </a:rPr>
              <a:t>일로 큰 편차를 보이나</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강서지점의 매매 표본이 총 </a:t>
            </a:r>
            <a:r>
              <a:rPr lang="en-US" altLang="ko-KR" sz="900">
                <a:solidFill>
                  <a:srgbClr val="000000"/>
                </a:solidFill>
                <a:latin typeface="Arial" panose="020B0604020202020204" pitchFamily="34" charset="0"/>
                <a:cs typeface="Arial" panose="020B0604020202020204" pitchFamily="34" charset="0"/>
              </a:rPr>
              <a:t>74</a:t>
            </a:r>
            <a:r>
              <a:rPr lang="ko-KR" altLang="en-US" sz="900">
                <a:solidFill>
                  <a:srgbClr val="000000"/>
                </a:solidFill>
                <a:latin typeface="Arial" panose="020B0604020202020204" pitchFamily="34" charset="0"/>
                <a:cs typeface="Arial" panose="020B0604020202020204" pitchFamily="34" charset="0"/>
              </a:rPr>
              <a:t>건</a:t>
            </a:r>
            <a:r>
              <a:rPr lang="en-US" altLang="ko-KR" sz="900">
                <a:solidFill>
                  <a:srgbClr val="000000"/>
                </a:solidFill>
                <a:latin typeface="Arial" panose="020B0604020202020204" pitchFamily="34" charset="0"/>
                <a:cs typeface="Arial" panose="020B0604020202020204" pitchFamily="34" charset="0"/>
              </a:rPr>
              <a:t>(’21</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10</a:t>
            </a:r>
            <a:r>
              <a:rPr lang="ko-KR" altLang="en-US" sz="900">
                <a:solidFill>
                  <a:srgbClr val="000000"/>
                </a:solidFill>
                <a:latin typeface="Arial" panose="020B0604020202020204" pitchFamily="34" charset="0"/>
                <a:cs typeface="Arial" panose="020B0604020202020204" pitchFamily="34" charset="0"/>
              </a:rPr>
              <a:t>월</a:t>
            </a:r>
            <a:r>
              <a:rPr lang="en-US" altLang="ko-KR" sz="900">
                <a:solidFill>
                  <a:srgbClr val="000000"/>
                </a:solidFill>
                <a:latin typeface="Arial" panose="020B0604020202020204" pitchFamily="34" charset="0"/>
                <a:cs typeface="Arial" panose="020B0604020202020204" pitchFamily="34" charset="0"/>
              </a:rPr>
              <a:t>~’22</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7</a:t>
            </a:r>
            <a:r>
              <a:rPr lang="ko-KR" altLang="en-US" sz="900">
                <a:solidFill>
                  <a:srgbClr val="000000"/>
                </a:solidFill>
                <a:latin typeface="Arial" panose="020B0604020202020204" pitchFamily="34" charset="0"/>
                <a:cs typeface="Arial" panose="020B0604020202020204" pitchFamily="34" charset="0"/>
              </a:rPr>
              <a:t>월 판매된 해당차종</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에 불과하여</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오프라인 채널 전체를 대표하는 것에는 한계가 존재함</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 </a:t>
            </a:r>
            <a:endParaRPr lang="en-US" altLang="ko-KR" sz="900">
              <a:solidFill>
                <a:srgbClr val="000000"/>
              </a:solidFill>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미스터픽</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서비스에서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광고시작일</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과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판매일</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을 기준으로</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회전기일을 산정할 경우 평균 회전기일은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a:t>
            </a:r>
            <a:r>
              <a:rPr lang="ko-KR" altLang="en-US" sz="900">
                <a:solidFill>
                  <a:srgbClr val="000000"/>
                </a:solidFill>
                <a:latin typeface="Arial" panose="020B0604020202020204" pitchFamily="34" charset="0"/>
                <a:cs typeface="Arial" panose="020B0604020202020204" pitchFamily="34" charset="0"/>
              </a:rPr>
              <a:t>일로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오프라인 채널에 비하여 </a:t>
            </a:r>
            <a:r>
              <a:rPr kumimoji="0" lang="en-US" altLang="ko-KR" sz="9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T/O Days</a:t>
            </a:r>
            <a:r>
              <a:rPr kumimoji="0" lang="ko-KR" altLang="en-US" sz="9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가 약 </a:t>
            </a:r>
            <a:r>
              <a:rPr kumimoji="0" lang="en-US" altLang="ko-KR" sz="9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1/3</a:t>
            </a:r>
            <a:r>
              <a:rPr kumimoji="0" lang="ko-KR" altLang="en-US" sz="9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가량 짧은 것으로 나타남</a:t>
            </a:r>
            <a:r>
              <a:rPr kumimoji="0" lang="en-US" altLang="ko-KR" sz="9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판매가 완료된 매물의 </a:t>
            </a:r>
            <a:r>
              <a:rPr lang="en-US" altLang="ko-KR" sz="900">
                <a:solidFill>
                  <a:srgbClr val="000000"/>
                </a:solidFill>
                <a:latin typeface="Arial" panose="020B0604020202020204" pitchFamily="34" charset="0"/>
                <a:cs typeface="Arial" panose="020B0604020202020204" pitchFamily="34" charset="0"/>
              </a:rPr>
              <a:t>32%</a:t>
            </a:r>
            <a:r>
              <a:rPr lang="ko-KR" altLang="en-US" sz="900">
                <a:solidFill>
                  <a:srgbClr val="000000"/>
                </a:solidFill>
                <a:latin typeface="Arial" panose="020B0604020202020204" pitchFamily="34" charset="0"/>
                <a:cs typeface="Arial" panose="020B0604020202020204" pitchFamily="34" charset="0"/>
              </a:rPr>
              <a:t>는 등록일로부터 </a:t>
            </a:r>
            <a:r>
              <a:rPr lang="en-US" altLang="ko-KR" sz="900">
                <a:solidFill>
                  <a:srgbClr val="000000"/>
                </a:solidFill>
                <a:latin typeface="Arial" panose="020B0604020202020204" pitchFamily="34" charset="0"/>
                <a:cs typeface="Arial" panose="020B0604020202020204" pitchFamily="34" charset="0"/>
              </a:rPr>
              <a:t>1</a:t>
            </a:r>
            <a:r>
              <a:rPr lang="ko-KR" altLang="en-US" sz="900">
                <a:solidFill>
                  <a:srgbClr val="000000"/>
                </a:solidFill>
                <a:latin typeface="Arial" panose="020B0604020202020204" pitchFamily="34" charset="0"/>
                <a:cs typeface="Arial" panose="020B0604020202020204" pitchFamily="34" charset="0"/>
              </a:rPr>
              <a:t>주일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이내에</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77%</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달 이내에</a:t>
            </a:r>
            <a:r>
              <a:rPr lang="ko-KR" altLang="en-US" sz="900">
                <a:solidFill>
                  <a:srgbClr val="000000"/>
                </a:solidFill>
                <a:latin typeface="Arial" panose="020B0604020202020204" pitchFamily="34" charset="0"/>
                <a:cs typeface="Arial" panose="020B0604020202020204" pitchFamily="34" charset="0"/>
              </a:rPr>
              <a:t> 판매되었음</a:t>
            </a:r>
            <a:endParaRPr lang="en-US" altLang="ko-KR" sz="900">
              <a:solidFill>
                <a:srgbClr val="000000"/>
              </a:solidFill>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err="1">
                <a:solidFill>
                  <a:srgbClr val="000000"/>
                </a:solidFill>
                <a:latin typeface="Arial" panose="020B0604020202020204" pitchFamily="34" charset="0"/>
                <a:cs typeface="Arial" panose="020B0604020202020204" pitchFamily="34" charset="0"/>
              </a:rPr>
              <a:t>미스터픽은</a:t>
            </a:r>
            <a:r>
              <a:rPr lang="ko-KR" altLang="en-US" sz="900">
                <a:solidFill>
                  <a:srgbClr val="000000"/>
                </a:solidFill>
                <a:latin typeface="Arial" panose="020B0604020202020204" pitchFamily="34" charset="0"/>
                <a:cs typeface="Arial" panose="020B0604020202020204" pitchFamily="34" charset="0"/>
              </a:rPr>
              <a:t> 고객의 관심매물 등록정보에 따라 맞춤 매물을 추천하는 </a:t>
            </a:r>
            <a:r>
              <a:rPr lang="en-US" altLang="ko-KR" sz="900">
                <a:solidFill>
                  <a:srgbClr val="000000"/>
                </a:solidFill>
                <a:latin typeface="Arial" panose="020B0604020202020204" pitchFamily="34" charset="0"/>
                <a:cs typeface="Arial" panose="020B0604020202020204" pitchFamily="34" charset="0"/>
              </a:rPr>
              <a:t>‘Push </a:t>
            </a:r>
            <a:r>
              <a:rPr lang="ko-KR" altLang="en-US" sz="900">
                <a:solidFill>
                  <a:srgbClr val="000000"/>
                </a:solidFill>
                <a:latin typeface="Arial" panose="020B0604020202020204" pitchFamily="34" charset="0"/>
                <a:cs typeface="Arial" panose="020B0604020202020204" pitchFamily="34" charset="0"/>
              </a:rPr>
              <a:t>알람</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서비스를 진행하고 있으며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실제로 </a:t>
            </a:r>
            <a:r>
              <a:rPr lang="en-US" altLang="ko-KR" sz="900">
                <a:solidFill>
                  <a:srgbClr val="000000"/>
                </a:solidFill>
                <a:latin typeface="Arial" panose="020B0604020202020204" pitchFamily="34" charset="0"/>
                <a:cs typeface="Arial" panose="020B0604020202020204" pitchFamily="34" charset="0"/>
              </a:rPr>
              <a:t>‘Push </a:t>
            </a:r>
            <a:r>
              <a:rPr lang="ko-KR" altLang="en-US" sz="900">
                <a:solidFill>
                  <a:srgbClr val="000000"/>
                </a:solidFill>
                <a:latin typeface="Arial" panose="020B0604020202020204" pitchFamily="34" charset="0"/>
                <a:cs typeface="Arial" panose="020B0604020202020204" pitchFamily="34" charset="0"/>
              </a:rPr>
              <a:t>알람</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횟수가 많은 매물일수록 회전기일이 감소하는 것으로 나타남</a:t>
            </a:r>
            <a:r>
              <a:rPr lang="en-US" altLang="ko-KR" sz="900">
                <a:solidFill>
                  <a:srgbClr val="000000"/>
                </a:solidFill>
                <a:latin typeface="Arial" panose="020B0604020202020204" pitchFamily="34" charset="0"/>
                <a:cs typeface="Arial" panose="020B0604020202020204" pitchFamily="34" charset="0"/>
              </a:rPr>
              <a:t> </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10" name="표 9">
            <a:extLst>
              <a:ext uri="{FF2B5EF4-FFF2-40B4-BE49-F238E27FC236}">
                <a16:creationId xmlns:a16="http://schemas.microsoft.com/office/drawing/2014/main" id="{BC9A40BB-20DC-4F9B-8517-48D71BB4AB46}"/>
              </a:ext>
            </a:extLst>
          </p:cNvPr>
          <p:cNvGraphicFramePr>
            <a:graphicFrameLocks noGrp="1"/>
          </p:cNvGraphicFramePr>
          <p:nvPr>
            <p:extLst>
              <p:ext uri="{D42A27DB-BD31-4B8C-83A1-F6EECF244321}">
                <p14:modId xmlns:p14="http://schemas.microsoft.com/office/powerpoint/2010/main" val="1775935921"/>
              </p:ext>
            </p:extLst>
          </p:nvPr>
        </p:nvGraphicFramePr>
        <p:xfrm>
          <a:off x="2243338" y="1539587"/>
          <a:ext cx="3384000" cy="2094720"/>
        </p:xfrm>
        <a:graphic>
          <a:graphicData uri="http://schemas.openxmlformats.org/drawingml/2006/table">
            <a:tbl>
              <a:tblPr/>
              <a:tblGrid>
                <a:gridCol w="612000">
                  <a:extLst>
                    <a:ext uri="{9D8B030D-6E8A-4147-A177-3AD203B41FA5}">
                      <a16:colId xmlns:a16="http://schemas.microsoft.com/office/drawing/2014/main" val="2540072036"/>
                    </a:ext>
                  </a:extLst>
                </a:gridCol>
                <a:gridCol w="396000">
                  <a:extLst>
                    <a:ext uri="{9D8B030D-6E8A-4147-A177-3AD203B41FA5}">
                      <a16:colId xmlns:a16="http://schemas.microsoft.com/office/drawing/2014/main" val="4082275967"/>
                    </a:ext>
                  </a:extLst>
                </a:gridCol>
                <a:gridCol w="396000">
                  <a:extLst>
                    <a:ext uri="{9D8B030D-6E8A-4147-A177-3AD203B41FA5}">
                      <a16:colId xmlns:a16="http://schemas.microsoft.com/office/drawing/2014/main" val="1881980419"/>
                    </a:ext>
                  </a:extLst>
                </a:gridCol>
                <a:gridCol w="396000">
                  <a:extLst>
                    <a:ext uri="{9D8B030D-6E8A-4147-A177-3AD203B41FA5}">
                      <a16:colId xmlns:a16="http://schemas.microsoft.com/office/drawing/2014/main" val="2429229349"/>
                    </a:ext>
                  </a:extLst>
                </a:gridCol>
                <a:gridCol w="396000">
                  <a:extLst>
                    <a:ext uri="{9D8B030D-6E8A-4147-A177-3AD203B41FA5}">
                      <a16:colId xmlns:a16="http://schemas.microsoft.com/office/drawing/2014/main" val="105094546"/>
                    </a:ext>
                  </a:extLst>
                </a:gridCol>
                <a:gridCol w="396000">
                  <a:extLst>
                    <a:ext uri="{9D8B030D-6E8A-4147-A177-3AD203B41FA5}">
                      <a16:colId xmlns:a16="http://schemas.microsoft.com/office/drawing/2014/main" val="2135618276"/>
                    </a:ext>
                  </a:extLst>
                </a:gridCol>
                <a:gridCol w="396000">
                  <a:extLst>
                    <a:ext uri="{9D8B030D-6E8A-4147-A177-3AD203B41FA5}">
                      <a16:colId xmlns:a16="http://schemas.microsoft.com/office/drawing/2014/main" val="3534122147"/>
                    </a:ext>
                  </a:extLst>
                </a:gridCol>
                <a:gridCol w="396000">
                  <a:extLst>
                    <a:ext uri="{9D8B030D-6E8A-4147-A177-3AD203B41FA5}">
                      <a16:colId xmlns:a16="http://schemas.microsoft.com/office/drawing/2014/main" val="789007565"/>
                    </a:ext>
                  </a:extLst>
                </a:gridCol>
              </a:tblGrid>
              <a:tr h="144000">
                <a:tc gridSpan="8">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오토핸즈 오프라인</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강서지점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T/O Days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170575720"/>
                  </a:ext>
                </a:extLst>
              </a:tr>
              <a:tr h="108000">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18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gridSpan="6">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차종</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840856672"/>
                  </a:ext>
                </a:extLst>
              </a:tr>
              <a:tr h="108000">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그랜저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아반떼</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쏘나타</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팰리세이드</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시리즈</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벨로스터</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90155721"/>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129222938"/>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26471295"/>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78783692"/>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48216138"/>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23333840"/>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94548228"/>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78038323"/>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17767657"/>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37959471"/>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48059133"/>
                  </a:ext>
                </a:extLst>
              </a:tr>
              <a:tr h="108000">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93757559"/>
                  </a:ext>
                </a:extLst>
              </a:tr>
              <a:tr h="1080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연식미존재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95437676"/>
                  </a:ext>
                </a:extLst>
              </a:tr>
              <a:tr h="1080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20868960"/>
                  </a:ext>
                </a:extLst>
              </a:tr>
            </a:tbl>
          </a:graphicData>
        </a:graphic>
      </p:graphicFrame>
      <p:graphicFrame>
        <p:nvGraphicFramePr>
          <p:cNvPr id="35" name="표 34">
            <a:extLst>
              <a:ext uri="{FF2B5EF4-FFF2-40B4-BE49-F238E27FC236}">
                <a16:creationId xmlns:a16="http://schemas.microsoft.com/office/drawing/2014/main" id="{12280FCD-A279-4C71-AED7-3A4CB3C2B12F}"/>
              </a:ext>
            </a:extLst>
          </p:cNvPr>
          <p:cNvGraphicFramePr>
            <a:graphicFrameLocks noGrp="1"/>
          </p:cNvGraphicFramePr>
          <p:nvPr>
            <p:extLst>
              <p:ext uri="{D42A27DB-BD31-4B8C-83A1-F6EECF244321}">
                <p14:modId xmlns:p14="http://schemas.microsoft.com/office/powerpoint/2010/main" val="881703808"/>
              </p:ext>
            </p:extLst>
          </p:nvPr>
        </p:nvGraphicFramePr>
        <p:xfrm>
          <a:off x="5824255" y="1539586"/>
          <a:ext cx="3610451" cy="2094720"/>
        </p:xfrm>
        <a:graphic>
          <a:graphicData uri="http://schemas.openxmlformats.org/drawingml/2006/table">
            <a:tbl>
              <a:tblPr/>
              <a:tblGrid>
                <a:gridCol w="588387">
                  <a:extLst>
                    <a:ext uri="{9D8B030D-6E8A-4147-A177-3AD203B41FA5}">
                      <a16:colId xmlns:a16="http://schemas.microsoft.com/office/drawing/2014/main" val="1071013760"/>
                    </a:ext>
                  </a:extLst>
                </a:gridCol>
                <a:gridCol w="404516">
                  <a:extLst>
                    <a:ext uri="{9D8B030D-6E8A-4147-A177-3AD203B41FA5}">
                      <a16:colId xmlns:a16="http://schemas.microsoft.com/office/drawing/2014/main" val="1056519509"/>
                    </a:ext>
                  </a:extLst>
                </a:gridCol>
                <a:gridCol w="404516">
                  <a:extLst>
                    <a:ext uri="{9D8B030D-6E8A-4147-A177-3AD203B41FA5}">
                      <a16:colId xmlns:a16="http://schemas.microsoft.com/office/drawing/2014/main" val="2214731887"/>
                    </a:ext>
                  </a:extLst>
                </a:gridCol>
                <a:gridCol w="404516">
                  <a:extLst>
                    <a:ext uri="{9D8B030D-6E8A-4147-A177-3AD203B41FA5}">
                      <a16:colId xmlns:a16="http://schemas.microsoft.com/office/drawing/2014/main" val="1367765724"/>
                    </a:ext>
                  </a:extLst>
                </a:gridCol>
                <a:gridCol w="468000">
                  <a:extLst>
                    <a:ext uri="{9D8B030D-6E8A-4147-A177-3AD203B41FA5}">
                      <a16:colId xmlns:a16="http://schemas.microsoft.com/office/drawing/2014/main" val="846501822"/>
                    </a:ext>
                  </a:extLst>
                </a:gridCol>
                <a:gridCol w="468000">
                  <a:extLst>
                    <a:ext uri="{9D8B030D-6E8A-4147-A177-3AD203B41FA5}">
                      <a16:colId xmlns:a16="http://schemas.microsoft.com/office/drawing/2014/main" val="22680440"/>
                    </a:ext>
                  </a:extLst>
                </a:gridCol>
                <a:gridCol w="468000">
                  <a:extLst>
                    <a:ext uri="{9D8B030D-6E8A-4147-A177-3AD203B41FA5}">
                      <a16:colId xmlns:a16="http://schemas.microsoft.com/office/drawing/2014/main" val="1884650048"/>
                    </a:ext>
                  </a:extLst>
                </a:gridCol>
                <a:gridCol w="404516">
                  <a:extLst>
                    <a:ext uri="{9D8B030D-6E8A-4147-A177-3AD203B41FA5}">
                      <a16:colId xmlns:a16="http://schemas.microsoft.com/office/drawing/2014/main" val="3101623887"/>
                    </a:ext>
                  </a:extLst>
                </a:gridCol>
              </a:tblGrid>
              <a:tr h="152898">
                <a:tc gridSpan="8">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미스터픽</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첫차 내차사기</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T/O Days</a:t>
                      </a:r>
                      <a:r>
                        <a:rPr lang="en-US" altLang="ko-KR" sz="8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088381540"/>
                  </a:ext>
                </a:extLst>
              </a:tr>
              <a:tr h="129455">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18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gridSpan="6">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차종</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tcPr>
                </a:tc>
                <a:extLst>
                  <a:ext uri="{0D108BD9-81ED-4DB2-BD59-A6C34878D82A}">
                    <a16:rowId xmlns:a16="http://schemas.microsoft.com/office/drawing/2014/main" val="25318499"/>
                  </a:ext>
                </a:extLst>
              </a:tr>
              <a:tr h="258907">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그랜저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아반떼</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쏘나타</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팰리세이드</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시리즈</a:t>
                      </a:r>
                    </a:p>
                  </a:txBody>
                  <a:tcPr marL="36000" marR="36000" marT="0" marB="0" anchor="ctr">
                    <a:lnL>
                      <a:noFill/>
                    </a:lnL>
                    <a:lnR>
                      <a:noFill/>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75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벨로스터</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64951011"/>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56430898"/>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82095285"/>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51710279"/>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64250166"/>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23.5</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7600213"/>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15234367"/>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83336410"/>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50576129"/>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25.9</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07215552"/>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27735944"/>
                  </a:ext>
                </a:extLst>
              </a:tr>
              <a:tr h="129455">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42215845"/>
                  </a:ext>
                </a:extLst>
              </a:tr>
              <a:tr h="129455">
                <a:tc>
                  <a:txBody>
                    <a:bodyPr/>
                    <a:lstStyle/>
                    <a:p>
                      <a:pPr algn="ctr"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31727715"/>
                  </a:ext>
                </a:extLst>
              </a:tr>
            </a:tbl>
          </a:graphicData>
        </a:graphic>
      </p:graphicFrame>
      <p:sp>
        <p:nvSpPr>
          <p:cNvPr id="64" name="TextBox 63">
            <a:extLst>
              <a:ext uri="{FF2B5EF4-FFF2-40B4-BE49-F238E27FC236}">
                <a16:creationId xmlns:a16="http://schemas.microsoft.com/office/drawing/2014/main" id="{EF07BC90-376A-424D-A4F9-568383B52450}"/>
              </a:ext>
            </a:extLst>
          </p:cNvPr>
          <p:cNvSpPr txBox="1"/>
          <p:nvPr/>
        </p:nvSpPr>
        <p:spPr>
          <a:xfrm>
            <a:off x="521341" y="5497723"/>
            <a:ext cx="1510963" cy="646331"/>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a:t>
            </a:r>
            <a:r>
              <a:rPr lang="ko-KR" altLang="en-US" sz="700" err="1">
                <a:latin typeface="Arial" panose="020B0604020202020204" pitchFamily="34" charset="0"/>
                <a:cs typeface="Arial" panose="020B0604020202020204" pitchFamily="34" charset="0"/>
              </a:rPr>
              <a:t>미스터픽</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a:t>
            </a:r>
            <a:r>
              <a:rPr lang="ko-KR" altLang="en-US" sz="700" err="1">
                <a:latin typeface="Arial" panose="020B0604020202020204" pitchFamily="34" charset="0"/>
                <a:cs typeface="Arial" panose="020B0604020202020204" pitchFamily="34" charset="0"/>
              </a:rPr>
              <a:t>내차사기</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에서 </a:t>
            </a:r>
            <a:r>
              <a:rPr lang="en-US" altLang="ko-KR" sz="700">
                <a:latin typeface="Arial" panose="020B0604020202020204" pitchFamily="34" charset="0"/>
                <a:cs typeface="Arial" panose="020B0604020202020204" pitchFamily="34" charset="0"/>
              </a:rPr>
              <a:t>’21</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8</a:t>
            </a:r>
            <a:r>
              <a:rPr lang="ko-KR" altLang="en-US" sz="700">
                <a:latin typeface="Arial" panose="020B0604020202020204" pitchFamily="34" charset="0"/>
                <a:cs typeface="Arial" panose="020B0604020202020204" pitchFamily="34" charset="0"/>
              </a:rPr>
              <a:t>월</a:t>
            </a:r>
            <a:r>
              <a:rPr lang="en-US" altLang="ko-KR" sz="700">
                <a:latin typeface="Arial" panose="020B0604020202020204" pitchFamily="34" charset="0"/>
                <a:cs typeface="Arial" panose="020B0604020202020204" pitchFamily="34" charset="0"/>
              </a:rPr>
              <a:t>~’22</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7</a:t>
            </a:r>
            <a:r>
              <a:rPr lang="ko-KR" altLang="en-US" sz="700">
                <a:latin typeface="Arial" panose="020B0604020202020204" pitchFamily="34" charset="0"/>
                <a:cs typeface="Arial" panose="020B0604020202020204" pitchFamily="34" charset="0"/>
              </a:rPr>
              <a:t>월 판매완료 된 차량 중</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 딜러가 </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첫차 판매완료</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로 등록하여 첫차 플랫폼에서 판매 되었을 확률이 </a:t>
            </a:r>
            <a:r>
              <a:rPr lang="ko-KR" altLang="en-US" sz="700" err="1">
                <a:latin typeface="Arial" panose="020B0604020202020204" pitchFamily="34" charset="0"/>
                <a:cs typeface="Arial" panose="020B0604020202020204" pitchFamily="34" charset="0"/>
              </a:rPr>
              <a:t>매우높은</a:t>
            </a:r>
            <a:r>
              <a:rPr lang="ko-KR" altLang="en-US" sz="700">
                <a:latin typeface="Arial" panose="020B0604020202020204" pitchFamily="34" charset="0"/>
                <a:cs typeface="Arial" panose="020B0604020202020204" pitchFamily="34" charset="0"/>
              </a:rPr>
              <a:t> 매물만을 대상으로 회전기일 산정함  </a:t>
            </a:r>
            <a:endParaRPr lang="en-US" altLang="ko-KR" sz="700">
              <a:latin typeface="Arial" panose="020B0604020202020204" pitchFamily="34" charset="0"/>
              <a:cs typeface="Arial" panose="020B0604020202020204" pitchFamily="34" charset="0"/>
            </a:endParaRPr>
          </a:p>
        </p:txBody>
      </p:sp>
      <p:graphicFrame>
        <p:nvGraphicFramePr>
          <p:cNvPr id="12" name="차트 11">
            <a:extLst>
              <a:ext uri="{FF2B5EF4-FFF2-40B4-BE49-F238E27FC236}">
                <a16:creationId xmlns:a16="http://schemas.microsoft.com/office/drawing/2014/main" id="{D1511582-41F8-403A-8E9E-4741FA5F7179}"/>
              </a:ext>
            </a:extLst>
          </p:cNvPr>
          <p:cNvGraphicFramePr>
            <a:graphicFrameLocks/>
          </p:cNvGraphicFramePr>
          <p:nvPr>
            <p:extLst>
              <p:ext uri="{D42A27DB-BD31-4B8C-83A1-F6EECF244321}">
                <p14:modId xmlns:p14="http://schemas.microsoft.com/office/powerpoint/2010/main" val="26464849"/>
              </p:ext>
            </p:extLst>
          </p:nvPr>
        </p:nvGraphicFramePr>
        <p:xfrm>
          <a:off x="2032304" y="3943350"/>
          <a:ext cx="3682695" cy="226589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944BBE30-9EF0-4EE8-82F2-63D749F1E79B}"/>
              </a:ext>
            </a:extLst>
          </p:cNvPr>
          <p:cNvSpPr txBox="1"/>
          <p:nvPr/>
        </p:nvSpPr>
        <p:spPr>
          <a:xfrm>
            <a:off x="493403" y="614501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4314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4059537636"/>
              </p:ext>
            </p:extLst>
          </p:nvPr>
        </p:nvGraphicFramePr>
        <p:xfrm>
          <a:off x="468001" y="1191600"/>
          <a:ext cx="9038334" cy="51082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8457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NAV Statement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회사의</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Net Cash</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는 지속적으로 하락세에 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운전자본 중 매입채무의 경우 다양한 비용항목으로 구성되어 있으며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유무형자산은 대상기간 동안 큰 폭으로 변화하지 않았음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기타자산</a:t>
                      </a:r>
                      <a:r>
                        <a:rPr kumimoji="0" lang="en-US" altLang="ko-KR"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부채의 경우 대상기간 동안 </a:t>
                      </a:r>
                      <a:r>
                        <a:rPr kumimoji="0" lang="ko-KR" altLang="en-US" sz="900" b="0" i="1"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비경상적인</a:t>
                      </a:r>
                      <a:r>
                        <a:rPr kumimoji="0" lang="ko-KR" altLang="en-US"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사유 없이 회사의 정상적인 영업활동에 따라 변동하였음</a:t>
                      </a:r>
                      <a:r>
                        <a:rPr kumimoji="0" lang="en-US" altLang="ko-KR"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972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Net Cash</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월말 기준 회사는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490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 수준의 차입금이 있으며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현금및현금성자산은</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중 상환우선주 발행으로 인한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억원의 현금유입에도 불구하고 영업손실로 인하여 지속적으로 하락하고 있음</a:t>
                      </a: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97263" marR="0" lvl="0" indent="-17780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NWC</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회사의 운전자본은 매출채권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재고자산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선수금 및 선급금 으로 구성되어 있음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선수금의 경우 전액 회사의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거래매출</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관련 낙찰수수료 선수금이며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선급금은 회사의 광고선전비 관련 거래처로 구성되어 있음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매출채권 중 회사에서 미수금으로 분류하였으나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PG</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사 매출채권 성격의 금액으로 감사보고서 등에서 매출채권으로 재분류한 금액이 존재함</a:t>
                      </a: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97263"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97263"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972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PP&amp;E: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건물 및 토지를 보유하지 않고 전부 임차하여 사용하므로 유무형자산의 금액이 크지 않음</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유형자산은 비품 및 시설장치</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인테리어 공사</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등으로 구성되어 있으며</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무형자산의 경우 소프트웨어로 구성되어 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Others</a:t>
                      </a: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단기금융상품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적립한 정기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예적금</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금액임</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보증금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본사 사무실</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삼성동</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임차 및 자동차 매매용 사무실</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주차장 등에 대한 임차보증금과</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중고차 거래업체 관련 경매장 사용에 대한 보증금 및 차량임차료 등에 대한 기타보증금으로 구성되어 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미지급금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복리후생비 관련 카드 미지급금 위주로 구성되어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퇴직급여에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12/31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일자 퇴직인원에 대해 정산되지 않은 금액</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 포함되어 있어 상대적으로 큰 금액이 발생함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년의 경우 직원에게 지급할 상품권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각각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6</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매입으로 인해 미지급금이 증가하였음</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5" name="표 24">
            <a:extLst>
              <a:ext uri="{FF2B5EF4-FFF2-40B4-BE49-F238E27FC236}">
                <a16:creationId xmlns:a16="http://schemas.microsoft.com/office/drawing/2014/main" id="{FE63697A-FC4C-4D0D-8DBB-715B44736B5A}"/>
              </a:ext>
            </a:extLst>
          </p:cNvPr>
          <p:cNvGraphicFramePr>
            <a:graphicFrameLocks noGrp="1"/>
          </p:cNvGraphicFramePr>
          <p:nvPr>
            <p:extLst>
              <p:ext uri="{D42A27DB-BD31-4B8C-83A1-F6EECF244321}">
                <p14:modId xmlns:p14="http://schemas.microsoft.com/office/powerpoint/2010/main" val="942274886"/>
              </p:ext>
            </p:extLst>
          </p:nvPr>
        </p:nvGraphicFramePr>
        <p:xfrm>
          <a:off x="2138401" y="1515600"/>
          <a:ext cx="3059999" cy="3361425"/>
        </p:xfrm>
        <a:graphic>
          <a:graphicData uri="http://schemas.openxmlformats.org/drawingml/2006/table">
            <a:tbl>
              <a:tblPr/>
              <a:tblGrid>
                <a:gridCol w="109099">
                  <a:extLst>
                    <a:ext uri="{9D8B030D-6E8A-4147-A177-3AD203B41FA5}">
                      <a16:colId xmlns:a16="http://schemas.microsoft.com/office/drawing/2014/main" val="3432411723"/>
                    </a:ext>
                  </a:extLst>
                </a:gridCol>
                <a:gridCol w="1007624">
                  <a:extLst>
                    <a:ext uri="{9D8B030D-6E8A-4147-A177-3AD203B41FA5}">
                      <a16:colId xmlns:a16="http://schemas.microsoft.com/office/drawing/2014/main" val="748762324"/>
                    </a:ext>
                  </a:extLst>
                </a:gridCol>
                <a:gridCol w="485819">
                  <a:extLst>
                    <a:ext uri="{9D8B030D-6E8A-4147-A177-3AD203B41FA5}">
                      <a16:colId xmlns:a16="http://schemas.microsoft.com/office/drawing/2014/main" val="1250208538"/>
                    </a:ext>
                  </a:extLst>
                </a:gridCol>
                <a:gridCol w="485819">
                  <a:extLst>
                    <a:ext uri="{9D8B030D-6E8A-4147-A177-3AD203B41FA5}">
                      <a16:colId xmlns:a16="http://schemas.microsoft.com/office/drawing/2014/main" val="3690363739"/>
                    </a:ext>
                  </a:extLst>
                </a:gridCol>
                <a:gridCol w="485819">
                  <a:extLst>
                    <a:ext uri="{9D8B030D-6E8A-4147-A177-3AD203B41FA5}">
                      <a16:colId xmlns:a16="http://schemas.microsoft.com/office/drawing/2014/main" val="35629541"/>
                    </a:ext>
                  </a:extLst>
                </a:gridCol>
                <a:gridCol w="485819">
                  <a:extLst>
                    <a:ext uri="{9D8B030D-6E8A-4147-A177-3AD203B41FA5}">
                      <a16:colId xmlns:a16="http://schemas.microsoft.com/office/drawing/2014/main" val="441331730"/>
                    </a:ext>
                  </a:extLst>
                </a:gridCol>
              </a:tblGrid>
              <a:tr h="180000">
                <a:tc gridSpan="2">
                  <a:txBody>
                    <a:bodyPr/>
                    <a:lstStyle/>
                    <a:p>
                      <a:pPr algn="l"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NAV Statement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59998958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313607019"/>
                  </a:ext>
                </a:extLst>
              </a:tr>
              <a:tr h="144000">
                <a:tc gridSpan="2">
                  <a:txBody>
                    <a:bodyPr/>
                    <a:lstStyle/>
                    <a:p>
                      <a:pPr algn="l"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654362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Net 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1,669</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4577778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Arial" panose="020B0604020202020204" pitchFamily="34" charset="0"/>
                          <a:ea typeface="+mj-ea"/>
                          <a:cs typeface="Arial" panose="020B0604020202020204" pitchFamily="34" charset="0"/>
                        </a:rPr>
                        <a:t>현금및현금성자산</a:t>
                      </a: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2,159</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1,968</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1,730</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982838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351031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rtl="0" fontAlgn="ctr"/>
                      <a:r>
                        <a:rPr lang="ko-KR" altLang="en-US" sz="10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02952883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매출채권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7128429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867898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1720630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선급금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9525"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10738047"/>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PP&amp;E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3593698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유형자산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743005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무형자산</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17724312"/>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Others</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151211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금융자산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5374151"/>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보증금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388240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5230055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예수금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00981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5638131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퇴직급여충당부채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952353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91351853"/>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NAV</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1,537</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822</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84488776"/>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NAV Statement (1/2)</a:t>
            </a:r>
          </a:p>
        </p:txBody>
      </p:sp>
      <p:sp>
        <p:nvSpPr>
          <p:cNvPr id="10" name="순서도: 연결자 9">
            <a:extLst>
              <a:ext uri="{FF2B5EF4-FFF2-40B4-BE49-F238E27FC236}">
                <a16:creationId xmlns:a16="http://schemas.microsoft.com/office/drawing/2014/main" id="{707FDA5F-114A-440C-A3DE-73BB69DA87CD}"/>
              </a:ext>
            </a:extLst>
          </p:cNvPr>
          <p:cNvSpPr/>
          <p:nvPr/>
        </p:nvSpPr>
        <p:spPr bwMode="auto">
          <a:xfrm>
            <a:off x="5370055" y="15156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a:solidFill>
                  <a:srgbClr val="FFFFFF"/>
                </a:solidFill>
                <a:latin typeface="맑은 고딕" panose="020B0503020000020004" pitchFamily="50" charset="-127"/>
                <a:ea typeface="맑은 고딕" panose="020B0503020000020004" pitchFamily="50" charset="-127"/>
                <a:cs typeface="Arial" panose="020B0604020202020204" pitchFamily="34" charset="0"/>
              </a:rPr>
              <a:t>1</a:t>
            </a:r>
            <a:endParaRPr lang="ko-KR" altLang="en-US" sz="800" b="1" kern="0">
              <a:solidFill>
                <a:srgbClr val="FFFFFF"/>
              </a:solidFill>
              <a:latin typeface="맑은 고딕" panose="020B0503020000020004" pitchFamily="50" charset="-127"/>
              <a:ea typeface="맑은 고딕" panose="020B0503020000020004" pitchFamily="50" charset="-127"/>
              <a:cs typeface="Arial" panose="020B0604020202020204" pitchFamily="34" charset="0"/>
            </a:endParaRPr>
          </a:p>
        </p:txBody>
      </p:sp>
      <p:sp>
        <p:nvSpPr>
          <p:cNvPr id="28" name="제목 2">
            <a:extLst>
              <a:ext uri="{FF2B5EF4-FFF2-40B4-BE49-F238E27FC236}">
                <a16:creationId xmlns:a16="http://schemas.microsoft.com/office/drawing/2014/main" id="{7E5BB396-6582-486F-AF3E-0E63BF742F8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12" name="직사각형 11">
            <a:extLst>
              <a:ext uri="{FF2B5EF4-FFF2-40B4-BE49-F238E27FC236}">
                <a16:creationId xmlns:a16="http://schemas.microsoft.com/office/drawing/2014/main" id="{57000450-73BD-4F49-860E-4EAFD457D9A2}"/>
              </a:ext>
            </a:extLst>
          </p:cNvPr>
          <p:cNvSpPr/>
          <p:nvPr/>
        </p:nvSpPr>
        <p:spPr>
          <a:xfrm>
            <a:off x="2138400" y="1979927"/>
            <a:ext cx="306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3" name="순서도: 연결자 12">
            <a:extLst>
              <a:ext uri="{FF2B5EF4-FFF2-40B4-BE49-F238E27FC236}">
                <a16:creationId xmlns:a16="http://schemas.microsoft.com/office/drawing/2014/main" id="{EDC0081B-AD14-47FA-96C8-A32A0344DF03}"/>
              </a:ext>
            </a:extLst>
          </p:cNvPr>
          <p:cNvSpPr/>
          <p:nvPr/>
        </p:nvSpPr>
        <p:spPr bwMode="auto">
          <a:xfrm>
            <a:off x="2045393" y="1895261"/>
            <a:ext cx="148081" cy="137684"/>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15" name="직사각형 14">
            <a:extLst>
              <a:ext uri="{FF2B5EF4-FFF2-40B4-BE49-F238E27FC236}">
                <a16:creationId xmlns:a16="http://schemas.microsoft.com/office/drawing/2014/main" id="{051B8FF7-88B4-4385-B8F2-809B2B20BA0A}"/>
              </a:ext>
            </a:extLst>
          </p:cNvPr>
          <p:cNvSpPr/>
          <p:nvPr/>
        </p:nvSpPr>
        <p:spPr>
          <a:xfrm>
            <a:off x="2151229" y="2413527"/>
            <a:ext cx="306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7" name="순서도: 연결자 16">
            <a:extLst>
              <a:ext uri="{FF2B5EF4-FFF2-40B4-BE49-F238E27FC236}">
                <a16:creationId xmlns:a16="http://schemas.microsoft.com/office/drawing/2014/main" id="{EA0637F2-108E-4F98-81C2-DB95719B9081}"/>
              </a:ext>
            </a:extLst>
          </p:cNvPr>
          <p:cNvSpPr/>
          <p:nvPr/>
        </p:nvSpPr>
        <p:spPr bwMode="auto">
          <a:xfrm>
            <a:off x="2045393" y="234683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2" name="순서도: 연결자 21">
            <a:extLst>
              <a:ext uri="{FF2B5EF4-FFF2-40B4-BE49-F238E27FC236}">
                <a16:creationId xmlns:a16="http://schemas.microsoft.com/office/drawing/2014/main" id="{28552055-F4AA-4CDB-BEAD-B6FDB2D4E750}"/>
              </a:ext>
            </a:extLst>
          </p:cNvPr>
          <p:cNvSpPr/>
          <p:nvPr/>
        </p:nvSpPr>
        <p:spPr bwMode="auto">
          <a:xfrm>
            <a:off x="5364378" y="21264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19" name="표 18">
            <a:extLst>
              <a:ext uri="{FF2B5EF4-FFF2-40B4-BE49-F238E27FC236}">
                <a16:creationId xmlns:a16="http://schemas.microsoft.com/office/drawing/2014/main" id="{9C00EC5F-2039-43DE-9643-92176CB1F7B9}"/>
              </a:ext>
            </a:extLst>
          </p:cNvPr>
          <p:cNvGraphicFramePr>
            <a:graphicFrameLocks noGrp="1"/>
          </p:cNvGraphicFramePr>
          <p:nvPr>
            <p:extLst>
              <p:ext uri="{D42A27DB-BD31-4B8C-83A1-F6EECF244321}">
                <p14:modId xmlns:p14="http://schemas.microsoft.com/office/powerpoint/2010/main" val="934006712"/>
              </p:ext>
            </p:extLst>
          </p:nvPr>
        </p:nvGraphicFramePr>
        <p:xfrm>
          <a:off x="5585657" y="3863775"/>
          <a:ext cx="2342058" cy="487680"/>
        </p:xfrm>
        <a:graphic>
          <a:graphicData uri="http://schemas.openxmlformats.org/drawingml/2006/table">
            <a:tbl>
              <a:tblPr/>
              <a:tblGrid>
                <a:gridCol w="780686">
                  <a:extLst>
                    <a:ext uri="{9D8B030D-6E8A-4147-A177-3AD203B41FA5}">
                      <a16:colId xmlns:a16="http://schemas.microsoft.com/office/drawing/2014/main" val="4244402274"/>
                    </a:ext>
                  </a:extLst>
                </a:gridCol>
                <a:gridCol w="780686">
                  <a:extLst>
                    <a:ext uri="{9D8B030D-6E8A-4147-A177-3AD203B41FA5}">
                      <a16:colId xmlns:a16="http://schemas.microsoft.com/office/drawing/2014/main" val="1842617502"/>
                    </a:ext>
                  </a:extLst>
                </a:gridCol>
                <a:gridCol w="780686">
                  <a:extLst>
                    <a:ext uri="{9D8B030D-6E8A-4147-A177-3AD203B41FA5}">
                      <a16:colId xmlns:a16="http://schemas.microsoft.com/office/drawing/2014/main" val="284156634"/>
                    </a:ext>
                  </a:extLst>
                </a:gridCol>
              </a:tblGrid>
              <a:tr h="0">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구분</a:t>
                      </a:r>
                      <a:endParaRPr 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감가상각방법</a:t>
                      </a:r>
                      <a:endParaRPr 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내용연수</a:t>
                      </a:r>
                      <a:endParaRPr 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63774411"/>
                  </a:ext>
                </a:extLst>
              </a:tr>
              <a:tr h="0">
                <a:tc>
                  <a:txBody>
                    <a:bodyPr/>
                    <a:lstStyle/>
                    <a:p>
                      <a:pPr algn="ctr"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비품</a:t>
                      </a:r>
                      <a:endParaRPr lang="en-US" altLang="ko-KR"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정액법</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5</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877996255"/>
                  </a:ext>
                </a:extLst>
              </a:tr>
              <a:tr h="0">
                <a:tc>
                  <a:txBody>
                    <a:bodyPr/>
                    <a:lstStyle/>
                    <a:p>
                      <a:pPr algn="ctr" fontAlgn="ctr"/>
                      <a:r>
                        <a:rPr lang="ko-KR" altLang="en-US" sz="800" b="0" i="0" u="none" strike="noStrike">
                          <a:solidFill>
                            <a:srgbClr val="444444"/>
                          </a:solidFill>
                          <a:effectLst/>
                          <a:latin typeface="Arial" panose="020B0604020202020204" pitchFamily="34" charset="0"/>
                          <a:ea typeface="+mn-ea"/>
                          <a:cs typeface="Arial" panose="020B0604020202020204" pitchFamily="34" charset="0"/>
                        </a:rPr>
                        <a:t>시설장치</a:t>
                      </a:r>
                      <a:r>
                        <a:rPr lang="en-US" altLang="ko-KR" sz="800" b="0" i="0" u="none" strike="noStrike">
                          <a:solidFill>
                            <a:srgbClr val="444444"/>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정액법</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5</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671567380"/>
                  </a:ext>
                </a:extLst>
              </a:tr>
              <a:tr h="0">
                <a:tc>
                  <a:txBody>
                    <a:bodyPr/>
                    <a:lstStyle/>
                    <a:p>
                      <a:pPr algn="ctr" fontAlgn="ctr"/>
                      <a:r>
                        <a:rPr lang="ko-KR" altLang="en-US" sz="800" b="0" i="0" u="none" strike="noStrike">
                          <a:solidFill>
                            <a:srgbClr val="444444"/>
                          </a:solidFill>
                          <a:effectLst/>
                          <a:latin typeface="Arial" panose="020B0604020202020204" pitchFamily="34" charset="0"/>
                          <a:ea typeface="+mn-ea"/>
                          <a:cs typeface="Arial" panose="020B0604020202020204" pitchFamily="34" charset="0"/>
                        </a:rPr>
                        <a:t>소프트웨어</a:t>
                      </a:r>
                      <a:r>
                        <a:rPr lang="en-US" altLang="ko-KR" sz="800" b="0" i="0" u="none" strike="noStrike">
                          <a:solidFill>
                            <a:srgbClr val="444444"/>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정액법</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5</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년</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9086935"/>
                  </a:ext>
                </a:extLst>
              </a:tr>
            </a:tbl>
          </a:graphicData>
        </a:graphic>
      </p:graphicFrame>
      <p:sp>
        <p:nvSpPr>
          <p:cNvPr id="21" name="직사각형 20">
            <a:extLst>
              <a:ext uri="{FF2B5EF4-FFF2-40B4-BE49-F238E27FC236}">
                <a16:creationId xmlns:a16="http://schemas.microsoft.com/office/drawing/2014/main" id="{AFCFF5E9-9C2D-4DC6-A94F-2A087A77CDB4}"/>
              </a:ext>
            </a:extLst>
          </p:cNvPr>
          <p:cNvSpPr/>
          <p:nvPr/>
        </p:nvSpPr>
        <p:spPr>
          <a:xfrm>
            <a:off x="2138400" y="3136900"/>
            <a:ext cx="306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3" name="순서도: 연결자 22">
            <a:extLst>
              <a:ext uri="{FF2B5EF4-FFF2-40B4-BE49-F238E27FC236}">
                <a16:creationId xmlns:a16="http://schemas.microsoft.com/office/drawing/2014/main" id="{E2D4AE80-9A2A-477C-8798-25F1BFF8E988}"/>
              </a:ext>
            </a:extLst>
          </p:cNvPr>
          <p:cNvSpPr/>
          <p:nvPr/>
        </p:nvSpPr>
        <p:spPr bwMode="auto">
          <a:xfrm>
            <a:off x="2045393" y="3052234"/>
            <a:ext cx="148081" cy="137684"/>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24" name="순서도: 연결자 23">
            <a:extLst>
              <a:ext uri="{FF2B5EF4-FFF2-40B4-BE49-F238E27FC236}">
                <a16:creationId xmlns:a16="http://schemas.microsoft.com/office/drawing/2014/main" id="{7FBAD872-F411-4BEF-93BF-29BBBB9D7396}"/>
              </a:ext>
            </a:extLst>
          </p:cNvPr>
          <p:cNvSpPr/>
          <p:nvPr/>
        </p:nvSpPr>
        <p:spPr bwMode="auto">
          <a:xfrm>
            <a:off x="5365974" y="3357740"/>
            <a:ext cx="148081" cy="137684"/>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18" name="TextBox 17">
            <a:extLst>
              <a:ext uri="{FF2B5EF4-FFF2-40B4-BE49-F238E27FC236}">
                <a16:creationId xmlns:a16="http://schemas.microsoft.com/office/drawing/2014/main" id="{59CDDFA5-AE07-48A0-AA83-3B6FA8E01004}"/>
              </a:ext>
            </a:extLst>
          </p:cNvPr>
          <p:cNvSpPr txBox="1"/>
          <p:nvPr/>
        </p:nvSpPr>
        <p:spPr>
          <a:xfrm>
            <a:off x="493403" y="6141465"/>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26" name="직사각형 25">
            <a:extLst>
              <a:ext uri="{FF2B5EF4-FFF2-40B4-BE49-F238E27FC236}">
                <a16:creationId xmlns:a16="http://schemas.microsoft.com/office/drawing/2014/main" id="{94E4ACFA-7AD2-4427-9BC3-AEBEEBDA5BED}"/>
              </a:ext>
            </a:extLst>
          </p:cNvPr>
          <p:cNvSpPr/>
          <p:nvPr/>
        </p:nvSpPr>
        <p:spPr>
          <a:xfrm>
            <a:off x="2151229" y="3566998"/>
            <a:ext cx="306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9" name="순서도: 연결자 28">
            <a:extLst>
              <a:ext uri="{FF2B5EF4-FFF2-40B4-BE49-F238E27FC236}">
                <a16:creationId xmlns:a16="http://schemas.microsoft.com/office/drawing/2014/main" id="{F3969477-2C67-403F-AE12-C55FAE9DD9BD}"/>
              </a:ext>
            </a:extLst>
          </p:cNvPr>
          <p:cNvSpPr/>
          <p:nvPr/>
        </p:nvSpPr>
        <p:spPr bwMode="auto">
          <a:xfrm>
            <a:off x="5357242" y="450385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30" name="순서도: 연결자 29">
            <a:extLst>
              <a:ext uri="{FF2B5EF4-FFF2-40B4-BE49-F238E27FC236}">
                <a16:creationId xmlns:a16="http://schemas.microsoft.com/office/drawing/2014/main" id="{ECEFADB8-D29F-446F-9952-C35560546B5E}"/>
              </a:ext>
            </a:extLst>
          </p:cNvPr>
          <p:cNvSpPr/>
          <p:nvPr/>
        </p:nvSpPr>
        <p:spPr bwMode="auto">
          <a:xfrm>
            <a:off x="2045393" y="349465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32" name="표 31">
            <a:extLst>
              <a:ext uri="{FF2B5EF4-FFF2-40B4-BE49-F238E27FC236}">
                <a16:creationId xmlns:a16="http://schemas.microsoft.com/office/drawing/2014/main" id="{F90AE121-1727-4204-81A2-E1424DA427D6}"/>
              </a:ext>
            </a:extLst>
          </p:cNvPr>
          <p:cNvGraphicFramePr>
            <a:graphicFrameLocks noGrp="1"/>
          </p:cNvGraphicFramePr>
          <p:nvPr>
            <p:extLst>
              <p:ext uri="{D42A27DB-BD31-4B8C-83A1-F6EECF244321}">
                <p14:modId xmlns:p14="http://schemas.microsoft.com/office/powerpoint/2010/main" val="471943294"/>
              </p:ext>
            </p:extLst>
          </p:nvPr>
        </p:nvGraphicFramePr>
        <p:xfrm>
          <a:off x="5582740" y="2937296"/>
          <a:ext cx="3271832" cy="243840"/>
        </p:xfrm>
        <a:graphic>
          <a:graphicData uri="http://schemas.openxmlformats.org/drawingml/2006/table">
            <a:tbl>
              <a:tblPr/>
              <a:tblGrid>
                <a:gridCol w="967832">
                  <a:extLst>
                    <a:ext uri="{9D8B030D-6E8A-4147-A177-3AD203B41FA5}">
                      <a16:colId xmlns:a16="http://schemas.microsoft.com/office/drawing/2014/main" val="4244402274"/>
                    </a:ext>
                  </a:extLst>
                </a:gridCol>
                <a:gridCol w="576000">
                  <a:extLst>
                    <a:ext uri="{9D8B030D-6E8A-4147-A177-3AD203B41FA5}">
                      <a16:colId xmlns:a16="http://schemas.microsoft.com/office/drawing/2014/main" val="3182527100"/>
                    </a:ext>
                  </a:extLst>
                </a:gridCol>
                <a:gridCol w="576000">
                  <a:extLst>
                    <a:ext uri="{9D8B030D-6E8A-4147-A177-3AD203B41FA5}">
                      <a16:colId xmlns:a16="http://schemas.microsoft.com/office/drawing/2014/main" val="822334287"/>
                    </a:ext>
                  </a:extLst>
                </a:gridCol>
                <a:gridCol w="576000">
                  <a:extLst>
                    <a:ext uri="{9D8B030D-6E8A-4147-A177-3AD203B41FA5}">
                      <a16:colId xmlns:a16="http://schemas.microsoft.com/office/drawing/2014/main" val="1842617502"/>
                    </a:ext>
                  </a:extLst>
                </a:gridCol>
                <a:gridCol w="576000">
                  <a:extLst>
                    <a:ext uri="{9D8B030D-6E8A-4147-A177-3AD203B41FA5}">
                      <a16:colId xmlns:a16="http://schemas.microsoft.com/office/drawing/2014/main" val="284156634"/>
                    </a:ext>
                  </a:extLst>
                </a:gridCol>
              </a:tblGrid>
              <a:tr h="38857">
                <a:tc>
                  <a:txBody>
                    <a:bodyPr/>
                    <a:lstStyle/>
                    <a:p>
                      <a:pPr algn="l" fontAlgn="ctr"/>
                      <a:r>
                        <a:rPr lang="en-US" sz="800" b="1" i="0" u="none" strike="noStrike">
                          <a:solidFill>
                            <a:srgbClr val="FFFFFF"/>
                          </a:solidFill>
                          <a:effectLst/>
                          <a:latin typeface="Arial" panose="020B0604020202020204" pitchFamily="34" charset="0"/>
                          <a:ea typeface="+mn-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a:t>
                      </a:r>
                      <a:endParaRPr 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Dec-19</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Dec-20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Dec-21</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Jun-22</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63774411"/>
                  </a:ext>
                </a:extLst>
              </a:tr>
              <a:tr h="3885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미수금 재분류액</a:t>
                      </a:r>
                      <a:endParaRPr lang="en-US" altLang="ko-KR" sz="800" b="0" i="0" u="none" strike="noStrike">
                        <a:solidFill>
                          <a:srgbClr val="444444"/>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444444"/>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444444"/>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273</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330</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9086935"/>
                  </a:ext>
                </a:extLst>
              </a:tr>
            </a:tbl>
          </a:graphicData>
        </a:graphic>
      </p:graphicFrame>
    </p:spTree>
    <p:extLst>
      <p:ext uri="{BB962C8B-B14F-4D97-AF65-F5344CB8AC3E}">
        <p14:creationId xmlns:p14="http://schemas.microsoft.com/office/powerpoint/2010/main" val="4112612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1" y="1191600"/>
          <a:ext cx="9038334" cy="43452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0824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NAV Statement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기타자산</a:t>
                      </a:r>
                      <a:r>
                        <a:rPr kumimoji="0" lang="en-US" altLang="ko-KR"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부채의 경우 대상기간 동안 </a:t>
                      </a:r>
                      <a:r>
                        <a:rPr kumimoji="0" lang="ko-KR" altLang="en-US" sz="900" b="0" i="1"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비경상적인</a:t>
                      </a:r>
                      <a:r>
                        <a:rPr kumimoji="0" lang="ko-KR" altLang="en-US"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사유 없이 회사의 정상적인 영업활동에 따라 변동하였음</a:t>
                      </a:r>
                      <a:r>
                        <a:rPr kumimoji="0" lang="en-US" altLang="ko-KR"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회사가 매입채무로 분류한 항목의 경우 대부분이 미지급비용 성격으로 해당금액을 미지급비용으로 </a:t>
                      </a:r>
                      <a:r>
                        <a:rPr kumimoji="0" lang="ko-KR" altLang="en-US" sz="900" b="0" i="1"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재분류하였음</a:t>
                      </a: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972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Others (</a:t>
                      </a:r>
                      <a:r>
                        <a:rPr kumimoji="0" lang="ko-KR" altLang="en-US"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계속</a:t>
                      </a: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예수금</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4</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대보험</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관련 예수금으로 구성되어 있음</a:t>
                      </a: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미지급비용</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a:latin typeface="Arial" panose="020B0604020202020204" pitchFamily="34" charset="0"/>
                          <a:cs typeface="Arial" panose="020B0604020202020204" pitchFamily="34" charset="0"/>
                        </a:rPr>
                        <a:t>미지급 이자비용 인식액과 연차수당 미지급비용으로 구성되어 있음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또한 회사측에서 제시한 매입채무의 경우 거의 전액이 지급수수료 </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통신비 등 재고자산과 관련 없는 금액으로</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해당 금액을 미지급비용으로 </a:t>
                      </a:r>
                      <a:r>
                        <a:rPr lang="ko-KR" altLang="en-US" sz="900" err="1">
                          <a:latin typeface="Arial" panose="020B0604020202020204" pitchFamily="34" charset="0"/>
                          <a:cs typeface="Arial" panose="020B0604020202020204" pitchFamily="34" charset="0"/>
                        </a:rPr>
                        <a:t>재분류하였음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재분류한 매입채무 금액의 세부 항목은 아래와 같음</a:t>
                      </a: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퇴직급여충당부채</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회사는 별도의 퇴직연금을 적립하고 있지는 않으나</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1</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이상 근로자에 대하여 퇴직급여 추계액을 적립하고 있음</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회사의 임원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인에 대해서는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이전까진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배수</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이후로는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배수로 적립하고 있음</a:t>
                      </a:r>
                    </a:p>
                    <a:p>
                      <a:pPr marL="3589338"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기타</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부가세대급금</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부가세예수금</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미수수익</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이자</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미수금</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만원 수준의 소액발생</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선급비용</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보험료</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kern="0">
                          <a:latin typeface="Arial" panose="020B0604020202020204" pitchFamily="34" charset="0"/>
                          <a:cs typeface="Arial" panose="020B0604020202020204" pitchFamily="34" charset="0"/>
                        </a:rPr>
                        <a:t>선납세금</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이자수익 원천징수분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등으로 구성되어 있음</a:t>
                      </a:r>
                      <a:endPar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2" name="표 21">
            <a:extLst>
              <a:ext uri="{FF2B5EF4-FFF2-40B4-BE49-F238E27FC236}">
                <a16:creationId xmlns:a16="http://schemas.microsoft.com/office/drawing/2014/main" id="{43629A45-B5A5-4C45-A1E0-89A949EB07E7}"/>
              </a:ext>
            </a:extLst>
          </p:cNvPr>
          <p:cNvGraphicFramePr>
            <a:graphicFrameLocks noGrp="1"/>
          </p:cNvGraphicFramePr>
          <p:nvPr/>
        </p:nvGraphicFramePr>
        <p:xfrm>
          <a:off x="2138401" y="1515600"/>
          <a:ext cx="3059999" cy="3361425"/>
        </p:xfrm>
        <a:graphic>
          <a:graphicData uri="http://schemas.openxmlformats.org/drawingml/2006/table">
            <a:tbl>
              <a:tblPr/>
              <a:tblGrid>
                <a:gridCol w="109099">
                  <a:extLst>
                    <a:ext uri="{9D8B030D-6E8A-4147-A177-3AD203B41FA5}">
                      <a16:colId xmlns:a16="http://schemas.microsoft.com/office/drawing/2014/main" val="3432411723"/>
                    </a:ext>
                  </a:extLst>
                </a:gridCol>
                <a:gridCol w="1007624">
                  <a:extLst>
                    <a:ext uri="{9D8B030D-6E8A-4147-A177-3AD203B41FA5}">
                      <a16:colId xmlns:a16="http://schemas.microsoft.com/office/drawing/2014/main" val="748762324"/>
                    </a:ext>
                  </a:extLst>
                </a:gridCol>
                <a:gridCol w="485819">
                  <a:extLst>
                    <a:ext uri="{9D8B030D-6E8A-4147-A177-3AD203B41FA5}">
                      <a16:colId xmlns:a16="http://schemas.microsoft.com/office/drawing/2014/main" val="1250208538"/>
                    </a:ext>
                  </a:extLst>
                </a:gridCol>
                <a:gridCol w="485819">
                  <a:extLst>
                    <a:ext uri="{9D8B030D-6E8A-4147-A177-3AD203B41FA5}">
                      <a16:colId xmlns:a16="http://schemas.microsoft.com/office/drawing/2014/main" val="3690363739"/>
                    </a:ext>
                  </a:extLst>
                </a:gridCol>
                <a:gridCol w="485819">
                  <a:extLst>
                    <a:ext uri="{9D8B030D-6E8A-4147-A177-3AD203B41FA5}">
                      <a16:colId xmlns:a16="http://schemas.microsoft.com/office/drawing/2014/main" val="35629541"/>
                    </a:ext>
                  </a:extLst>
                </a:gridCol>
                <a:gridCol w="485819">
                  <a:extLst>
                    <a:ext uri="{9D8B030D-6E8A-4147-A177-3AD203B41FA5}">
                      <a16:colId xmlns:a16="http://schemas.microsoft.com/office/drawing/2014/main" val="441331730"/>
                    </a:ext>
                  </a:extLst>
                </a:gridCol>
              </a:tblGrid>
              <a:tr h="180000">
                <a:tc gridSpan="2">
                  <a:txBody>
                    <a:bodyPr/>
                    <a:lstStyle/>
                    <a:p>
                      <a:pPr algn="l"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NAV Statement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59998958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313607019"/>
                  </a:ext>
                </a:extLst>
              </a:tr>
              <a:tr h="144000">
                <a:tc gridSpan="2">
                  <a:txBody>
                    <a:bodyPr/>
                    <a:lstStyle/>
                    <a:p>
                      <a:pPr algn="l"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654362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Net 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1,669</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4577778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Arial" panose="020B0604020202020204" pitchFamily="34" charset="0"/>
                          <a:ea typeface="+mj-ea"/>
                          <a:cs typeface="Arial" panose="020B0604020202020204" pitchFamily="34" charset="0"/>
                        </a:rPr>
                        <a:t>현금및현금성자산</a:t>
                      </a: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2,159</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1,968</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1,730</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982838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351031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rtl="0" fontAlgn="ctr"/>
                      <a:r>
                        <a:rPr lang="ko-KR" altLang="en-US" sz="10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02952883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매출채권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7128429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867898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1720630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선급금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9525"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10738047"/>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PP&amp;E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3593698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유형자산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743005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무형자산</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17724312"/>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Others</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151211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금융자산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5374151"/>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보증금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388240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5230055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예수금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00981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5638131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퇴직급여충당부채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952353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91351853"/>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NAV</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1,537</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822</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84488776"/>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NAV Statement (2/2)</a:t>
            </a:r>
          </a:p>
        </p:txBody>
      </p:sp>
      <p:sp>
        <p:nvSpPr>
          <p:cNvPr id="10" name="순서도: 연결자 9">
            <a:extLst>
              <a:ext uri="{FF2B5EF4-FFF2-40B4-BE49-F238E27FC236}">
                <a16:creationId xmlns:a16="http://schemas.microsoft.com/office/drawing/2014/main" id="{707FDA5F-114A-440C-A3DE-73BB69DA87CD}"/>
              </a:ext>
            </a:extLst>
          </p:cNvPr>
          <p:cNvSpPr/>
          <p:nvPr/>
        </p:nvSpPr>
        <p:spPr bwMode="auto">
          <a:xfrm>
            <a:off x="5361593" y="15106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a:solidFill>
                  <a:srgbClr val="FFFFFF"/>
                </a:solidFill>
                <a:latin typeface="맑은 고딕" panose="020B0503020000020004" pitchFamily="50" charset="-127"/>
                <a:ea typeface="맑은 고딕" panose="020B0503020000020004" pitchFamily="50" charset="-127"/>
                <a:cs typeface="Arial" panose="020B0604020202020204" pitchFamily="34" charset="0"/>
              </a:rPr>
              <a:t>4</a:t>
            </a:r>
            <a:endParaRPr lang="ko-KR" altLang="en-US" sz="800" b="1" kern="0">
              <a:solidFill>
                <a:srgbClr val="FFFFFF"/>
              </a:solidFill>
              <a:latin typeface="맑은 고딕" panose="020B0503020000020004" pitchFamily="50" charset="-127"/>
              <a:ea typeface="맑은 고딕" panose="020B0503020000020004" pitchFamily="50" charset="-127"/>
              <a:cs typeface="Arial" panose="020B0604020202020204" pitchFamily="34" charset="0"/>
            </a:endParaRPr>
          </a:p>
        </p:txBody>
      </p:sp>
      <p:sp>
        <p:nvSpPr>
          <p:cNvPr id="28" name="제목 2">
            <a:extLst>
              <a:ext uri="{FF2B5EF4-FFF2-40B4-BE49-F238E27FC236}">
                <a16:creationId xmlns:a16="http://schemas.microsoft.com/office/drawing/2014/main" id="{7E5BB396-6582-486F-AF3E-0E63BF742F8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15" name="직사각형 14">
            <a:extLst>
              <a:ext uri="{FF2B5EF4-FFF2-40B4-BE49-F238E27FC236}">
                <a16:creationId xmlns:a16="http://schemas.microsoft.com/office/drawing/2014/main" id="{051B8FF7-88B4-4385-B8F2-809B2B20BA0A}"/>
              </a:ext>
            </a:extLst>
          </p:cNvPr>
          <p:cNvSpPr/>
          <p:nvPr/>
        </p:nvSpPr>
        <p:spPr>
          <a:xfrm>
            <a:off x="2151229" y="3569226"/>
            <a:ext cx="306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7" name="순서도: 연결자 16">
            <a:extLst>
              <a:ext uri="{FF2B5EF4-FFF2-40B4-BE49-F238E27FC236}">
                <a16:creationId xmlns:a16="http://schemas.microsoft.com/office/drawing/2014/main" id="{EA0637F2-108E-4F98-81C2-DB95719B9081}"/>
              </a:ext>
            </a:extLst>
          </p:cNvPr>
          <p:cNvSpPr/>
          <p:nvPr/>
        </p:nvSpPr>
        <p:spPr bwMode="auto">
          <a:xfrm>
            <a:off x="2045393" y="349465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9" name="TextBox 8">
            <a:extLst>
              <a:ext uri="{FF2B5EF4-FFF2-40B4-BE49-F238E27FC236}">
                <a16:creationId xmlns:a16="http://schemas.microsoft.com/office/drawing/2014/main" id="{E157F57B-675A-4766-BC8F-FB927879BA90}"/>
              </a:ext>
            </a:extLst>
          </p:cNvPr>
          <p:cNvSpPr txBox="1"/>
          <p:nvPr/>
        </p:nvSpPr>
        <p:spPr>
          <a:xfrm>
            <a:off x="493403" y="5400735"/>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3" name="표 12">
            <a:extLst>
              <a:ext uri="{FF2B5EF4-FFF2-40B4-BE49-F238E27FC236}">
                <a16:creationId xmlns:a16="http://schemas.microsoft.com/office/drawing/2014/main" id="{E3A949A8-BDE8-4330-960F-E76EA5C48778}"/>
              </a:ext>
            </a:extLst>
          </p:cNvPr>
          <p:cNvGraphicFramePr>
            <a:graphicFrameLocks noGrp="1"/>
          </p:cNvGraphicFramePr>
          <p:nvPr/>
        </p:nvGraphicFramePr>
        <p:xfrm>
          <a:off x="5672831" y="2601551"/>
          <a:ext cx="3403984" cy="1173480"/>
        </p:xfrm>
        <a:graphic>
          <a:graphicData uri="http://schemas.openxmlformats.org/drawingml/2006/table">
            <a:tbl>
              <a:tblPr/>
              <a:tblGrid>
                <a:gridCol w="114857">
                  <a:extLst>
                    <a:ext uri="{9D8B030D-6E8A-4147-A177-3AD203B41FA5}">
                      <a16:colId xmlns:a16="http://schemas.microsoft.com/office/drawing/2014/main" val="1307807542"/>
                    </a:ext>
                  </a:extLst>
                </a:gridCol>
                <a:gridCol w="1083759">
                  <a:extLst>
                    <a:ext uri="{9D8B030D-6E8A-4147-A177-3AD203B41FA5}">
                      <a16:colId xmlns:a16="http://schemas.microsoft.com/office/drawing/2014/main" val="3191531949"/>
                    </a:ext>
                  </a:extLst>
                </a:gridCol>
                <a:gridCol w="551342">
                  <a:extLst>
                    <a:ext uri="{9D8B030D-6E8A-4147-A177-3AD203B41FA5}">
                      <a16:colId xmlns:a16="http://schemas.microsoft.com/office/drawing/2014/main" val="4244402274"/>
                    </a:ext>
                  </a:extLst>
                </a:gridCol>
                <a:gridCol w="551342">
                  <a:extLst>
                    <a:ext uri="{9D8B030D-6E8A-4147-A177-3AD203B41FA5}">
                      <a16:colId xmlns:a16="http://schemas.microsoft.com/office/drawing/2014/main" val="1521753723"/>
                    </a:ext>
                  </a:extLst>
                </a:gridCol>
                <a:gridCol w="551342">
                  <a:extLst>
                    <a:ext uri="{9D8B030D-6E8A-4147-A177-3AD203B41FA5}">
                      <a16:colId xmlns:a16="http://schemas.microsoft.com/office/drawing/2014/main" val="2030685568"/>
                    </a:ext>
                  </a:extLst>
                </a:gridCol>
                <a:gridCol w="551342">
                  <a:extLst>
                    <a:ext uri="{9D8B030D-6E8A-4147-A177-3AD203B41FA5}">
                      <a16:colId xmlns:a16="http://schemas.microsoft.com/office/drawing/2014/main" val="3960226051"/>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mn-ea"/>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mn-ea"/>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mn-ea"/>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mn-ea"/>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Dec-19</a:t>
                      </a:r>
                    </a:p>
                  </a:txBody>
                  <a:tcPr marL="36000" marR="36000" marT="0" marB="0" anchor="ctr">
                    <a:lnL>
                      <a:noFill/>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Dec-20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Dec-21</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Jun-22</a:t>
                      </a:r>
                    </a:p>
                  </a:txBody>
                  <a:tcPr marL="36000" marR="36000" marT="0"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63774411"/>
                  </a:ext>
                </a:extLst>
              </a:tr>
              <a:tr h="0">
                <a:tc gridSpan="2">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매입채무</a:t>
                      </a:r>
                      <a:endParaRPr lang="en-US" sz="8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chemeClr val="tx1"/>
                          </a:solidFill>
                          <a:effectLst/>
                          <a:latin typeface="Arial" panose="020B0604020202020204" pitchFamily="34" charset="0"/>
                          <a:ea typeface="맑은 고딕" panose="020B0503020000020004" pitchFamily="50" charset="-127"/>
                        </a:rPr>
                        <a:t>21</a:t>
                      </a:r>
                    </a:p>
                  </a:txBody>
                  <a:tcPr marL="36000" marR="36000" marT="9525" marB="0" anchor="ctr">
                    <a:lnL>
                      <a:noFill/>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77996255"/>
                  </a:ext>
                </a:extLst>
              </a:tr>
              <a:tr h="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11</a:t>
                      </a:r>
                    </a:p>
                  </a:txBody>
                  <a:tcPr marL="36000" marR="36000" marT="9525" marB="0" anchor="ctr">
                    <a:lnL>
                      <a:noFill/>
                    </a:lnL>
                    <a:lnR w="12700" cap="flat" cmpd="sng" algn="ctr">
                      <a:no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7</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6</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15</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71567380"/>
                  </a:ext>
                </a:extLst>
              </a:tr>
              <a:tr h="0">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운반비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712955866"/>
                  </a:ext>
                </a:extLst>
              </a:tr>
              <a:tr h="0">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통신비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4</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4</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4</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19</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033177442"/>
                  </a:ext>
                </a:extLst>
              </a:tr>
              <a:tr h="0">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차량임차료</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3</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3</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560678778"/>
                  </a:ext>
                </a:extLst>
              </a:tr>
              <a:tr h="0">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광고선전비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3</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92</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9</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16</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251819233"/>
                  </a:ext>
                </a:extLst>
              </a:tr>
              <a:tr h="0">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717775648"/>
                  </a:ext>
                </a:extLst>
              </a:tr>
              <a:tr h="0">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탁송비</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미결산</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en-US" altLang="ko-KR" sz="8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800" b="0" i="0" u="none" strike="noStrike" baseline="30000">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a:noFill/>
                    </a:lnL>
                    <a:lnR w="1270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11222424"/>
                  </a:ext>
                </a:extLst>
              </a:tr>
            </a:tbl>
          </a:graphicData>
        </a:graphic>
      </p:graphicFrame>
      <p:sp>
        <p:nvSpPr>
          <p:cNvPr id="12" name="TextBox 11">
            <a:extLst>
              <a:ext uri="{FF2B5EF4-FFF2-40B4-BE49-F238E27FC236}">
                <a16:creationId xmlns:a16="http://schemas.microsoft.com/office/drawing/2014/main" id="{38E05B85-955D-451A-9AF3-5B03F9F9DD43}"/>
              </a:ext>
            </a:extLst>
          </p:cNvPr>
          <p:cNvSpPr txBox="1"/>
          <p:nvPr/>
        </p:nvSpPr>
        <p:spPr>
          <a:xfrm>
            <a:off x="5672831" y="3800541"/>
            <a:ext cx="2349600"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’22</a:t>
            </a:r>
            <a:r>
              <a:rPr lang="ko-KR" altLang="en-US" sz="700">
                <a:latin typeface="Arial" panose="020B0604020202020204" pitchFamily="34" charset="0"/>
                <a:cs typeface="Arial" panose="020B0604020202020204" pitchFamily="34" charset="0"/>
              </a:rPr>
              <a:t>년 상품 매입채무 </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금액은 결산 후 정리될 예정</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4661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3975464127"/>
              </p:ext>
            </p:extLst>
          </p:nvPr>
        </p:nvGraphicFramePr>
        <p:xfrm>
          <a:off x="468001" y="1191600"/>
          <a:ext cx="9038334" cy="46673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40453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Working Capital</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회사의 매출채권은 대부분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PG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결제 대행사에 대한 채권으로 대손의 위험성은 낮은 수준이며 재고자산의 회전기일은 약 </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8</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일로 상대적으로 일정한 수준으로 유지되고 있음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매출 관련 선수금 회전기일은 거래 성사여부에 따라 변동성이 존재하며</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선급금은 최근 주 거래처의 결제정책 변경으로 인해 회전기일이 감소하였음</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3663" marR="0" lvl="0" indent="-936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3663" marR="0" lvl="0" indent="-936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Overview</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말 운전자본은 매출액 대비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6.8%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수준이었으나</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선수금 수령 증가 등으로</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인한 현금이 유입되어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(-)0.1%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수준으로 감소하였음 </a:t>
                      </a: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미수금 재분류액 포함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dirty="0">
                          <a:latin typeface="Arial" panose="020B0604020202020204" pitchFamily="34" charset="0"/>
                          <a:cs typeface="Arial" panose="020B0604020202020204" pitchFamily="34" charset="0"/>
                        </a:rPr>
                        <a:t>회사 매출채권의 대부분은 </a:t>
                      </a:r>
                      <a:r>
                        <a:rPr lang="en-US" altLang="ko-KR" sz="900" dirty="0">
                          <a:latin typeface="Arial" panose="020B0604020202020204" pitchFamily="34" charset="0"/>
                          <a:cs typeface="Arial" panose="020B0604020202020204" pitchFamily="34" charset="0"/>
                        </a:rPr>
                        <a:t>PG </a:t>
                      </a:r>
                      <a:r>
                        <a:rPr lang="ko-KR" altLang="en-US" sz="900" dirty="0">
                          <a:latin typeface="Arial" panose="020B0604020202020204" pitchFamily="34" charset="0"/>
                          <a:cs typeface="Arial" panose="020B0604020202020204" pitchFamily="34" charset="0"/>
                        </a:rPr>
                        <a:t>결제 대행사에 대한 채권으로 이루어져 있으며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결제 대행사 정책에 따라 </a:t>
                      </a:r>
                      <a:r>
                        <a:rPr lang="en-US" altLang="ko-KR" sz="900" dirty="0">
                          <a:latin typeface="Arial" panose="020B0604020202020204" pitchFamily="34" charset="0"/>
                          <a:cs typeface="Arial" panose="020B0604020202020204" pitchFamily="34" charset="0"/>
                        </a:rPr>
                        <a:t>30</a:t>
                      </a:r>
                      <a:r>
                        <a:rPr lang="ko-KR" altLang="en-US" sz="900" dirty="0">
                          <a:latin typeface="Arial" panose="020B0604020202020204" pitchFamily="34" charset="0"/>
                          <a:cs typeface="Arial" panose="020B0604020202020204" pitchFamily="34" charset="0"/>
                        </a:rPr>
                        <a:t>일 이내로 대금을 수령하고 있음</a:t>
                      </a: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재고자산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월부터 시작한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직판매</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차량 관련 재고자산으로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말 기준 전액이 판매되었음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선수금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관련 딜러로부터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선수령하는</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낙찰수수료이며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매출인식이 거래 성사여부와 관계되어 있어 회전기일에 변동이 존재함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선급금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전액 광고선전비와 연계된 비용으로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거래처 정책 변경</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lang="ko-KR" altLang="en-US" sz="900" kern="0" dirty="0">
                          <a:latin typeface="Arial" panose="020B0604020202020204" pitchFamily="34" charset="0"/>
                          <a:cs typeface="Arial" panose="020B0604020202020204" pitchFamily="34" charset="0"/>
                        </a:rPr>
                        <a:t>비용 발생시 즉시 청구</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인해 선급금이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감소함에 따라 회전기일 또한 감소하였음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Working Capital </a:t>
            </a:r>
          </a:p>
        </p:txBody>
      </p:sp>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18" name="차트 17">
            <a:extLst>
              <a:ext uri="{FF2B5EF4-FFF2-40B4-BE49-F238E27FC236}">
                <a16:creationId xmlns:a16="http://schemas.microsoft.com/office/drawing/2014/main" id="{462D2865-72B6-4A30-9760-948ADF075AC7}"/>
              </a:ext>
            </a:extLst>
          </p:cNvPr>
          <p:cNvGraphicFramePr>
            <a:graphicFrameLocks/>
          </p:cNvGraphicFramePr>
          <p:nvPr>
            <p:extLst>
              <p:ext uri="{D42A27DB-BD31-4B8C-83A1-F6EECF244321}">
                <p14:modId xmlns:p14="http://schemas.microsoft.com/office/powerpoint/2010/main" val="3714658519"/>
              </p:ext>
            </p:extLst>
          </p:nvPr>
        </p:nvGraphicFramePr>
        <p:xfrm>
          <a:off x="5810249" y="1518509"/>
          <a:ext cx="3627749" cy="1966526"/>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a:extLst>
              <a:ext uri="{FF2B5EF4-FFF2-40B4-BE49-F238E27FC236}">
                <a16:creationId xmlns:a16="http://schemas.microsoft.com/office/drawing/2014/main" id="{A940A82E-AB5B-4BE6-AD2E-4C73B8D20BD1}"/>
              </a:ext>
            </a:extLst>
          </p:cNvPr>
          <p:cNvSpPr txBox="1"/>
          <p:nvPr/>
        </p:nvSpPr>
        <p:spPr>
          <a:xfrm>
            <a:off x="2122875" y="3501942"/>
            <a:ext cx="3897875"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’21</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12</a:t>
            </a:r>
            <a:r>
              <a:rPr lang="ko-KR" altLang="en-US" sz="700">
                <a:latin typeface="Arial" panose="020B0604020202020204" pitchFamily="34" charset="0"/>
                <a:cs typeface="Arial" panose="020B0604020202020204" pitchFamily="34" charset="0"/>
              </a:rPr>
              <a:t>월부터 매출액이 발생하였으며 회전기일 또한 </a:t>
            </a:r>
            <a:r>
              <a:rPr lang="en-US" altLang="ko-KR" sz="700">
                <a:latin typeface="Arial" panose="020B0604020202020204" pitchFamily="34" charset="0"/>
                <a:cs typeface="Arial" panose="020B0604020202020204" pitchFamily="34" charset="0"/>
              </a:rPr>
              <a:t>31</a:t>
            </a:r>
            <a:r>
              <a:rPr lang="ko-KR" altLang="en-US" sz="700">
                <a:latin typeface="Arial" panose="020B0604020202020204" pitchFamily="34" charset="0"/>
                <a:cs typeface="Arial" panose="020B0604020202020204" pitchFamily="34" charset="0"/>
              </a:rPr>
              <a:t>일 기준으로 계산하였음</a:t>
            </a:r>
            <a:endParaRPr lang="en-US" altLang="ko-KR" sz="700">
              <a:latin typeface="Arial" panose="020B0604020202020204" pitchFamily="34" charset="0"/>
              <a:cs typeface="Arial" panose="020B0604020202020204" pitchFamily="34" charset="0"/>
            </a:endParaRPr>
          </a:p>
        </p:txBody>
      </p:sp>
      <p:graphicFrame>
        <p:nvGraphicFramePr>
          <p:cNvPr id="12" name="표 11">
            <a:extLst>
              <a:ext uri="{FF2B5EF4-FFF2-40B4-BE49-F238E27FC236}">
                <a16:creationId xmlns:a16="http://schemas.microsoft.com/office/drawing/2014/main" id="{9CDC5BED-44C3-4DAA-ACBD-146D75AC3E78}"/>
              </a:ext>
            </a:extLst>
          </p:cNvPr>
          <p:cNvGraphicFramePr>
            <a:graphicFrameLocks noGrp="1"/>
          </p:cNvGraphicFramePr>
          <p:nvPr>
            <p:extLst>
              <p:ext uri="{D42A27DB-BD31-4B8C-83A1-F6EECF244321}">
                <p14:modId xmlns:p14="http://schemas.microsoft.com/office/powerpoint/2010/main" val="3433019095"/>
              </p:ext>
            </p:extLst>
          </p:nvPr>
        </p:nvGraphicFramePr>
        <p:xfrm>
          <a:off x="2122875" y="1515600"/>
          <a:ext cx="3559434" cy="1958340"/>
        </p:xfrm>
        <a:graphic>
          <a:graphicData uri="http://schemas.openxmlformats.org/drawingml/2006/table">
            <a:tbl>
              <a:tblPr/>
              <a:tblGrid>
                <a:gridCol w="97400">
                  <a:extLst>
                    <a:ext uri="{9D8B030D-6E8A-4147-A177-3AD203B41FA5}">
                      <a16:colId xmlns:a16="http://schemas.microsoft.com/office/drawing/2014/main" val="2196355534"/>
                    </a:ext>
                  </a:extLst>
                </a:gridCol>
                <a:gridCol w="747970">
                  <a:extLst>
                    <a:ext uri="{9D8B030D-6E8A-4147-A177-3AD203B41FA5}">
                      <a16:colId xmlns:a16="http://schemas.microsoft.com/office/drawing/2014/main" val="1325438720"/>
                    </a:ext>
                  </a:extLst>
                </a:gridCol>
                <a:gridCol w="678516">
                  <a:extLst>
                    <a:ext uri="{9D8B030D-6E8A-4147-A177-3AD203B41FA5}">
                      <a16:colId xmlns:a16="http://schemas.microsoft.com/office/drawing/2014/main" val="462318405"/>
                    </a:ext>
                  </a:extLst>
                </a:gridCol>
                <a:gridCol w="678516">
                  <a:extLst>
                    <a:ext uri="{9D8B030D-6E8A-4147-A177-3AD203B41FA5}">
                      <a16:colId xmlns:a16="http://schemas.microsoft.com/office/drawing/2014/main" val="1461992814"/>
                    </a:ext>
                  </a:extLst>
                </a:gridCol>
                <a:gridCol w="678516">
                  <a:extLst>
                    <a:ext uri="{9D8B030D-6E8A-4147-A177-3AD203B41FA5}">
                      <a16:colId xmlns:a16="http://schemas.microsoft.com/office/drawing/2014/main" val="3412105189"/>
                    </a:ext>
                  </a:extLst>
                </a:gridCol>
                <a:gridCol w="678516">
                  <a:extLst>
                    <a:ext uri="{9D8B030D-6E8A-4147-A177-3AD203B41FA5}">
                      <a16:colId xmlns:a16="http://schemas.microsoft.com/office/drawing/2014/main" val="3919496948"/>
                    </a:ext>
                  </a:extLst>
                </a:gridCol>
              </a:tblGrid>
              <a:tr h="108105">
                <a:tc gridSpan="2">
                  <a:txBody>
                    <a:bodyPr/>
                    <a:lstStyle/>
                    <a:p>
                      <a:pPr algn="l" rtl="0" fontAlgn="ctr"/>
                      <a:r>
                        <a:rPr lang="en-US" sz="900" b="1" i="0" u="none" strike="noStrike">
                          <a:solidFill>
                            <a:srgbClr val="FFFFFF"/>
                          </a:solidFill>
                          <a:effectLst/>
                          <a:latin typeface="Arial" panose="020B0604020202020204" pitchFamily="34" charset="0"/>
                          <a:ea typeface="+mn-ea"/>
                          <a:cs typeface="Arial" panose="020B0604020202020204" pitchFamily="34" charset="0"/>
                        </a:rPr>
                        <a:t>NWC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l" fontAlgn="ctr"/>
                      <a:r>
                        <a:rPr lang="ko-KR" altLang="en-US" sz="10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139886389"/>
                  </a:ext>
                </a:extLst>
              </a:tr>
              <a:tr h="86484">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880850497"/>
                  </a:ext>
                </a:extLst>
              </a:tr>
              <a:tr h="86484">
                <a:tc gridSpan="2">
                  <a:txBody>
                    <a:bodyPr/>
                    <a:lstStyle/>
                    <a:p>
                      <a:pPr algn="l"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Jun. 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83241286"/>
                  </a:ext>
                </a:extLst>
              </a:tr>
              <a:tr h="86484">
                <a:tc gridSpan="2">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순운전자본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04857607"/>
                  </a:ext>
                </a:extLst>
              </a:tr>
              <a:tr h="86484">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780951076"/>
                  </a:ext>
                </a:extLst>
              </a:tr>
              <a:tr h="86484">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6574211"/>
                  </a:ext>
                </a:extLst>
              </a:tr>
              <a:tr h="86484">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선수금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65221800"/>
                  </a:ext>
                </a:extLst>
              </a:tr>
              <a:tr h="86484">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선급금</a:t>
                      </a:r>
                      <a:endParaRPr lang="ko-KR" altLang="en-US" sz="900" b="0" i="0" u="none" strike="noStrike" baseline="3000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18773450"/>
                  </a:ext>
                </a:extLst>
              </a:tr>
              <a:tr h="86484">
                <a:tc gridSpan="2">
                  <a:txBody>
                    <a:bodyPr/>
                    <a:lstStyle/>
                    <a:p>
                      <a:pPr algn="l" fontAlgn="ctr"/>
                      <a:r>
                        <a:rPr lang="en-US" sz="900" b="0" i="1" u="none" strike="noStrike">
                          <a:solidFill>
                            <a:srgbClr val="000000"/>
                          </a:solidFill>
                          <a:effectLst/>
                          <a:latin typeface="Arial" panose="020B0604020202020204" pitchFamily="34" charset="0"/>
                          <a:ea typeface="+mn-ea"/>
                          <a:cs typeface="Arial" panose="020B0604020202020204" pitchFamily="34" charset="0"/>
                        </a:rPr>
                        <a:t>% of Revenue</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a:t>
                      </a:r>
                    </a:p>
                  </a:txBody>
                  <a:tcPr marL="36000" marR="36000" marT="0" marB="0" anchor="ctr">
                    <a:lnL w="6350" cap="flat" cmpd="sng" algn="ctr">
                      <a:no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56153752"/>
                  </a:ext>
                </a:extLst>
              </a:tr>
              <a:tr h="86484">
                <a:tc gridSpan="2">
                  <a:txBody>
                    <a:bodyPr/>
                    <a:lstStyle/>
                    <a:p>
                      <a:pPr algn="l" fontAlgn="ctr"/>
                      <a:r>
                        <a:rPr lang="en-US" sz="900" b="1" i="0" u="none" strike="noStrike">
                          <a:solidFill>
                            <a:srgbClr val="000000"/>
                          </a:solidFill>
                          <a:effectLst/>
                          <a:latin typeface="Arial" panose="020B0604020202020204" pitchFamily="34" charset="0"/>
                          <a:ea typeface="+mn-ea"/>
                          <a:cs typeface="Arial" panose="020B0604020202020204" pitchFamily="34" charset="0"/>
                        </a:rPr>
                        <a:t>T/O Days</a:t>
                      </a:r>
                      <a:endParaRPr lang="en-US" sz="900" b="1" i="0" u="none" strike="noStrike" baseline="3000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900" b="0" i="0" u="none" strike="noStrike" kern="1200">
                        <a:solidFill>
                          <a:srgbClr val="000000"/>
                        </a:solidFill>
                        <a:effectLst/>
                        <a:latin typeface="Arial" panose="020B0604020202020204" pitchFamily="34" charset="0"/>
                        <a:ea typeface="맑은 고딕" panose="020B0503020000020004" pitchFamily="50" charset="-127"/>
                        <a:cs typeface="+mn-cs"/>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1">
                        <a:lumMod val="75000"/>
                      </a:schemeClr>
                    </a:solidFill>
                  </a:tcPr>
                </a:tc>
                <a:tc>
                  <a:txBody>
                    <a:bodyPr/>
                    <a:lstStyle/>
                    <a:p>
                      <a:pPr algn="l" fontAlgn="ctr"/>
                      <a:r>
                        <a:rPr lang="ko-KR" altLang="en-US" sz="900" b="0" i="0" u="none" strike="noStrike" kern="1200">
                          <a:solidFill>
                            <a:srgbClr val="000000"/>
                          </a:solidFill>
                          <a:effectLst/>
                          <a:latin typeface="Arial" panose="020B0604020202020204" pitchFamily="34" charset="0"/>
                          <a:ea typeface="맑은 고딕" panose="020B0503020000020004" pitchFamily="50" charset="-127"/>
                          <a:cs typeface="+mn-cs"/>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kern="1200">
                          <a:solidFill>
                            <a:srgbClr val="000000"/>
                          </a:solidFill>
                          <a:effectLst/>
                          <a:latin typeface="Arial" panose="020B0604020202020204" pitchFamily="34" charset="0"/>
                          <a:ea typeface="맑은 고딕" panose="020B0503020000020004" pitchFamily="50" charset="-127"/>
                          <a:cs typeface="+mn-cs"/>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kern="1200">
                          <a:solidFill>
                            <a:srgbClr val="000000"/>
                          </a:solidFill>
                          <a:effectLst/>
                          <a:latin typeface="Arial" panose="020B0604020202020204" pitchFamily="34" charset="0"/>
                          <a:ea typeface="맑은 고딕" panose="020B0503020000020004" pitchFamily="50" charset="-127"/>
                          <a:cs typeface="+mn-cs"/>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16821701"/>
                  </a:ext>
                </a:extLst>
              </a:tr>
              <a:tr h="88097">
                <a:tc>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endPar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endParaRPr>
                    </a:p>
                  </a:txBody>
                  <a:tcPr marL="9525" marR="9525" marT="9525" marB="0" anchor="ctr">
                    <a:lnL>
                      <a:noFill/>
                    </a:lnL>
                    <a:lnR>
                      <a:noFill/>
                    </a:lnR>
                    <a:lnT w="6350" cap="flat" cmpd="sng" algn="ctr">
                      <a:solidFill>
                        <a:srgbClr val="00338D"/>
                      </a:solidFill>
                      <a:prstDash val="dot"/>
                      <a:round/>
                      <a:headEnd type="none" w="med" len="med"/>
                      <a:tailEnd type="none" w="med" len="med"/>
                    </a:lnT>
                    <a:lnB>
                      <a:noFill/>
                    </a:lnB>
                    <a:solidFill>
                      <a:schemeClr val="bg1">
                        <a:lumMod val="75000"/>
                      </a:schemeClr>
                    </a:solidFill>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21.9</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25.7</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26.2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83720453"/>
                  </a:ext>
                </a:extLst>
              </a:tr>
              <a:tr h="88097">
                <a:tc>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sz="900" b="0" i="0" u="none" strike="noStrike" kern="1200">
                        <a:solidFill>
                          <a:srgbClr val="000000"/>
                        </a:solidFill>
                        <a:effectLst/>
                        <a:latin typeface="Arial" panose="020B0604020202020204" pitchFamily="34" charset="0"/>
                        <a:ea typeface="맑은 고딕" panose="020B0503020000020004" pitchFamily="50" charset="-127"/>
                        <a:cs typeface="+mn-cs"/>
                      </a:endParaRPr>
                    </a:p>
                  </a:txBody>
                  <a:tcPr marL="9525" marR="9525" marT="9525" marB="0" anchor="ctr">
                    <a:lnL>
                      <a:noFill/>
                    </a:lnL>
                    <a:lnR>
                      <a:noFill/>
                    </a:lnR>
                    <a:lnT>
                      <a:noFill/>
                    </a:lnT>
                    <a:lnB>
                      <a:noFill/>
                    </a:lnB>
                    <a:solidFill>
                      <a:schemeClr val="bg1">
                        <a:lumMod val="75000"/>
                      </a:schemeClr>
                    </a:solidFill>
                  </a:tcPr>
                </a:tc>
                <a:tc>
                  <a:txBody>
                    <a:bodyPr/>
                    <a:lstStyle/>
                    <a:p>
                      <a:pPr algn="r" rtl="0" fontAlgn="ctr"/>
                      <a:r>
                        <a:rPr lang="en-US" sz="900" b="0" i="0" u="none" strike="noStrike" kern="1200">
                          <a:solidFill>
                            <a:srgbClr val="000000"/>
                          </a:solidFill>
                          <a:effectLst/>
                          <a:latin typeface="Arial" panose="020B0604020202020204" pitchFamily="34" charset="0"/>
                          <a:ea typeface="맑은 고딕" panose="020B0503020000020004" pitchFamily="50" charset="-127"/>
                          <a:cs typeface="+mn-cs"/>
                        </a:rPr>
                        <a:t>n/a</a:t>
                      </a:r>
                    </a:p>
                  </a:txBody>
                  <a:tcPr marL="36000" marR="36000" marT="9525" marB="0" anchor="ctr">
                    <a:lnL>
                      <a:noFill/>
                    </a:lnL>
                    <a:lnR>
                      <a:noFill/>
                    </a:lnR>
                    <a:lnT>
                      <a:noFill/>
                    </a:lnT>
                    <a:lnB>
                      <a:noFill/>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7.0</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endParaRPr>
                    </a:p>
                  </a:txBody>
                  <a:tcPr marL="36000" marR="36000" marT="9525" marB="0" anchor="ctr">
                    <a:lnL>
                      <a:noFill/>
                    </a:lnL>
                    <a:lnR>
                      <a:noFill/>
                    </a:lnR>
                    <a:lnT>
                      <a:noFill/>
                    </a:lnT>
                    <a:lnB>
                      <a:noFill/>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7.8</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11153715"/>
                  </a:ext>
                </a:extLst>
              </a:tr>
              <a:tr h="88097">
                <a:tc>
                  <a:txBody>
                    <a:bodyPr/>
                    <a:lstStyle/>
                    <a:p>
                      <a:pPr algn="l" fontAlgn="ctr"/>
                      <a:endParaRPr lang="ko-KR" altLang="en-US" sz="9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선수금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9525" marR="9525" marT="9525" marB="0" anchor="ctr">
                    <a:lnL>
                      <a:noFill/>
                    </a:lnL>
                    <a:lnR>
                      <a:noFill/>
                    </a:lnR>
                    <a:lnT>
                      <a:noFill/>
                    </a:lnT>
                    <a:lnB>
                      <a:noFill/>
                    </a:lnB>
                    <a:solidFill>
                      <a:schemeClr val="bg1">
                        <a:lumMod val="75000"/>
                      </a:schemeClr>
                    </a:solidFill>
                  </a:tcPr>
                </a:tc>
                <a:tc>
                  <a:txBody>
                    <a:bodyPr/>
                    <a:lstStyle/>
                    <a:p>
                      <a:pPr algn="r"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62.2</a:t>
                      </a:r>
                    </a:p>
                  </a:txBody>
                  <a:tcPr marL="36000" marR="36000" marT="9525" marB="0" anchor="ctr">
                    <a:lnL>
                      <a:noFill/>
                    </a:lnL>
                    <a:lnR>
                      <a:noFill/>
                    </a:lnR>
                    <a:lnT>
                      <a:noFill/>
                    </a:lnT>
                    <a:lnB>
                      <a:noFill/>
                    </a:lnB>
                  </a:tcPr>
                </a:tc>
                <a:tc>
                  <a:txBody>
                    <a:bodyPr/>
                    <a:lstStyle/>
                    <a:p>
                      <a:pPr algn="r"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80.1</a:t>
                      </a:r>
                    </a:p>
                  </a:txBody>
                  <a:tcPr marL="36000" marR="36000" marT="9525" marB="0" anchor="ctr">
                    <a:lnL>
                      <a:noFill/>
                    </a:lnL>
                    <a:lnR>
                      <a:noFill/>
                    </a:lnR>
                    <a:lnT>
                      <a:noFill/>
                    </a:lnT>
                    <a:lnB>
                      <a:noFill/>
                    </a:lnB>
                  </a:tcPr>
                </a:tc>
                <a:tc>
                  <a:txBody>
                    <a:bodyPr/>
                    <a:lstStyle/>
                    <a:p>
                      <a:pPr algn="r"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96.2</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1522366"/>
                  </a:ext>
                </a:extLst>
              </a:tr>
              <a:tr h="88097">
                <a:tc>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a:noFill/>
                    </a:lnL>
                    <a:lnR>
                      <a:noFill/>
                    </a:lnR>
                    <a:lnT>
                      <a:noFill/>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23.3</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3.4</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mn-cs"/>
                        </a:rPr>
                        <a:t>9.4</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49152560"/>
                  </a:ext>
                </a:extLst>
              </a:tr>
            </a:tbl>
          </a:graphicData>
        </a:graphic>
      </p:graphicFrame>
      <p:sp>
        <p:nvSpPr>
          <p:cNvPr id="13" name="TextBox 12">
            <a:extLst>
              <a:ext uri="{FF2B5EF4-FFF2-40B4-BE49-F238E27FC236}">
                <a16:creationId xmlns:a16="http://schemas.microsoft.com/office/drawing/2014/main" id="{54BDCCDF-429E-4282-A86F-76EAFFF26A09}"/>
              </a:ext>
            </a:extLst>
          </p:cNvPr>
          <p:cNvSpPr txBox="1"/>
          <p:nvPr/>
        </p:nvSpPr>
        <p:spPr>
          <a:xfrm>
            <a:off x="493403" y="5712977"/>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cxnSp>
        <p:nvCxnSpPr>
          <p:cNvPr id="3" name="직선 연결선 2">
            <a:extLst>
              <a:ext uri="{FF2B5EF4-FFF2-40B4-BE49-F238E27FC236}">
                <a16:creationId xmlns:a16="http://schemas.microsoft.com/office/drawing/2014/main" id="{3F0A5CAF-F343-4BAC-9742-B97C87447107}"/>
              </a:ext>
            </a:extLst>
          </p:cNvPr>
          <p:cNvCxnSpPr/>
          <p:nvPr/>
        </p:nvCxnSpPr>
        <p:spPr>
          <a:xfrm>
            <a:off x="5820431" y="2502567"/>
            <a:ext cx="3570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8685FE2-6D9B-462D-9FC8-41125033BF43}"/>
              </a:ext>
            </a:extLst>
          </p:cNvPr>
          <p:cNvSpPr txBox="1"/>
          <p:nvPr/>
        </p:nvSpPr>
        <p:spPr>
          <a:xfrm>
            <a:off x="6073527" y="1545056"/>
            <a:ext cx="415455" cy="138499"/>
          </a:xfrm>
          <a:prstGeom prst="rect">
            <a:avLst/>
          </a:prstGeom>
          <a:noFill/>
        </p:spPr>
        <p:txBody>
          <a:bodyPr wrap="square" lIns="0" tIns="0" rIns="0" bIns="0" rtlCol="0">
            <a:spAutoFit/>
          </a:bodyPr>
          <a:lstStyle/>
          <a:p>
            <a:r>
              <a:rPr lang="en-US" altLang="ko-KR" sz="900" b="1">
                <a:latin typeface="Arial" panose="020B0604020202020204" pitchFamily="34" charset="0"/>
                <a:cs typeface="Arial" panose="020B0604020202020204" pitchFamily="34" charset="0"/>
              </a:rPr>
              <a:t>Dec-19</a:t>
            </a:r>
          </a:p>
        </p:txBody>
      </p:sp>
      <p:sp>
        <p:nvSpPr>
          <p:cNvPr id="29" name="TextBox 28">
            <a:extLst>
              <a:ext uri="{FF2B5EF4-FFF2-40B4-BE49-F238E27FC236}">
                <a16:creationId xmlns:a16="http://schemas.microsoft.com/office/drawing/2014/main" id="{DFAECA50-F061-4EDE-B97D-1C3162240ED1}"/>
              </a:ext>
            </a:extLst>
          </p:cNvPr>
          <p:cNvSpPr txBox="1"/>
          <p:nvPr/>
        </p:nvSpPr>
        <p:spPr>
          <a:xfrm>
            <a:off x="6974140" y="1540436"/>
            <a:ext cx="415455" cy="138499"/>
          </a:xfrm>
          <a:prstGeom prst="rect">
            <a:avLst/>
          </a:prstGeom>
          <a:noFill/>
        </p:spPr>
        <p:txBody>
          <a:bodyPr wrap="square" lIns="0" tIns="0" rIns="0" bIns="0" rtlCol="0">
            <a:spAutoFit/>
          </a:bodyPr>
          <a:lstStyle/>
          <a:p>
            <a:r>
              <a:rPr lang="en-US" altLang="ko-KR" sz="900" b="1">
                <a:latin typeface="Arial" panose="020B0604020202020204" pitchFamily="34" charset="0"/>
                <a:cs typeface="Arial" panose="020B0604020202020204" pitchFamily="34" charset="0"/>
              </a:rPr>
              <a:t>Dec-20</a:t>
            </a:r>
          </a:p>
        </p:txBody>
      </p:sp>
      <p:sp>
        <p:nvSpPr>
          <p:cNvPr id="30" name="TextBox 29">
            <a:extLst>
              <a:ext uri="{FF2B5EF4-FFF2-40B4-BE49-F238E27FC236}">
                <a16:creationId xmlns:a16="http://schemas.microsoft.com/office/drawing/2014/main" id="{718B8E10-1264-428E-B964-AB43BECBC361}"/>
              </a:ext>
            </a:extLst>
          </p:cNvPr>
          <p:cNvSpPr txBox="1"/>
          <p:nvPr/>
        </p:nvSpPr>
        <p:spPr>
          <a:xfrm>
            <a:off x="7874753" y="1540435"/>
            <a:ext cx="415455" cy="138499"/>
          </a:xfrm>
          <a:prstGeom prst="rect">
            <a:avLst/>
          </a:prstGeom>
          <a:noFill/>
        </p:spPr>
        <p:txBody>
          <a:bodyPr wrap="square" lIns="0" tIns="0" rIns="0" bIns="0" rtlCol="0">
            <a:spAutoFit/>
          </a:bodyPr>
          <a:lstStyle/>
          <a:p>
            <a:r>
              <a:rPr lang="en-US" altLang="ko-KR" sz="900" b="1">
                <a:latin typeface="Arial" panose="020B0604020202020204" pitchFamily="34" charset="0"/>
                <a:cs typeface="Arial" panose="020B0604020202020204" pitchFamily="34" charset="0"/>
              </a:rPr>
              <a:t>Dec-21</a:t>
            </a:r>
          </a:p>
        </p:txBody>
      </p:sp>
      <p:sp>
        <p:nvSpPr>
          <p:cNvPr id="31" name="TextBox 30">
            <a:extLst>
              <a:ext uri="{FF2B5EF4-FFF2-40B4-BE49-F238E27FC236}">
                <a16:creationId xmlns:a16="http://schemas.microsoft.com/office/drawing/2014/main" id="{048516D9-F505-4EBC-B26D-2786D6F326F2}"/>
              </a:ext>
            </a:extLst>
          </p:cNvPr>
          <p:cNvSpPr txBox="1"/>
          <p:nvPr/>
        </p:nvSpPr>
        <p:spPr>
          <a:xfrm>
            <a:off x="8775366" y="1540435"/>
            <a:ext cx="415455" cy="138499"/>
          </a:xfrm>
          <a:prstGeom prst="rect">
            <a:avLst/>
          </a:prstGeom>
          <a:noFill/>
        </p:spPr>
        <p:txBody>
          <a:bodyPr wrap="square" lIns="0" tIns="0" rIns="0" bIns="0" rtlCol="0">
            <a:spAutoFit/>
          </a:bodyPr>
          <a:lstStyle/>
          <a:p>
            <a:r>
              <a:rPr lang="en-US" altLang="ko-KR" sz="900" b="1">
                <a:latin typeface="Arial" panose="020B0604020202020204" pitchFamily="34" charset="0"/>
                <a:cs typeface="Arial" panose="020B0604020202020204" pitchFamily="34" charset="0"/>
              </a:rPr>
              <a:t>Jun-22</a:t>
            </a:r>
          </a:p>
        </p:txBody>
      </p:sp>
    </p:spTree>
    <p:extLst>
      <p:ext uri="{BB962C8B-B14F-4D97-AF65-F5344CB8AC3E}">
        <p14:creationId xmlns:p14="http://schemas.microsoft.com/office/powerpoint/2010/main" val="1540089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3070495567"/>
              </p:ext>
            </p:extLst>
          </p:nvPr>
        </p:nvGraphicFramePr>
        <p:xfrm>
          <a:off x="4678626" y="2306308"/>
          <a:ext cx="4483355" cy="1942424"/>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645748">
                  <a:extLst>
                    <a:ext uri="{9D8B030D-6E8A-4147-A177-3AD203B41FA5}">
                      <a16:colId xmlns:a16="http://schemas.microsoft.com/office/drawing/2014/main" val="20001"/>
                    </a:ext>
                  </a:extLst>
                </a:gridCol>
                <a:gridCol w="364181">
                  <a:extLst>
                    <a:ext uri="{9D8B030D-6E8A-4147-A177-3AD203B41FA5}">
                      <a16:colId xmlns:a16="http://schemas.microsoft.com/office/drawing/2014/main" val="20002"/>
                    </a:ext>
                  </a:extLst>
                </a:gridCol>
              </a:tblGrid>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Understanding of target</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a:solidFill>
                            <a:schemeClr val="bg1">
                              <a:lumMod val="65000"/>
                            </a:schemeClr>
                          </a:solidFill>
                          <a:latin typeface="Arial" panose="020B0604020202020204" pitchFamily="34" charset="0"/>
                          <a:ea typeface="+mn-ea"/>
                          <a:cs typeface="Arial" panose="020B0604020202020204" pitchFamily="34" charset="0"/>
                        </a:rPr>
                        <a:t>4</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312166"/>
                  </a:ext>
                </a:extLst>
              </a:tr>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Executive Summary</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a:solidFill>
                            <a:schemeClr val="bg1">
                              <a:lumMod val="65000"/>
                            </a:schemeClr>
                          </a:solidFill>
                          <a:latin typeface="Arial" panose="020B0604020202020204" pitchFamily="34" charset="0"/>
                          <a:ea typeface="+mn-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1644935"/>
                  </a:ext>
                </a:extLst>
              </a:tr>
              <a:tr h="48560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3"/>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tx1"/>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tx1"/>
                          </a:solidFill>
                          <a:latin typeface="Arial" panose="020B0604020202020204" pitchFamily="34" charset="0"/>
                          <a:ea typeface="+mj-ea"/>
                          <a:cs typeface="Arial" panose="020B0604020202020204" pitchFamily="34" charset="0"/>
                        </a:rPr>
                        <a:t>45</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64897"/>
                  </a:ext>
                </a:extLst>
              </a:tr>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Appendices</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n-ea"/>
                          <a:cs typeface="Arial" panose="020B0604020202020204" pitchFamily="34" charset="0"/>
                        </a:rPr>
                        <a:t>69</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69871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PL</a:t>
            </a:r>
            <a:r>
              <a:rPr lang="ko-KR" altLang="en-US" sz="4400" b="1">
                <a:solidFill>
                  <a:srgbClr val="00338D"/>
                </a:solidFill>
                <a:latin typeface="KPMG Extralight" panose="020B0303030202040204" pitchFamily="34" charset="0"/>
              </a:rPr>
              <a:t> </a:t>
            </a:r>
            <a:r>
              <a:rPr lang="en-US" altLang="ko-KR" sz="4400" b="1">
                <a:solidFill>
                  <a:srgbClr val="00338D"/>
                </a:solidFill>
                <a:latin typeface="KPMG Extralight" panose="020B0303030202040204" pitchFamily="34" charset="0"/>
              </a:rPr>
              <a:t>Overview (1/3)</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7" name="TextBox 6">
            <a:extLst>
              <a:ext uri="{FF2B5EF4-FFF2-40B4-BE49-F238E27FC236}">
                <a16:creationId xmlns:a16="http://schemas.microsoft.com/office/drawing/2014/main" id="{5813F645-6B02-46EC-8E35-501456C2BB5B}"/>
              </a:ext>
            </a:extLst>
          </p:cNvPr>
          <p:cNvSpPr txBox="1"/>
          <p:nvPr/>
        </p:nvSpPr>
        <p:spPr>
          <a:xfrm>
            <a:off x="4752000" y="1515600"/>
            <a:ext cx="4658700" cy="4656601"/>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3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매출액</a:t>
            </a:r>
            <a:endParaRPr lang="en-US" altLang="ko-KR" sz="90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상품매출</a:t>
            </a:r>
            <a:r>
              <a:rPr lang="en-US" altLang="ko-KR" sz="900" kern="0">
                <a:latin typeface="Arial" panose="020B0604020202020204" pitchFamily="34" charset="0"/>
                <a:cs typeface="Arial" panose="020B0604020202020204" pitchFamily="34" charset="0"/>
              </a:rPr>
              <a:t>: ’21</a:t>
            </a:r>
            <a:r>
              <a:rPr lang="ko-KR" altLang="en-US" sz="900" kern="0">
                <a:latin typeface="Arial" panose="020B0604020202020204" pitchFamily="34" charset="0"/>
                <a:cs typeface="Arial" panose="020B0604020202020204" pitchFamily="34" charset="0"/>
              </a:rPr>
              <a:t>년 </a:t>
            </a:r>
            <a:r>
              <a:rPr lang="en-US" altLang="ko-KR" sz="900" kern="0">
                <a:latin typeface="Arial" panose="020B0604020202020204" pitchFamily="34" charset="0"/>
                <a:cs typeface="Arial" panose="020B0604020202020204" pitchFamily="34" charset="0"/>
              </a:rPr>
              <a:t>12</a:t>
            </a:r>
            <a:r>
              <a:rPr lang="ko-KR" altLang="en-US" sz="900" kern="0">
                <a:latin typeface="Arial" panose="020B0604020202020204" pitchFamily="34" charset="0"/>
                <a:cs typeface="Arial" panose="020B0604020202020204" pitchFamily="34" charset="0"/>
              </a:rPr>
              <a:t>월부터 시작한 </a:t>
            </a:r>
            <a:r>
              <a:rPr lang="ko-KR" altLang="en-US" sz="900" kern="0" err="1">
                <a:latin typeface="Arial" panose="020B0604020202020204" pitchFamily="34" charset="0"/>
                <a:cs typeface="Arial" panose="020B0604020202020204" pitchFamily="34" charset="0"/>
              </a:rPr>
              <a:t>직판매</a:t>
            </a:r>
            <a:r>
              <a:rPr lang="ko-KR" altLang="en-US" sz="900" kern="0">
                <a:latin typeface="Arial" panose="020B0604020202020204" pitchFamily="34" charset="0"/>
                <a:cs typeface="Arial" panose="020B0604020202020204" pitchFamily="34" charset="0"/>
              </a:rPr>
              <a:t> 매출임</a:t>
            </a:r>
            <a:r>
              <a:rPr lang="en-US" altLang="ko-KR" sz="900" kern="0">
                <a:latin typeface="Arial" panose="020B0604020202020204" pitchFamily="34" charset="0"/>
                <a:cs typeface="Arial" panose="020B0604020202020204" pitchFamily="34" charset="0"/>
              </a:rPr>
              <a:t>. ‘21</a:t>
            </a:r>
            <a:r>
              <a:rPr lang="ko-KR" altLang="en-US" sz="900" kern="0">
                <a:latin typeface="Arial" panose="020B0604020202020204" pitchFamily="34" charset="0"/>
                <a:cs typeface="Arial" panose="020B0604020202020204" pitchFamily="34" charset="0"/>
              </a:rPr>
              <a:t>년 </a:t>
            </a:r>
            <a:r>
              <a:rPr lang="en-US" altLang="ko-KR" sz="900" kern="0">
                <a:latin typeface="Arial" panose="020B0604020202020204" pitchFamily="34" charset="0"/>
                <a:cs typeface="Arial" panose="020B0604020202020204" pitchFamily="34" charset="0"/>
              </a:rPr>
              <a:t>12</a:t>
            </a:r>
            <a:r>
              <a:rPr lang="ko-KR" altLang="en-US" sz="900" kern="0">
                <a:latin typeface="Arial" panose="020B0604020202020204" pitchFamily="34" charset="0"/>
                <a:cs typeface="Arial" panose="020B0604020202020204" pitchFamily="34" charset="0"/>
              </a:rPr>
              <a:t>월에 </a:t>
            </a:r>
            <a:r>
              <a:rPr lang="en-US" altLang="ko-KR" sz="900" kern="0">
                <a:latin typeface="Arial" panose="020B0604020202020204" pitchFamily="34" charset="0"/>
                <a:cs typeface="Arial" panose="020B0604020202020204" pitchFamily="34" charset="0"/>
              </a:rPr>
              <a:t>4</a:t>
            </a:r>
            <a:r>
              <a:rPr lang="ko-KR" altLang="en-US" sz="900" kern="0">
                <a:latin typeface="Arial" panose="020B0604020202020204" pitchFamily="34" charset="0"/>
                <a:cs typeface="Arial" panose="020B0604020202020204" pitchFamily="34" charset="0"/>
              </a:rPr>
              <a:t>대를 판매하고</a:t>
            </a:r>
            <a:r>
              <a:rPr lang="en-US" altLang="ko-KR" sz="900" kern="0">
                <a:latin typeface="Arial" panose="020B0604020202020204" pitchFamily="34" charset="0"/>
                <a:cs typeface="Arial" panose="020B0604020202020204" pitchFamily="34" charset="0"/>
              </a:rPr>
              <a:t>, ’22</a:t>
            </a:r>
            <a:r>
              <a:rPr lang="ko-KR" altLang="en-US" sz="900" kern="0">
                <a:latin typeface="Arial" panose="020B0604020202020204" pitchFamily="34" charset="0"/>
                <a:cs typeface="Arial" panose="020B0604020202020204" pitchFamily="34" charset="0"/>
              </a:rPr>
              <a:t>년 상반기에 </a:t>
            </a:r>
            <a:r>
              <a:rPr lang="en-US" altLang="ko-KR" sz="900" kern="0">
                <a:latin typeface="Arial" panose="020B0604020202020204" pitchFamily="34" charset="0"/>
                <a:cs typeface="Arial" panose="020B0604020202020204" pitchFamily="34" charset="0"/>
              </a:rPr>
              <a:t>17</a:t>
            </a:r>
            <a:r>
              <a:rPr lang="ko-KR" altLang="en-US" sz="900" kern="0">
                <a:latin typeface="Arial" panose="020B0604020202020204" pitchFamily="34" charset="0"/>
                <a:cs typeface="Arial" panose="020B0604020202020204" pitchFamily="34" charset="0"/>
              </a:rPr>
              <a:t>대를 판매하여 사업시작이후 매출은 지속적으로 증가하고 있음</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서비스매출</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광고매출 및 거래매출임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광고매출은 딜러가 보유한 차량을 판매하기 위해 차량 광고 이용권을 구입하여 </a:t>
            </a:r>
            <a:r>
              <a:rPr lang="en-US" altLang="ko-KR" sz="900" kern="0">
                <a:latin typeface="Arial" panose="020B0604020202020204" pitchFamily="34" charset="0"/>
                <a:cs typeface="Arial" panose="020B0604020202020204" pitchFamily="34" charset="0"/>
              </a:rPr>
              <a:t>‘</a:t>
            </a:r>
            <a:r>
              <a:rPr lang="ko-KR" altLang="en-US" sz="900" kern="0" err="1">
                <a:latin typeface="Arial" panose="020B0604020202020204" pitchFamily="34" charset="0"/>
                <a:cs typeface="Arial" panose="020B0604020202020204" pitchFamily="34" charset="0"/>
              </a:rPr>
              <a:t>내차사기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페이지에 보유차량을 </a:t>
            </a:r>
            <a:r>
              <a:rPr lang="ko-KR" altLang="en-US" sz="900" kern="0" err="1">
                <a:latin typeface="Arial" panose="020B0604020202020204" pitchFamily="34" charset="0"/>
                <a:cs typeface="Arial" panose="020B0604020202020204" pitchFamily="34" charset="0"/>
              </a:rPr>
              <a:t>리스팅하는</a:t>
            </a:r>
            <a:r>
              <a:rPr lang="ko-KR" altLang="en-US" sz="900" kern="0">
                <a:latin typeface="Arial" panose="020B0604020202020204" pitchFamily="34" charset="0"/>
                <a:cs typeface="Arial" panose="020B0604020202020204" pitchFamily="34" charset="0"/>
              </a:rPr>
              <a:t> 차량광고와 팝업</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배너 등 어플리케이션 내에서 광고를 할 수 있는 채널광고로 구성되어 있음</a:t>
            </a:r>
            <a:r>
              <a:rPr lang="en-US" altLang="ko-KR" sz="900" kern="0">
                <a:latin typeface="Arial" panose="020B0604020202020204" pitchFamily="34" charset="0"/>
                <a:cs typeface="Arial" panose="020B0604020202020204" pitchFamily="34" charset="0"/>
              </a:rPr>
              <a:t> </a:t>
            </a:r>
            <a:endParaRPr lang="ko-KR" altLang="en-US" sz="900" kern="0">
              <a:latin typeface="Arial" panose="020B0604020202020204" pitchFamily="34" charset="0"/>
              <a:cs typeface="Arial" panose="020B0604020202020204" pitchFamily="34" charset="0"/>
            </a:endParaRPr>
          </a:p>
          <a:p>
            <a:pPr marL="180975" lvl="0" indent="-180975" defTabSz="914400" latinLnBrk="1">
              <a:lnSpc>
                <a:spcPts val="1200"/>
              </a:lnSpc>
              <a:spcBef>
                <a:spcPts val="3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매출원가</a:t>
            </a:r>
            <a:endParaRPr lang="en-US" altLang="ko-KR" sz="90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상품매출 </a:t>
            </a:r>
            <a:r>
              <a:rPr lang="ko-KR" altLang="en-US" sz="900" kern="0" err="1">
                <a:latin typeface="Arial" panose="020B0604020202020204" pitchFamily="34" charset="0"/>
                <a:cs typeface="Arial" panose="020B0604020202020204" pitchFamily="34" charset="0"/>
              </a:rPr>
              <a:t>직판매</a:t>
            </a:r>
            <a:r>
              <a:rPr lang="ko-KR" altLang="en-US" sz="900" kern="0">
                <a:latin typeface="Arial" panose="020B0604020202020204" pitchFamily="34" charset="0"/>
                <a:cs typeface="Arial" panose="020B0604020202020204" pitchFamily="34" charset="0"/>
              </a:rPr>
              <a:t> 관련 차량매입비 및 취득세 등 관련 부대비용으로 구성되어 있음</a:t>
            </a:r>
            <a:endParaRPr lang="en-US" altLang="ko-KR" sz="900" kern="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en-US" altLang="ko-KR" sz="900" kern="0">
                <a:latin typeface="Arial" panose="020B0604020202020204" pitchFamily="34" charset="0"/>
                <a:cs typeface="Arial" panose="020B0604020202020204" pitchFamily="34" charset="0"/>
              </a:rPr>
              <a:t>’22</a:t>
            </a:r>
            <a:r>
              <a:rPr lang="ko-KR" altLang="en-US" sz="900" kern="0">
                <a:latin typeface="Arial" panose="020B0604020202020204" pitchFamily="34" charset="0"/>
                <a:cs typeface="Arial" panose="020B0604020202020204" pitchFamily="34" charset="0"/>
              </a:rPr>
              <a:t>년 상반기 보유하고 있는 차량을 모두 매각하였으나</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매출원가가 매출 대비 약 </a:t>
            </a:r>
            <a:r>
              <a:rPr lang="en-US" altLang="ko-KR" sz="900" kern="0">
                <a:latin typeface="Arial" panose="020B0604020202020204" pitchFamily="34" charset="0"/>
                <a:cs typeface="Arial" panose="020B0604020202020204" pitchFamily="34" charset="0"/>
              </a:rPr>
              <a:t>8</a:t>
            </a:r>
            <a:r>
              <a:rPr lang="ko-KR" altLang="en-US" sz="900" kern="0">
                <a:latin typeface="Arial" panose="020B0604020202020204" pitchFamily="34" charset="0"/>
                <a:cs typeface="Arial" panose="020B0604020202020204" pitchFamily="34" charset="0"/>
              </a:rPr>
              <a:t>백만원 높아 상품매출에 대한 매출총이익은 손실을 기록함</a:t>
            </a:r>
            <a:endParaRPr lang="en-US" altLang="ko-KR" sz="900" kern="0">
              <a:latin typeface="Arial" panose="020B0604020202020204" pitchFamily="34" charset="0"/>
              <a:cs typeface="Arial" panose="020B0604020202020204" pitchFamily="34" charset="0"/>
            </a:endParaRPr>
          </a:p>
          <a:p>
            <a:pPr marL="180975" lvl="0" indent="-180975" defTabSz="914400" latinLnBrk="1">
              <a:lnSpc>
                <a:spcPts val="1200"/>
              </a:lnSpc>
              <a:spcBef>
                <a:spcPts val="3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판매관리비</a:t>
            </a:r>
            <a:endParaRPr lang="en-US" altLang="ko-KR" sz="90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급여 등</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직원급여</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퇴직급여</a:t>
            </a:r>
            <a:r>
              <a:rPr lang="en-US" altLang="ko-KR" sz="900" kern="0">
                <a:latin typeface="Arial" panose="020B0604020202020204" pitchFamily="34" charset="0"/>
                <a:cs typeface="Arial" panose="020B0604020202020204" pitchFamily="34" charset="0"/>
              </a:rPr>
              <a:t>, </a:t>
            </a:r>
            <a:r>
              <a:rPr lang="ko-KR" altLang="en-US" sz="900" kern="0" err="1">
                <a:latin typeface="Arial" panose="020B0604020202020204" pitchFamily="34" charset="0"/>
                <a:cs typeface="Arial" panose="020B0604020202020204" pitchFamily="34" charset="0"/>
              </a:rPr>
              <a:t>복리후생비이며</a:t>
            </a:r>
            <a:r>
              <a:rPr lang="en-US" altLang="ko-KR" sz="900" kern="0">
                <a:latin typeface="Arial" panose="020B0604020202020204" pitchFamily="34" charset="0"/>
                <a:cs typeface="Arial" panose="020B0604020202020204" pitchFamily="34" charset="0"/>
              </a:rPr>
              <a:t>, ’19</a:t>
            </a:r>
            <a:r>
              <a:rPr lang="ko-KR" altLang="en-US" sz="900" kern="0">
                <a:latin typeface="Arial" panose="020B0604020202020204" pitchFamily="34" charset="0"/>
                <a:cs typeface="Arial" panose="020B0604020202020204" pitchFamily="34" charset="0"/>
              </a:rPr>
              <a:t>년말 임원퇴직급여 충당부채 차이금액 </a:t>
            </a:r>
            <a:r>
              <a:rPr lang="en-US" altLang="ko-KR" sz="900" kern="0">
                <a:latin typeface="Arial" panose="020B0604020202020204" pitchFamily="34" charset="0"/>
                <a:cs typeface="Arial" panose="020B0604020202020204" pitchFamily="34" charset="0"/>
              </a:rPr>
              <a:t>2.8</a:t>
            </a:r>
            <a:r>
              <a:rPr lang="ko-KR" altLang="en-US" sz="900" kern="0">
                <a:latin typeface="Arial" panose="020B0604020202020204" pitchFamily="34" charset="0"/>
                <a:cs typeface="Arial" panose="020B0604020202020204" pitchFamily="34" charset="0"/>
              </a:rPr>
              <a:t>억원을 추가 설정함에 따라 퇴직급여가 상승하였음</a:t>
            </a:r>
            <a:r>
              <a:rPr lang="en-US" altLang="ko-KR" sz="900" kern="0">
                <a:latin typeface="Arial" panose="020B0604020202020204" pitchFamily="34" charset="0"/>
                <a:cs typeface="Arial" panose="020B0604020202020204" pitchFamily="34" charset="0"/>
              </a:rPr>
              <a:t>. ’20</a:t>
            </a:r>
            <a:r>
              <a:rPr lang="ko-KR" altLang="en-US" sz="900" kern="0">
                <a:latin typeface="Arial" panose="020B0604020202020204" pitchFamily="34" charset="0"/>
                <a:cs typeface="Arial" panose="020B0604020202020204" pitchFamily="34" charset="0"/>
              </a:rPr>
              <a:t>년 대비 </a:t>
            </a:r>
            <a:r>
              <a:rPr lang="en-US" altLang="ko-KR" sz="900" kern="0">
                <a:latin typeface="Arial" panose="020B0604020202020204" pitchFamily="34" charset="0"/>
                <a:cs typeface="Arial" panose="020B0604020202020204" pitchFamily="34" charset="0"/>
              </a:rPr>
              <a:t>’21</a:t>
            </a:r>
            <a:r>
              <a:rPr lang="ko-KR" altLang="en-US" sz="900" kern="0">
                <a:latin typeface="Arial" panose="020B0604020202020204" pitchFamily="34" charset="0"/>
                <a:cs typeface="Arial" panose="020B0604020202020204" pitchFamily="34" charset="0"/>
              </a:rPr>
              <a:t>년 직원수가 증가하면서 직원급여가 상승하였고</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이후 연간 약 </a:t>
            </a:r>
            <a:r>
              <a:rPr lang="en-US" altLang="ko-KR" sz="900" kern="0">
                <a:latin typeface="Arial" panose="020B0604020202020204" pitchFamily="34" charset="0"/>
                <a:cs typeface="Arial" panose="020B0604020202020204" pitchFamily="34" charset="0"/>
              </a:rPr>
              <a:t>15</a:t>
            </a:r>
            <a:r>
              <a:rPr lang="ko-KR" altLang="en-US" sz="900" kern="0">
                <a:latin typeface="Arial" panose="020B0604020202020204" pitchFamily="34" charset="0"/>
                <a:cs typeface="Arial" panose="020B0604020202020204" pitchFamily="34" charset="0"/>
              </a:rPr>
              <a:t>억원 수준을 유지하고 있음</a:t>
            </a:r>
            <a:endParaRPr lang="en-US" altLang="ko-KR" sz="900" kern="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감가상각비</a:t>
            </a:r>
            <a:r>
              <a:rPr lang="en-US" altLang="ko-KR" sz="900" kern="0">
                <a:latin typeface="Arial" panose="020B0604020202020204" pitchFamily="34" charset="0"/>
                <a:cs typeface="Arial" panose="020B0604020202020204" pitchFamily="34" charset="0"/>
              </a:rPr>
              <a:t>/</a:t>
            </a:r>
            <a:r>
              <a:rPr lang="ko-KR" altLang="en-US" sz="900" kern="0" err="1">
                <a:latin typeface="Arial" panose="020B0604020202020204" pitchFamily="34" charset="0"/>
                <a:cs typeface="Arial" panose="020B0604020202020204" pitchFamily="34" charset="0"/>
              </a:rPr>
              <a:t>무형고정자산상각</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노트북</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컴퓨터 등 사무용품에 대한 감가상각비이며</a:t>
            </a:r>
            <a:r>
              <a:rPr lang="en-US" altLang="ko-KR" sz="900" kern="0">
                <a:latin typeface="Arial" panose="020B0604020202020204" pitchFamily="34" charset="0"/>
                <a:cs typeface="Arial" panose="020B0604020202020204" pitchFamily="34" charset="0"/>
              </a:rPr>
              <a:t>, </a:t>
            </a:r>
            <a:r>
              <a:rPr lang="ko-KR" altLang="en-US" sz="900" kern="0" err="1">
                <a:latin typeface="Arial" panose="020B0604020202020204" pitchFamily="34" charset="0"/>
                <a:cs typeface="Arial" panose="020B0604020202020204" pitchFamily="34" charset="0"/>
              </a:rPr>
              <a:t>무형고정자산상각비는</a:t>
            </a:r>
            <a:r>
              <a:rPr lang="ko-KR" altLang="en-US" sz="900" kern="0">
                <a:latin typeface="Arial" panose="020B0604020202020204" pitchFamily="34" charset="0"/>
                <a:cs typeface="Arial" panose="020B0604020202020204" pitchFamily="34" charset="0"/>
              </a:rPr>
              <a:t> 어플리케이션 트래픽 분석 관련 소프트웨어 감가상각비임</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지급임차료</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건물관리비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본사 사무실에 대한 임차료 및 정수기 임차료로 구성되어 있으며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건물관리비는 본사 사무실 관리비로 본사 사무실 임차료 및 관리비는 계약에 따라 매년 조금씩 증가하고 있음</a:t>
            </a:r>
            <a:r>
              <a:rPr lang="en-US" altLang="ko-KR" sz="900" kern="0">
                <a:latin typeface="Arial" panose="020B0604020202020204" pitchFamily="34" charset="0"/>
                <a:cs typeface="Arial" panose="020B0604020202020204" pitchFamily="34" charset="0"/>
              </a:rPr>
              <a:t>. ’21</a:t>
            </a:r>
            <a:r>
              <a:rPr lang="ko-KR" altLang="en-US" sz="900" kern="0">
                <a:latin typeface="Arial" panose="020B0604020202020204" pitchFamily="34" charset="0"/>
                <a:cs typeface="Arial" panose="020B0604020202020204" pitchFamily="34" charset="0"/>
              </a:rPr>
              <a:t>년 </a:t>
            </a:r>
            <a:r>
              <a:rPr lang="en-US" altLang="ko-KR" sz="900" kern="0">
                <a:latin typeface="Arial" panose="020B0604020202020204" pitchFamily="34" charset="0"/>
                <a:cs typeface="Arial" panose="020B0604020202020204" pitchFamily="34" charset="0"/>
              </a:rPr>
              <a:t>12</a:t>
            </a:r>
            <a:r>
              <a:rPr lang="ko-KR" altLang="en-US" sz="900" kern="0">
                <a:latin typeface="Arial" panose="020B0604020202020204" pitchFamily="34" charset="0"/>
                <a:cs typeface="Arial" panose="020B0604020202020204" pitchFamily="34" charset="0"/>
              </a:rPr>
              <a:t>월부터 </a:t>
            </a:r>
            <a:r>
              <a:rPr lang="ko-KR" altLang="en-US" sz="900" kern="0" err="1">
                <a:latin typeface="Arial" panose="020B0604020202020204" pitchFamily="34" charset="0"/>
                <a:cs typeface="Arial" panose="020B0604020202020204" pitchFamily="34" charset="0"/>
              </a:rPr>
              <a:t>직판매</a:t>
            </a:r>
            <a:r>
              <a:rPr lang="ko-KR" altLang="en-US" sz="900" kern="0">
                <a:latin typeface="Arial" panose="020B0604020202020204" pitchFamily="34" charset="0"/>
                <a:cs typeface="Arial" panose="020B0604020202020204" pitchFamily="34" charset="0"/>
              </a:rPr>
              <a:t> 관련 등촌매매단지에 월 </a:t>
            </a:r>
            <a:r>
              <a:rPr lang="en-US" altLang="ko-KR" sz="900" kern="0">
                <a:latin typeface="Arial" panose="020B0604020202020204" pitchFamily="34" charset="0"/>
                <a:cs typeface="Arial" panose="020B0604020202020204" pitchFamily="34" charset="0"/>
              </a:rPr>
              <a:t>2.7</a:t>
            </a:r>
            <a:r>
              <a:rPr lang="ko-KR" altLang="en-US" sz="900" kern="0" err="1">
                <a:latin typeface="Arial" panose="020B0604020202020204" pitchFamily="34" charset="0"/>
                <a:cs typeface="Arial" panose="020B0604020202020204" pitchFamily="34" charset="0"/>
              </a:rPr>
              <a:t>백만원씩</a:t>
            </a:r>
            <a:r>
              <a:rPr lang="ko-KR" altLang="en-US" sz="900" kern="0">
                <a:latin typeface="Arial" panose="020B0604020202020204" pitchFamily="34" charset="0"/>
                <a:cs typeface="Arial" panose="020B0604020202020204" pitchFamily="34" charset="0"/>
              </a:rPr>
              <a:t> 임차료가 지급되고 있음</a:t>
            </a:r>
            <a:endParaRPr lang="en-US" altLang="ko-KR" sz="900" kern="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경상연구개발비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연구인력에 대한 인건비로</a:t>
            </a:r>
            <a:r>
              <a:rPr lang="en-US" altLang="ko-KR" sz="900" kern="0">
                <a:latin typeface="Arial" panose="020B0604020202020204" pitchFamily="34" charset="0"/>
                <a:cs typeface="Arial" panose="020B0604020202020204" pitchFamily="34" charset="0"/>
              </a:rPr>
              <a:t> ‘21</a:t>
            </a:r>
            <a:r>
              <a:rPr lang="ko-KR" altLang="en-US" sz="900" kern="0">
                <a:latin typeface="Arial" panose="020B0604020202020204" pitchFamily="34" charset="0"/>
                <a:cs typeface="Arial" panose="020B0604020202020204" pitchFamily="34" charset="0"/>
              </a:rPr>
              <a:t>년 기준 </a:t>
            </a:r>
            <a:r>
              <a:rPr lang="en-US" altLang="ko-KR" sz="900" kern="0">
                <a:latin typeface="Arial" panose="020B0604020202020204" pitchFamily="34" charset="0"/>
                <a:cs typeface="Arial" panose="020B0604020202020204" pitchFamily="34" charset="0"/>
              </a:rPr>
              <a:t>5</a:t>
            </a:r>
            <a:r>
              <a:rPr lang="ko-KR" altLang="en-US" sz="900" kern="0">
                <a:latin typeface="Arial" panose="020B0604020202020204" pitchFamily="34" charset="0"/>
                <a:cs typeface="Arial" panose="020B0604020202020204" pitchFamily="34" charset="0"/>
              </a:rPr>
              <a:t>명</a:t>
            </a:r>
            <a:r>
              <a:rPr lang="en-US" altLang="ko-KR" sz="900" kern="0">
                <a:latin typeface="Arial" panose="020B0604020202020204" pitchFamily="34" charset="0"/>
                <a:cs typeface="Arial" panose="020B0604020202020204" pitchFamily="34" charset="0"/>
              </a:rPr>
              <a:t>(</a:t>
            </a:r>
            <a:r>
              <a:rPr lang="ko-KR" altLang="en-US" sz="900" kern="0" err="1">
                <a:latin typeface="Arial" panose="020B0604020202020204" pitchFamily="34" charset="0"/>
                <a:cs typeface="Arial" panose="020B0604020202020204" pitchFamily="34" charset="0"/>
              </a:rPr>
              <a:t>김경세</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홍기웅</a:t>
            </a:r>
            <a:r>
              <a:rPr lang="en-US" altLang="ko-KR" sz="900" kern="0">
                <a:latin typeface="Arial" panose="020B0604020202020204" pitchFamily="34" charset="0"/>
                <a:cs typeface="Arial" panose="020B0604020202020204" pitchFamily="34" charset="0"/>
              </a:rPr>
              <a:t>, </a:t>
            </a:r>
            <a:r>
              <a:rPr lang="ko-KR" altLang="en-US" sz="900" kern="0" err="1">
                <a:latin typeface="Arial" panose="020B0604020202020204" pitchFamily="34" charset="0"/>
                <a:cs typeface="Arial" panose="020B0604020202020204" pitchFamily="34" charset="0"/>
              </a:rPr>
              <a:t>김국현</a:t>
            </a:r>
            <a:r>
              <a:rPr lang="en-US" altLang="ko-KR" sz="900" kern="0">
                <a:latin typeface="Arial" panose="020B0604020202020204" pitchFamily="34" charset="0"/>
                <a:cs typeface="Arial" panose="020B0604020202020204" pitchFamily="34" charset="0"/>
              </a:rPr>
              <a:t>, </a:t>
            </a:r>
            <a:r>
              <a:rPr lang="ko-KR" altLang="en-US" sz="900" kern="0" err="1">
                <a:latin typeface="Arial" panose="020B0604020202020204" pitchFamily="34" charset="0"/>
                <a:cs typeface="Arial" panose="020B0604020202020204" pitchFamily="34" charset="0"/>
              </a:rPr>
              <a:t>남두현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김준희</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에 대해 지급되었으며</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 매년 </a:t>
            </a:r>
            <a:r>
              <a:rPr lang="en-US" altLang="ko-KR" sz="900" kern="0">
                <a:latin typeface="Arial" panose="020B0604020202020204" pitchFamily="34" charset="0"/>
                <a:cs typeface="Arial" panose="020B0604020202020204" pitchFamily="34" charset="0"/>
              </a:rPr>
              <a:t>4~6</a:t>
            </a:r>
            <a:r>
              <a:rPr lang="ko-KR" altLang="en-US" sz="900" kern="0">
                <a:latin typeface="Arial" panose="020B0604020202020204" pitchFamily="34" charset="0"/>
                <a:cs typeface="Arial" panose="020B0604020202020204" pitchFamily="34" charset="0"/>
              </a:rPr>
              <a:t>명의 연구인력을 보유하고 있음</a:t>
            </a:r>
            <a:r>
              <a:rPr lang="en-US" altLang="ko-KR" sz="900" kern="0">
                <a:latin typeface="Arial" panose="020B0604020202020204" pitchFamily="34" charset="0"/>
                <a:cs typeface="Arial" panose="020B0604020202020204" pitchFamily="34" charset="0"/>
              </a:rPr>
              <a:t> </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지급수수료</a:t>
            </a:r>
            <a:r>
              <a:rPr lang="en-US" altLang="ko-KR" sz="900" kern="0">
                <a:latin typeface="Arial" panose="020B0604020202020204" pitchFamily="34" charset="0"/>
                <a:cs typeface="Arial" panose="020B0604020202020204" pitchFamily="34" charset="0"/>
              </a:rPr>
              <a:t>: ’21</a:t>
            </a:r>
            <a:r>
              <a:rPr lang="ko-KR" altLang="en-US" sz="900" kern="0">
                <a:latin typeface="Arial" panose="020B0604020202020204" pitchFamily="34" charset="0"/>
                <a:cs typeface="Arial" panose="020B0604020202020204" pitchFamily="34" charset="0"/>
              </a:rPr>
              <a:t>년 기준 매물데이터 구매를 위해 </a:t>
            </a:r>
            <a:r>
              <a:rPr lang="ko-KR" altLang="en-US" sz="900" kern="0" err="1">
                <a:latin typeface="Arial" panose="020B0604020202020204" pitchFamily="34" charset="0"/>
                <a:cs typeface="Arial" panose="020B0604020202020204" pitchFamily="34" charset="0"/>
              </a:rPr>
              <a:t>경기도자동차매매사업조합에</a:t>
            </a:r>
            <a:r>
              <a:rPr lang="ko-KR" altLang="en-US" sz="900" kern="0">
                <a:latin typeface="Arial" panose="020B0604020202020204" pitchFamily="34" charset="0"/>
                <a:cs typeface="Arial" panose="020B0604020202020204" pitchFamily="34" charset="0"/>
              </a:rPr>
              <a:t> 지급하는 연 </a:t>
            </a:r>
            <a:r>
              <a:rPr lang="en-US" altLang="ko-KR" sz="900" kern="0">
                <a:latin typeface="Arial" panose="020B0604020202020204" pitchFamily="34" charset="0"/>
                <a:cs typeface="Arial" panose="020B0604020202020204" pitchFamily="34" charset="0"/>
              </a:rPr>
              <a:t>1.2</a:t>
            </a:r>
            <a:r>
              <a:rPr lang="ko-KR" altLang="en-US" sz="900" kern="0">
                <a:latin typeface="Arial" panose="020B0604020202020204" pitchFamily="34" charset="0"/>
                <a:cs typeface="Arial" panose="020B0604020202020204" pitchFamily="34" charset="0"/>
              </a:rPr>
              <a:t>억원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월 </a:t>
            </a:r>
            <a:r>
              <a:rPr lang="en-US" altLang="ko-KR" sz="900" kern="0">
                <a:latin typeface="Arial" panose="020B0604020202020204" pitchFamily="34" charset="0"/>
                <a:cs typeface="Arial" panose="020B0604020202020204" pitchFamily="34" charset="0"/>
              </a:rPr>
              <a:t>10</a:t>
            </a:r>
            <a:r>
              <a:rPr lang="ko-KR" altLang="en-US" sz="900" kern="0">
                <a:latin typeface="Arial" panose="020B0604020202020204" pitchFamily="34" charset="0"/>
                <a:cs typeface="Arial" panose="020B0604020202020204" pitchFamily="34" charset="0"/>
              </a:rPr>
              <a:t>백만원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이 가장 큰 비중을 차지하고 있으며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자동차 보험관련 정보 구매를 위해 사단법인보험개발원에 지급하는 </a:t>
            </a:r>
            <a:r>
              <a:rPr lang="en-US" altLang="ko-KR" sz="900" kern="0">
                <a:latin typeface="Arial" panose="020B0604020202020204" pitchFamily="34" charset="0"/>
                <a:cs typeface="Arial" panose="020B0604020202020204" pitchFamily="34" charset="0"/>
              </a:rPr>
              <a:t>87</a:t>
            </a:r>
            <a:r>
              <a:rPr lang="ko-KR" altLang="en-US" sz="900" kern="0">
                <a:latin typeface="Arial" panose="020B0604020202020204" pitchFamily="34" charset="0"/>
                <a:cs typeface="Arial" panose="020B0604020202020204" pitchFamily="34" charset="0"/>
              </a:rPr>
              <a:t>백만원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월 </a:t>
            </a:r>
            <a:r>
              <a:rPr lang="en-US" altLang="ko-KR" sz="900" kern="0">
                <a:latin typeface="Arial" panose="020B0604020202020204" pitchFamily="34" charset="0"/>
                <a:cs typeface="Arial" panose="020B0604020202020204" pitchFamily="34" charset="0"/>
              </a:rPr>
              <a:t>725</a:t>
            </a:r>
            <a:r>
              <a:rPr lang="ko-KR" altLang="en-US" sz="900" kern="0">
                <a:latin typeface="Arial" panose="020B0604020202020204" pitchFamily="34" charset="0"/>
                <a:cs typeface="Arial" panose="020B0604020202020204" pitchFamily="34" charset="0"/>
              </a:rPr>
              <a:t>만원</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트래픽 데이터 분석</a:t>
            </a:r>
            <a:r>
              <a:rPr lang="en-US" altLang="ko-KR" sz="900" kern="0">
                <a:latin typeface="Arial" panose="020B0604020202020204" pitchFamily="34" charset="0"/>
                <a:cs typeface="Arial" panose="020B0604020202020204" pitchFamily="34" charset="0"/>
              </a:rPr>
              <a:t>(Amplitude, Braze)</a:t>
            </a:r>
            <a:r>
              <a:rPr lang="ko-KR" altLang="en-US" sz="900" kern="0">
                <a:latin typeface="Arial" panose="020B0604020202020204" pitchFamily="34" charset="0"/>
                <a:cs typeface="Arial" panose="020B0604020202020204" pitchFamily="34" charset="0"/>
              </a:rPr>
              <a:t>을 위한 </a:t>
            </a:r>
            <a:r>
              <a:rPr lang="en-US" altLang="ko-KR" sz="900" kern="0">
                <a:latin typeface="Arial" panose="020B0604020202020204" pitchFamily="34" charset="0"/>
                <a:cs typeface="Arial" panose="020B0604020202020204" pitchFamily="34" charset="0"/>
              </a:rPr>
              <a:t>71</a:t>
            </a:r>
            <a:r>
              <a:rPr lang="ko-KR" altLang="en-US" sz="900" kern="0">
                <a:latin typeface="Arial" panose="020B0604020202020204" pitchFamily="34" charset="0"/>
                <a:cs typeface="Arial" panose="020B0604020202020204" pitchFamily="34" charset="0"/>
              </a:rPr>
              <a:t>백만원 등으로 구성되어 있음</a:t>
            </a:r>
            <a:r>
              <a:rPr lang="en-US" altLang="ko-KR" sz="900" kern="0">
                <a:latin typeface="Arial" panose="020B0604020202020204" pitchFamily="34" charset="0"/>
                <a:cs typeface="Arial" panose="020B0604020202020204" pitchFamily="34" charset="0"/>
              </a:rPr>
              <a:t> </a:t>
            </a:r>
          </a:p>
        </p:txBody>
      </p:sp>
      <p:sp>
        <p:nvSpPr>
          <p:cNvPr id="13" name="Title 1">
            <a:extLst>
              <a:ext uri="{FF2B5EF4-FFF2-40B4-BE49-F238E27FC236}">
                <a16:creationId xmlns:a16="http://schemas.microsoft.com/office/drawing/2014/main" id="{BFA702F7-1A3E-4EA0-A7E8-6DE361E26846}"/>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매출의 대부분은 서비스 매출이며</a:t>
            </a:r>
            <a:r>
              <a:rPr lang="en-US" altLang="ko-KR" sz="1000" b="1">
                <a:solidFill>
                  <a:srgbClr val="002997"/>
                </a:solidFill>
                <a:latin typeface="Arial" panose="020B0604020202020204" pitchFamily="34" charset="0"/>
                <a:ea typeface="+mj-ea"/>
                <a:cs typeface="Arial" panose="020B0604020202020204" pitchFamily="34" charset="0"/>
              </a:rPr>
              <a:t>, ’21</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12</a:t>
            </a:r>
            <a:r>
              <a:rPr lang="ko-KR" altLang="en-US" sz="1000" b="1">
                <a:solidFill>
                  <a:srgbClr val="002997"/>
                </a:solidFill>
                <a:latin typeface="Arial" panose="020B0604020202020204" pitchFamily="34" charset="0"/>
                <a:ea typeface="+mj-ea"/>
                <a:cs typeface="Arial" panose="020B0604020202020204" pitchFamily="34" charset="0"/>
              </a:rPr>
              <a:t>월부터 상품매출 및 매출원가가 발생하였음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어플리케이션 광고를 위한 광고선전비</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매물데이터 등 관련 데이터 매입을 위한 지급수수료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급여 등 인건비가 판매관리비의 대부분을 차지하고 있음</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graphicFrame>
        <p:nvGraphicFramePr>
          <p:cNvPr id="11" name="표 10">
            <a:extLst>
              <a:ext uri="{FF2B5EF4-FFF2-40B4-BE49-F238E27FC236}">
                <a16:creationId xmlns:a16="http://schemas.microsoft.com/office/drawing/2014/main" id="{9B21071B-E34C-4B61-8E70-707683A8BA79}"/>
              </a:ext>
            </a:extLst>
          </p:cNvPr>
          <p:cNvGraphicFramePr>
            <a:graphicFrameLocks noGrp="1"/>
          </p:cNvGraphicFramePr>
          <p:nvPr>
            <p:extLst>
              <p:ext uri="{D42A27DB-BD31-4B8C-83A1-F6EECF244321}">
                <p14:modId xmlns:p14="http://schemas.microsoft.com/office/powerpoint/2010/main" val="4181733000"/>
              </p:ext>
            </p:extLst>
          </p:nvPr>
        </p:nvGraphicFramePr>
        <p:xfrm>
          <a:off x="601200" y="1515600"/>
          <a:ext cx="4000502" cy="4286250"/>
        </p:xfrm>
        <a:graphic>
          <a:graphicData uri="http://schemas.openxmlformats.org/drawingml/2006/table">
            <a:tbl>
              <a:tblPr/>
              <a:tblGrid>
                <a:gridCol w="162054">
                  <a:extLst>
                    <a:ext uri="{9D8B030D-6E8A-4147-A177-3AD203B41FA5}">
                      <a16:colId xmlns:a16="http://schemas.microsoft.com/office/drawing/2014/main" val="1668734056"/>
                    </a:ext>
                  </a:extLst>
                </a:gridCol>
                <a:gridCol w="1143908">
                  <a:extLst>
                    <a:ext uri="{9D8B030D-6E8A-4147-A177-3AD203B41FA5}">
                      <a16:colId xmlns:a16="http://schemas.microsoft.com/office/drawing/2014/main" val="51931728"/>
                    </a:ext>
                  </a:extLst>
                </a:gridCol>
                <a:gridCol w="673635">
                  <a:extLst>
                    <a:ext uri="{9D8B030D-6E8A-4147-A177-3AD203B41FA5}">
                      <a16:colId xmlns:a16="http://schemas.microsoft.com/office/drawing/2014/main" val="2960751786"/>
                    </a:ext>
                  </a:extLst>
                </a:gridCol>
                <a:gridCol w="673635">
                  <a:extLst>
                    <a:ext uri="{9D8B030D-6E8A-4147-A177-3AD203B41FA5}">
                      <a16:colId xmlns:a16="http://schemas.microsoft.com/office/drawing/2014/main" val="4163127531"/>
                    </a:ext>
                  </a:extLst>
                </a:gridCol>
                <a:gridCol w="673635">
                  <a:extLst>
                    <a:ext uri="{9D8B030D-6E8A-4147-A177-3AD203B41FA5}">
                      <a16:colId xmlns:a16="http://schemas.microsoft.com/office/drawing/2014/main" val="3734910165"/>
                    </a:ext>
                  </a:extLst>
                </a:gridCol>
                <a:gridCol w="673635">
                  <a:extLst>
                    <a:ext uri="{9D8B030D-6E8A-4147-A177-3AD203B41FA5}">
                      <a16:colId xmlns:a16="http://schemas.microsoft.com/office/drawing/2014/main" val="182298735"/>
                    </a:ext>
                  </a:extLst>
                </a:gridCol>
              </a:tblGrid>
              <a:tr h="17145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PL Overview</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363420035"/>
                  </a:ext>
                </a:extLst>
              </a:tr>
              <a:tr h="171450">
                <a:tc gridSpan="2">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852188578"/>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79474163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60204953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90027969"/>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63739305"/>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4,340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503931496"/>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4,486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4,743</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4,923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2,634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173786876"/>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급여</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9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534275095"/>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9224900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242072716"/>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건물관리비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42591100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4060851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0836835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광고선전비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2,116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961787633"/>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무형고정자산상각</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795991344"/>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7025137"/>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34595237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차량유지비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56232411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인력개발비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98291598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350757490"/>
                  </a:ext>
                </a:extLst>
              </a:tr>
              <a:tr h="17145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(1,949)</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853550672"/>
                  </a:ext>
                </a:extLst>
              </a:tr>
              <a:tr h="171450">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(76.8%)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712200417"/>
                  </a:ext>
                </a:extLst>
              </a:tr>
              <a:tr h="17145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2296391717"/>
                  </a:ext>
                </a:extLst>
              </a:tr>
              <a:tr h="171450">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(75.5%)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902280056"/>
                  </a:ext>
                </a:extLst>
              </a:tr>
            </a:tbl>
          </a:graphicData>
        </a:graphic>
      </p:graphicFrame>
      <p:sp>
        <p:nvSpPr>
          <p:cNvPr id="8" name="TextBox 7">
            <a:extLst>
              <a:ext uri="{FF2B5EF4-FFF2-40B4-BE49-F238E27FC236}">
                <a16:creationId xmlns:a16="http://schemas.microsoft.com/office/drawing/2014/main" id="{E5D2033F-0C12-44BD-B777-FF8BD0A3C48E}"/>
              </a:ext>
            </a:extLst>
          </p:cNvPr>
          <p:cNvSpPr txBox="1"/>
          <p:nvPr/>
        </p:nvSpPr>
        <p:spPr>
          <a:xfrm>
            <a:off x="610365" y="5940335"/>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A3C4EADF-A1E7-45EA-B00B-EF8F7B092A76}"/>
              </a:ext>
            </a:extLst>
          </p:cNvPr>
          <p:cNvSpPr txBox="1"/>
          <p:nvPr/>
        </p:nvSpPr>
        <p:spPr>
          <a:xfrm>
            <a:off x="622055" y="5826738"/>
            <a:ext cx="314462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a:t>
            </a:r>
            <a:r>
              <a:rPr lang="ko-KR" altLang="en-US" sz="700">
                <a:latin typeface="Arial" panose="020B0604020202020204" pitchFamily="34" charset="0"/>
                <a:cs typeface="Arial" panose="020B0604020202020204" pitchFamily="34" charset="0"/>
              </a:rPr>
              <a:t>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퇴직급여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복리후생비</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5533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13995D-FD88-4776-AB23-278EF245503C}"/>
              </a:ext>
            </a:extLst>
          </p:cNvPr>
          <p:cNvSpPr txBox="1"/>
          <p:nvPr/>
        </p:nvSpPr>
        <p:spPr>
          <a:xfrm>
            <a:off x="4752000" y="1515600"/>
            <a:ext cx="4553412" cy="4656601"/>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300"/>
              </a:spcBef>
              <a:buClr>
                <a:srgbClr val="00338D"/>
              </a:buClr>
              <a:buFont typeface="Wingdings" panose="05000000000000000000" pitchFamily="2" charset="2"/>
              <a:buChar char="§"/>
              <a:tabLst>
                <a:tab pos="180975" algn="l"/>
              </a:tabLst>
              <a:defRPr/>
            </a:pPr>
            <a:r>
              <a:rPr lang="ko-KR" altLang="en-US" sz="900" b="1" u="sng" dirty="0">
                <a:latin typeface="Arial" panose="020B0604020202020204" pitchFamily="34" charset="0"/>
                <a:cs typeface="Arial" panose="020B0604020202020204" pitchFamily="34" charset="0"/>
              </a:rPr>
              <a:t>판매관리비</a:t>
            </a:r>
            <a:endParaRPr lang="en-US" altLang="ko-KR" sz="90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광고선전비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판매관리비의 약 </a:t>
            </a:r>
            <a:r>
              <a:rPr lang="en-US" altLang="ko-KR" sz="900" kern="0" dirty="0">
                <a:latin typeface="Arial" panose="020B0604020202020204" pitchFamily="34" charset="0"/>
                <a:cs typeface="Arial" panose="020B0604020202020204" pitchFamily="34" charset="0"/>
              </a:rPr>
              <a:t>50%</a:t>
            </a:r>
            <a:r>
              <a:rPr lang="ko-KR" altLang="en-US" sz="900" kern="0" dirty="0">
                <a:latin typeface="Arial" panose="020B0604020202020204" pitchFamily="34" charset="0"/>
                <a:cs typeface="Arial" panose="020B0604020202020204" pitchFamily="34" charset="0"/>
              </a:rPr>
              <a:t>를 차지하고 있는 비용으로 대부분 어플리케이션 홍보를 위해 구글</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애플</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네이버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등에 지급됨</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외주용역비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이용자들이 참고할 수 있도록 어플리케이션 내 중고차 관련 칼럼 게시물을 매입하는 비용임</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차량임차료</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차량유지비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대표이사 </a:t>
            </a:r>
            <a:r>
              <a:rPr lang="en-US" altLang="ko-KR" sz="900" kern="0" dirty="0">
                <a:latin typeface="Arial" panose="020B0604020202020204" pitchFamily="34" charset="0"/>
                <a:cs typeface="Arial" panose="020B0604020202020204" pitchFamily="34" charset="0"/>
              </a:rPr>
              <a:t>2</a:t>
            </a:r>
            <a:r>
              <a:rPr lang="ko-KR" altLang="en-US" sz="900" kern="0" dirty="0">
                <a:latin typeface="Arial" panose="020B0604020202020204" pitchFamily="34" charset="0"/>
                <a:cs typeface="Arial" panose="020B0604020202020204" pitchFamily="34" charset="0"/>
              </a:rPr>
              <a:t>인의 리스차량 </a:t>
            </a:r>
            <a:r>
              <a:rPr lang="en-US" altLang="ko-KR" sz="900" kern="0" dirty="0">
                <a:latin typeface="Arial" panose="020B0604020202020204" pitchFamily="34" charset="0"/>
                <a:cs typeface="Arial" panose="020B0604020202020204" pitchFamily="34" charset="0"/>
              </a:rPr>
              <a:t>2</a:t>
            </a:r>
            <a:r>
              <a:rPr lang="ko-KR" altLang="en-US" sz="900" kern="0" dirty="0">
                <a:latin typeface="Arial" panose="020B0604020202020204" pitchFamily="34" charset="0"/>
                <a:cs typeface="Arial" panose="020B0604020202020204" pitchFamily="34" charset="0"/>
              </a:rPr>
              <a:t>대 및 영업사원들을 위한 렌터카 임차료로 구성되어 있으며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차량유지비는 </a:t>
            </a:r>
            <a:r>
              <a:rPr lang="ko-KR" altLang="en-US" sz="900" kern="0" dirty="0" err="1">
                <a:latin typeface="Arial" panose="020B0604020202020204" pitchFamily="34" charset="0"/>
                <a:cs typeface="Arial" panose="020B0604020202020204" pitchFamily="34" charset="0"/>
              </a:rPr>
              <a:t>주유비임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리스차량 </a:t>
            </a:r>
            <a:r>
              <a:rPr lang="en-US" altLang="ko-KR" sz="900" kern="0" dirty="0">
                <a:latin typeface="Arial" panose="020B0604020202020204" pitchFamily="34" charset="0"/>
                <a:cs typeface="Arial" panose="020B0604020202020204" pitchFamily="34" charset="0"/>
              </a:rPr>
              <a:t>2</a:t>
            </a:r>
            <a:r>
              <a:rPr lang="ko-KR" altLang="en-US" sz="900" kern="0" dirty="0">
                <a:latin typeface="Arial" panose="020B0604020202020204" pitchFamily="34" charset="0"/>
                <a:cs typeface="Arial" panose="020B0604020202020204" pitchFamily="34" charset="0"/>
              </a:rPr>
              <a:t>대의 경우</a:t>
            </a:r>
            <a:r>
              <a:rPr lang="en-US" altLang="ko-KR" sz="900" kern="0" dirty="0">
                <a:latin typeface="Arial" panose="020B0604020202020204" pitchFamily="34" charset="0"/>
                <a:cs typeface="Arial" panose="020B0604020202020204" pitchFamily="34" charset="0"/>
              </a:rPr>
              <a:t>, ‘22</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7</a:t>
            </a:r>
            <a:r>
              <a:rPr lang="ko-KR" altLang="en-US" sz="900" kern="0" dirty="0">
                <a:latin typeface="Arial" panose="020B0604020202020204" pitchFamily="34" charset="0"/>
                <a:cs typeface="Arial" panose="020B0604020202020204" pitchFamily="34" charset="0"/>
              </a:rPr>
              <a:t>월</a:t>
            </a:r>
            <a:r>
              <a:rPr lang="en-US" altLang="ko-KR" sz="900" kern="0" dirty="0">
                <a:latin typeface="Arial" panose="020B0604020202020204" pitchFamily="34" charset="0"/>
                <a:cs typeface="Arial" panose="020B0604020202020204" pitchFamily="34" charset="0"/>
              </a:rPr>
              <a:t>, 8</a:t>
            </a:r>
            <a:r>
              <a:rPr lang="ko-KR" altLang="en-US" sz="900" kern="0" dirty="0">
                <a:latin typeface="Arial" panose="020B0604020202020204" pitchFamily="34" charset="0"/>
                <a:cs typeface="Arial" panose="020B0604020202020204" pitchFamily="34" charset="0"/>
              </a:rPr>
              <a:t>월에 대당 </a:t>
            </a:r>
            <a:r>
              <a:rPr lang="en-US" altLang="ko-KR" sz="900" kern="0" dirty="0">
                <a:latin typeface="Arial" panose="020B0604020202020204" pitchFamily="34" charset="0"/>
                <a:cs typeface="Arial" panose="020B0604020202020204" pitchFamily="34" charset="0"/>
              </a:rPr>
              <a:t>31</a:t>
            </a:r>
            <a:r>
              <a:rPr lang="ko-KR" altLang="en-US" sz="900" kern="0" dirty="0">
                <a:latin typeface="Arial" panose="020B0604020202020204" pitchFamily="34" charset="0"/>
                <a:cs typeface="Arial" panose="020B0604020202020204" pitchFamily="34" charset="0"/>
              </a:rPr>
              <a:t>백만원을 지급하여 매입할 예정임</a:t>
            </a: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ko-KR" altLang="en-US" sz="9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ko-KR" altLang="en-US" sz="9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ko-KR" altLang="en-US" sz="9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ko-KR" altLang="en-US" sz="9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ko-KR" altLang="en-US" sz="9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ko-KR" altLang="en-US" sz="900" kern="0" dirty="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ko-KR" altLang="en-US" sz="900" kern="0" dirty="0">
              <a:latin typeface="Arial" panose="020B0604020202020204" pitchFamily="34" charset="0"/>
              <a:cs typeface="Arial" panose="020B0604020202020204" pitchFamily="34" charset="0"/>
            </a:endParaRPr>
          </a:p>
          <a:p>
            <a:pPr marL="271463" indent="-177800">
              <a:lnSpc>
                <a:spcPts val="1200"/>
              </a:lnSpc>
              <a:spcBef>
                <a:spcPts val="10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인력개발비</a:t>
            </a:r>
            <a:r>
              <a:rPr lang="en-US" altLang="ko-KR" sz="900" kern="0" dirty="0">
                <a:latin typeface="Arial" panose="020B0604020202020204" pitchFamily="34" charset="0"/>
                <a:cs typeface="Arial" panose="020B0604020202020204" pitchFamily="34" charset="0"/>
              </a:rPr>
              <a:t>: ’21</a:t>
            </a:r>
            <a:r>
              <a:rPr lang="ko-KR" altLang="en-US" sz="900" kern="0" dirty="0">
                <a:latin typeface="Arial" panose="020B0604020202020204" pitchFamily="34" charset="0"/>
                <a:cs typeface="Arial" panose="020B0604020202020204" pitchFamily="34" charset="0"/>
              </a:rPr>
              <a:t>년 기준 </a:t>
            </a:r>
            <a:r>
              <a:rPr lang="en-US" altLang="ko-KR" sz="900" kern="0" dirty="0">
                <a:latin typeface="Arial" panose="020B0604020202020204" pitchFamily="34" charset="0"/>
                <a:cs typeface="Arial" panose="020B0604020202020204" pitchFamily="34" charset="0"/>
              </a:rPr>
              <a:t>4</a:t>
            </a:r>
            <a:r>
              <a:rPr lang="ko-KR" altLang="en-US" sz="900" kern="0" dirty="0">
                <a:latin typeface="Arial" panose="020B0604020202020204" pitchFamily="34" charset="0"/>
                <a:cs typeface="Arial" panose="020B0604020202020204" pitchFamily="34" charset="0"/>
              </a:rPr>
              <a:t>명의 인력에 대한 </a:t>
            </a:r>
            <a:r>
              <a:rPr lang="ko-KR" altLang="en-US" sz="900" kern="0" dirty="0" err="1">
                <a:latin typeface="Arial" panose="020B0604020202020204" pitchFamily="34" charset="0"/>
                <a:cs typeface="Arial" panose="020B0604020202020204" pitchFamily="34" charset="0"/>
              </a:rPr>
              <a:t>내일채움공제</a:t>
            </a:r>
            <a:r>
              <a:rPr lang="ko-KR" altLang="en-US" sz="900" kern="0" dirty="0">
                <a:latin typeface="Arial" panose="020B0604020202020204" pitchFamily="34" charset="0"/>
                <a:cs typeface="Arial" panose="020B0604020202020204" pitchFamily="34" charset="0"/>
              </a:rPr>
              <a:t> 지원금임</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기타</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여비교통비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접대비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통신비</a:t>
            </a:r>
            <a:r>
              <a:rPr lang="en-US" altLang="ko-KR" sz="900" kern="0" dirty="0">
                <a:latin typeface="Arial" panose="020B0604020202020204" pitchFamily="34" charset="0"/>
                <a:cs typeface="Arial" panose="020B0604020202020204" pitchFamily="34" charset="0"/>
              </a:rPr>
              <a:t>, </a:t>
            </a:r>
            <a:r>
              <a:rPr lang="ko-KR" altLang="en-US" sz="900" kern="0" dirty="0" err="1">
                <a:latin typeface="Arial" panose="020B0604020202020204" pitchFamily="34" charset="0"/>
                <a:cs typeface="Arial" panose="020B0604020202020204" pitchFamily="34" charset="0"/>
              </a:rPr>
              <a:t>수도광열비</a:t>
            </a:r>
            <a:r>
              <a:rPr lang="en-US" altLang="ko-KR" sz="900" kern="0" dirty="0">
                <a:latin typeface="Arial" panose="020B0604020202020204" pitchFamily="34" charset="0"/>
                <a:cs typeface="Arial" panose="020B0604020202020204" pitchFamily="34" charset="0"/>
              </a:rPr>
              <a:t>, </a:t>
            </a:r>
            <a:r>
              <a:rPr lang="ko-KR" altLang="en-US" sz="900" kern="0" dirty="0" err="1">
                <a:latin typeface="Arial" panose="020B0604020202020204" pitchFamily="34" charset="0"/>
                <a:cs typeface="Arial" panose="020B0604020202020204" pitchFamily="34" charset="0"/>
              </a:rPr>
              <a:t>세금과공과</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소모품비 등으로 구성되어 있음</a:t>
            </a:r>
            <a:r>
              <a:rPr lang="en-US" altLang="ko-KR" sz="900" kern="0" dirty="0">
                <a:latin typeface="Arial" panose="020B0604020202020204" pitchFamily="34" charset="0"/>
                <a:cs typeface="Arial" panose="020B0604020202020204" pitchFamily="34" charset="0"/>
              </a:rPr>
              <a:t>.</a:t>
            </a: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ko-KR" altLang="en-US" sz="900" kern="0" dirty="0">
              <a:latin typeface="Arial" panose="020B0604020202020204" pitchFamily="34" charset="0"/>
              <a:cs typeface="Arial" panose="020B0604020202020204" pitchFamily="34" charset="0"/>
            </a:endParaRPr>
          </a:p>
        </p:txBody>
      </p:sp>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PL</a:t>
            </a:r>
            <a:r>
              <a:rPr lang="ko-KR" altLang="en-US" sz="4400" b="1">
                <a:solidFill>
                  <a:srgbClr val="00338D"/>
                </a:solidFill>
                <a:latin typeface="KPMG Extralight" panose="020B0303030202040204" pitchFamily="34" charset="0"/>
              </a:rPr>
              <a:t> </a:t>
            </a:r>
            <a:r>
              <a:rPr lang="en-US" altLang="ko-KR" sz="4400" b="1">
                <a:solidFill>
                  <a:srgbClr val="00338D"/>
                </a:solidFill>
                <a:latin typeface="KPMG Extralight" panose="020B0303030202040204" pitchFamily="34" charset="0"/>
              </a:rPr>
              <a:t>Overview (2/3)</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13" name="Title 1">
            <a:extLst>
              <a:ext uri="{FF2B5EF4-FFF2-40B4-BE49-F238E27FC236}">
                <a16:creationId xmlns:a16="http://schemas.microsoft.com/office/drawing/2014/main" id="{BFA702F7-1A3E-4EA0-A7E8-6DE361E26846}"/>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매출의 대부분은 서비스 매출이며</a:t>
            </a:r>
            <a:r>
              <a:rPr lang="en-US" altLang="ko-KR" sz="1000" b="1">
                <a:solidFill>
                  <a:srgbClr val="002997"/>
                </a:solidFill>
                <a:latin typeface="Arial" panose="020B0604020202020204" pitchFamily="34" charset="0"/>
                <a:ea typeface="+mj-ea"/>
                <a:cs typeface="Arial" panose="020B0604020202020204" pitchFamily="34" charset="0"/>
              </a:rPr>
              <a:t>, ’21</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12</a:t>
            </a:r>
            <a:r>
              <a:rPr lang="ko-KR" altLang="en-US" sz="1000" b="1">
                <a:solidFill>
                  <a:srgbClr val="002997"/>
                </a:solidFill>
                <a:latin typeface="Arial" panose="020B0604020202020204" pitchFamily="34" charset="0"/>
                <a:ea typeface="+mj-ea"/>
                <a:cs typeface="Arial" panose="020B0604020202020204" pitchFamily="34" charset="0"/>
              </a:rPr>
              <a:t>월부터 상품매출 및 매출원가가 발생하였음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어플리케이션 광고를 위한 광고선전비</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매물데이터 등 관련 데이터 매입을 위한 지급수수료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급여 등 인건비가 판매관리비의 대부분을 차지하고 있음</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graphicFrame>
        <p:nvGraphicFramePr>
          <p:cNvPr id="10" name="표 9">
            <a:extLst>
              <a:ext uri="{FF2B5EF4-FFF2-40B4-BE49-F238E27FC236}">
                <a16:creationId xmlns:a16="http://schemas.microsoft.com/office/drawing/2014/main" id="{3E957499-048F-4A2E-83B3-E8C46C9F0824}"/>
              </a:ext>
            </a:extLst>
          </p:cNvPr>
          <p:cNvGraphicFramePr>
            <a:graphicFrameLocks noGrp="1"/>
          </p:cNvGraphicFramePr>
          <p:nvPr>
            <p:extLst>
              <p:ext uri="{D42A27DB-BD31-4B8C-83A1-F6EECF244321}">
                <p14:modId xmlns:p14="http://schemas.microsoft.com/office/powerpoint/2010/main" val="130944996"/>
              </p:ext>
            </p:extLst>
          </p:nvPr>
        </p:nvGraphicFramePr>
        <p:xfrm>
          <a:off x="5068570" y="2871620"/>
          <a:ext cx="3142500" cy="1386840"/>
        </p:xfrm>
        <a:graphic>
          <a:graphicData uri="http://schemas.openxmlformats.org/drawingml/2006/table">
            <a:tbl>
              <a:tblPr/>
              <a:tblGrid>
                <a:gridCol w="97400">
                  <a:extLst>
                    <a:ext uri="{9D8B030D-6E8A-4147-A177-3AD203B41FA5}">
                      <a16:colId xmlns:a16="http://schemas.microsoft.com/office/drawing/2014/main" val="3591703311"/>
                    </a:ext>
                  </a:extLst>
                </a:gridCol>
                <a:gridCol w="165100">
                  <a:extLst>
                    <a:ext uri="{9D8B030D-6E8A-4147-A177-3AD203B41FA5}">
                      <a16:colId xmlns:a16="http://schemas.microsoft.com/office/drawing/2014/main" val="1025834416"/>
                    </a:ext>
                  </a:extLst>
                </a:gridCol>
                <a:gridCol w="1008000">
                  <a:extLst>
                    <a:ext uri="{9D8B030D-6E8A-4147-A177-3AD203B41FA5}">
                      <a16:colId xmlns:a16="http://schemas.microsoft.com/office/drawing/2014/main" val="2017987972"/>
                    </a:ext>
                  </a:extLst>
                </a:gridCol>
                <a:gridCol w="468000">
                  <a:extLst>
                    <a:ext uri="{9D8B030D-6E8A-4147-A177-3AD203B41FA5}">
                      <a16:colId xmlns:a16="http://schemas.microsoft.com/office/drawing/2014/main" val="532998844"/>
                    </a:ext>
                  </a:extLst>
                </a:gridCol>
                <a:gridCol w="468000">
                  <a:extLst>
                    <a:ext uri="{9D8B030D-6E8A-4147-A177-3AD203B41FA5}">
                      <a16:colId xmlns:a16="http://schemas.microsoft.com/office/drawing/2014/main" val="1523470899"/>
                    </a:ext>
                  </a:extLst>
                </a:gridCol>
                <a:gridCol w="468000">
                  <a:extLst>
                    <a:ext uri="{9D8B030D-6E8A-4147-A177-3AD203B41FA5}">
                      <a16:colId xmlns:a16="http://schemas.microsoft.com/office/drawing/2014/main" val="93098187"/>
                    </a:ext>
                  </a:extLst>
                </a:gridCol>
                <a:gridCol w="468000">
                  <a:extLst>
                    <a:ext uri="{9D8B030D-6E8A-4147-A177-3AD203B41FA5}">
                      <a16:colId xmlns:a16="http://schemas.microsoft.com/office/drawing/2014/main" val="4125739970"/>
                    </a:ext>
                  </a:extLst>
                </a:gridCol>
              </a:tblGrid>
              <a:tr h="0">
                <a:tc gridSpan="3">
                  <a:txBody>
                    <a:bodyPr/>
                    <a:lstStyle/>
                    <a:p>
                      <a:pPr algn="l" fontAlgn="ctr"/>
                      <a:r>
                        <a:rPr lang="en-US" altLang="ko-KR" sz="700" b="1" i="0" u="none" strike="noStrike">
                          <a:solidFill>
                            <a:schemeClr val="bg1"/>
                          </a:solidFill>
                          <a:effectLst/>
                          <a:latin typeface="Arial" panose="020B0604020202020204" pitchFamily="34" charset="0"/>
                          <a:ea typeface="맑은 고딕" panose="020B0503020000020004" pitchFamily="50" charset="-127"/>
                        </a:rPr>
                        <a:t>(</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단위</a:t>
                      </a:r>
                      <a:r>
                        <a:rPr lang="en-US" altLang="ko-KR" sz="700" b="1" i="0" u="none" strike="noStrike">
                          <a:solidFill>
                            <a:schemeClr val="bg1"/>
                          </a:solidFill>
                          <a:effectLst/>
                          <a:latin typeface="Arial" panose="020B0604020202020204" pitchFamily="34" charset="0"/>
                          <a:ea typeface="맑은 고딕" panose="020B0503020000020004" pitchFamily="50" charset="-127"/>
                        </a:rPr>
                        <a:t>: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700" b="1" i="0" u="none" strike="noStrike">
                          <a:solidFill>
                            <a:schemeClr val="bg1"/>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r" fontAlgn="ctr"/>
                      <a:r>
                        <a:rPr lang="en-US" sz="700" b="1" i="0" u="none" strike="noStrike">
                          <a:solidFill>
                            <a:schemeClr val="bg1"/>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r" fontAlgn="ctr"/>
                      <a:r>
                        <a:rPr lang="en-US" sz="700" b="1" i="0" u="none" strike="noStrike">
                          <a:solidFill>
                            <a:schemeClr val="bg1"/>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r" fontAlgn="ctr"/>
                      <a:r>
                        <a:rPr lang="en-US" sz="700" b="1" i="0" u="none" strike="noStrike">
                          <a:solidFill>
                            <a:schemeClr val="bg1"/>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r" fontAlgn="ctr"/>
                      <a:r>
                        <a:rPr lang="en-US" sz="700" b="1" i="0" u="none" strike="noStrike">
                          <a:solidFill>
                            <a:schemeClr val="bg1"/>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1711691040"/>
                  </a:ext>
                </a:extLst>
              </a:tr>
              <a:tr h="0">
                <a:tc gridSpan="3">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차량임차료</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570326528"/>
                  </a:ext>
                </a:extLst>
              </a:tr>
              <a:tr h="0">
                <a:tc>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렌터카</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988869684"/>
                  </a:ext>
                </a:extLst>
              </a:tr>
              <a:tr h="0">
                <a:tc>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rPr>
                        <a:t>NIRO 04</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호</a:t>
                      </a:r>
                      <a:r>
                        <a:rPr lang="en-US" altLang="ko-KR" sz="700" b="0" i="0" u="none" strike="noStrike">
                          <a:solidFill>
                            <a:srgbClr val="000000"/>
                          </a:solidFill>
                          <a:effectLst/>
                          <a:latin typeface="Arial" panose="020B0604020202020204" pitchFamily="34" charset="0"/>
                          <a:ea typeface="맑은 고딕" panose="020B0503020000020004" pitchFamily="50" charset="-127"/>
                        </a:rPr>
                        <a:t>9588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729145386"/>
                  </a:ext>
                </a:extLst>
              </a:tr>
              <a:tr h="0">
                <a:tc>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rPr>
                        <a:t>NIRO 44</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호</a:t>
                      </a:r>
                      <a:r>
                        <a:rPr lang="en-US" altLang="ko-KR" sz="700" b="0" i="0" u="none" strike="noStrike">
                          <a:solidFill>
                            <a:srgbClr val="000000"/>
                          </a:solidFill>
                          <a:effectLst/>
                          <a:latin typeface="Arial" panose="020B0604020202020204" pitchFamily="34" charset="0"/>
                          <a:ea typeface="맑은 고딕" panose="020B0503020000020004" pitchFamily="50" charset="-127"/>
                        </a:rPr>
                        <a:t>9419</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577564047"/>
                  </a:ext>
                </a:extLst>
              </a:tr>
              <a:tr h="0">
                <a:tc>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rPr>
                        <a:t>NIRO 63</a:t>
                      </a:r>
                      <a:r>
                        <a:rPr lang="ko-KR" altLang="en-US" sz="700" b="0" i="0" u="none" strike="noStrike">
                          <a:solidFill>
                            <a:srgbClr val="000000"/>
                          </a:solidFill>
                          <a:effectLst/>
                          <a:latin typeface="Arial Unicode MS" panose="020B0604020202020204" pitchFamily="50" charset="-127"/>
                          <a:ea typeface="Arial Unicode MS" panose="020B0604020202020204" pitchFamily="50" charset="-127"/>
                        </a:rPr>
                        <a:t>하</a:t>
                      </a:r>
                      <a:r>
                        <a:rPr lang="en-US" altLang="ko-KR" sz="700" b="0" i="0" u="none" strike="noStrike">
                          <a:solidFill>
                            <a:srgbClr val="000000"/>
                          </a:solidFill>
                          <a:effectLst/>
                          <a:latin typeface="Arial Unicode MS" panose="020B0604020202020204" pitchFamily="50" charset="-127"/>
                          <a:ea typeface="Arial Unicode MS" panose="020B0604020202020204" pitchFamily="50" charset="-127"/>
                        </a:rPr>
                        <a:t>6271</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14648903"/>
                  </a:ext>
                </a:extLst>
              </a:tr>
              <a:tr h="0">
                <a:tc>
                  <a:txBody>
                    <a:bodyPr/>
                    <a:lstStyle/>
                    <a:p>
                      <a:pPr algn="l" fontAlgn="ctr"/>
                      <a:r>
                        <a:rPr lang="ko-KR" altLang="en-US" sz="7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rPr>
                        <a:t>SPORTAGE 52</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하</a:t>
                      </a:r>
                      <a:r>
                        <a:rPr lang="en-US" altLang="ko-KR" sz="700" b="0" i="0" u="none" strike="noStrike">
                          <a:solidFill>
                            <a:srgbClr val="000000"/>
                          </a:solidFill>
                          <a:effectLst/>
                          <a:latin typeface="Arial" panose="020B0604020202020204" pitchFamily="34" charset="0"/>
                          <a:ea typeface="맑은 고딕" panose="020B0503020000020004" pitchFamily="50" charset="-127"/>
                        </a:rPr>
                        <a:t>0375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899769184"/>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rPr>
                        <a:t>TUCSON 153</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하</a:t>
                      </a:r>
                      <a:r>
                        <a:rPr lang="en-US" altLang="ko-KR" sz="700" b="0" i="0" u="none" strike="noStrike">
                          <a:solidFill>
                            <a:srgbClr val="000000"/>
                          </a:solidFill>
                          <a:effectLst/>
                          <a:latin typeface="Arial" panose="020B0604020202020204" pitchFamily="34" charset="0"/>
                          <a:ea typeface="맑은 고딕" panose="020B0503020000020004" pitchFamily="50" charset="-127"/>
                        </a:rPr>
                        <a:t>9175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744495813"/>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rPr>
                        <a:t>TUCSON 153</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하</a:t>
                      </a:r>
                      <a:r>
                        <a:rPr lang="en-US" altLang="ko-KR" sz="700" b="0" i="0" u="none" strike="noStrike">
                          <a:solidFill>
                            <a:srgbClr val="000000"/>
                          </a:solidFill>
                          <a:effectLst/>
                          <a:latin typeface="Arial" panose="020B0604020202020204" pitchFamily="34" charset="0"/>
                          <a:ea typeface="맑은 고딕" panose="020B0503020000020004" pitchFamily="50" charset="-127"/>
                        </a:rPr>
                        <a:t>9176</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928415858"/>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rPr>
                        <a:t>TUCSON 68</a:t>
                      </a:r>
                      <a:r>
                        <a:rPr lang="ko-KR" altLang="en-US" sz="700" b="0" i="0" u="none" strike="noStrike">
                          <a:solidFill>
                            <a:srgbClr val="000000"/>
                          </a:solidFill>
                          <a:effectLst/>
                          <a:latin typeface="Arial" panose="020B0604020202020204" pitchFamily="34" charset="0"/>
                          <a:ea typeface="맑은 고딕" panose="020B0503020000020004" pitchFamily="50" charset="-127"/>
                        </a:rPr>
                        <a:t>하</a:t>
                      </a:r>
                      <a:r>
                        <a:rPr lang="en-US" altLang="ko-KR" sz="700" b="0" i="0" u="none" strike="noStrike">
                          <a:solidFill>
                            <a:srgbClr val="000000"/>
                          </a:solidFill>
                          <a:effectLst/>
                          <a:latin typeface="Arial" panose="020B0604020202020204" pitchFamily="34" charset="0"/>
                          <a:ea typeface="맑은 고딕" panose="020B0503020000020004" pitchFamily="50" charset="-127"/>
                        </a:rPr>
                        <a:t>6450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356087624"/>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리스</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43394652"/>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rPr>
                        <a:t>XC60 39</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다</a:t>
                      </a:r>
                      <a:r>
                        <a:rPr lang="en-US" altLang="ko-KR" sz="700" b="0" i="0" u="none" strike="noStrike">
                          <a:solidFill>
                            <a:srgbClr val="000000"/>
                          </a:solidFill>
                          <a:effectLst/>
                          <a:latin typeface="Arial" panose="020B0604020202020204" pitchFamily="34" charset="0"/>
                          <a:ea typeface="맑은 고딕" panose="020B0503020000020004" pitchFamily="50" charset="-127"/>
                        </a:rPr>
                        <a:t>7085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79924639"/>
                  </a:ext>
                </a:extLst>
              </a:tr>
              <a:tr h="0">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Arial" panose="020B0604020202020204" pitchFamily="34" charset="0"/>
                          <a:ea typeface="맑은 고딕" panose="020B0503020000020004" pitchFamily="50" charset="-127"/>
                        </a:rPr>
                        <a:t>XC60 67</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나</a:t>
                      </a:r>
                      <a:r>
                        <a:rPr lang="en-US" altLang="ko-KR" sz="700" b="0" i="0" u="none" strike="noStrike">
                          <a:solidFill>
                            <a:srgbClr val="000000"/>
                          </a:solidFill>
                          <a:effectLst/>
                          <a:latin typeface="Arial" panose="020B0604020202020204" pitchFamily="34" charset="0"/>
                          <a:ea typeface="맑은 고딕" panose="020B0503020000020004" pitchFamily="50" charset="-127"/>
                        </a:rPr>
                        <a:t>3086</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59228194"/>
                  </a:ext>
                </a:extLst>
              </a:tr>
            </a:tbl>
          </a:graphicData>
        </a:graphic>
      </p:graphicFrame>
      <p:graphicFrame>
        <p:nvGraphicFramePr>
          <p:cNvPr id="15" name="표 14">
            <a:extLst>
              <a:ext uri="{FF2B5EF4-FFF2-40B4-BE49-F238E27FC236}">
                <a16:creationId xmlns:a16="http://schemas.microsoft.com/office/drawing/2014/main" id="{8B091CD3-72BD-4690-BD52-17394A80923F}"/>
              </a:ext>
            </a:extLst>
          </p:cNvPr>
          <p:cNvGraphicFramePr>
            <a:graphicFrameLocks noGrp="1"/>
          </p:cNvGraphicFramePr>
          <p:nvPr>
            <p:extLst>
              <p:ext uri="{D42A27DB-BD31-4B8C-83A1-F6EECF244321}">
                <p14:modId xmlns:p14="http://schemas.microsoft.com/office/powerpoint/2010/main" val="2735367127"/>
              </p:ext>
            </p:extLst>
          </p:nvPr>
        </p:nvGraphicFramePr>
        <p:xfrm>
          <a:off x="601200" y="1515600"/>
          <a:ext cx="4000502" cy="4286250"/>
        </p:xfrm>
        <a:graphic>
          <a:graphicData uri="http://schemas.openxmlformats.org/drawingml/2006/table">
            <a:tbl>
              <a:tblPr/>
              <a:tblGrid>
                <a:gridCol w="162054">
                  <a:extLst>
                    <a:ext uri="{9D8B030D-6E8A-4147-A177-3AD203B41FA5}">
                      <a16:colId xmlns:a16="http://schemas.microsoft.com/office/drawing/2014/main" val="1668734056"/>
                    </a:ext>
                  </a:extLst>
                </a:gridCol>
                <a:gridCol w="1143908">
                  <a:extLst>
                    <a:ext uri="{9D8B030D-6E8A-4147-A177-3AD203B41FA5}">
                      <a16:colId xmlns:a16="http://schemas.microsoft.com/office/drawing/2014/main" val="51931728"/>
                    </a:ext>
                  </a:extLst>
                </a:gridCol>
                <a:gridCol w="673635">
                  <a:extLst>
                    <a:ext uri="{9D8B030D-6E8A-4147-A177-3AD203B41FA5}">
                      <a16:colId xmlns:a16="http://schemas.microsoft.com/office/drawing/2014/main" val="2960751786"/>
                    </a:ext>
                  </a:extLst>
                </a:gridCol>
                <a:gridCol w="673635">
                  <a:extLst>
                    <a:ext uri="{9D8B030D-6E8A-4147-A177-3AD203B41FA5}">
                      <a16:colId xmlns:a16="http://schemas.microsoft.com/office/drawing/2014/main" val="4163127531"/>
                    </a:ext>
                  </a:extLst>
                </a:gridCol>
                <a:gridCol w="673635">
                  <a:extLst>
                    <a:ext uri="{9D8B030D-6E8A-4147-A177-3AD203B41FA5}">
                      <a16:colId xmlns:a16="http://schemas.microsoft.com/office/drawing/2014/main" val="3734910165"/>
                    </a:ext>
                  </a:extLst>
                </a:gridCol>
                <a:gridCol w="673635">
                  <a:extLst>
                    <a:ext uri="{9D8B030D-6E8A-4147-A177-3AD203B41FA5}">
                      <a16:colId xmlns:a16="http://schemas.microsoft.com/office/drawing/2014/main" val="182298735"/>
                    </a:ext>
                  </a:extLst>
                </a:gridCol>
              </a:tblGrid>
              <a:tr h="17145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PL Overview</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363420035"/>
                  </a:ext>
                </a:extLst>
              </a:tr>
              <a:tr h="171450">
                <a:tc gridSpan="2">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852188578"/>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79474163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60204953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90027969"/>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63739305"/>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4,340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503931496"/>
                  </a:ext>
                </a:extLst>
              </a:tr>
              <a:tr h="17145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4,486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4,743</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4,923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2,634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173786876"/>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급여</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9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534275095"/>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9224900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242072716"/>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건물관리비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42591100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4060851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0836835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광고선전비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2,116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961787633"/>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무형고정자산상각</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795991344"/>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7025137"/>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34595237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차량유지비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56232411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인력개발비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98291598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350757490"/>
                  </a:ext>
                </a:extLst>
              </a:tr>
              <a:tr h="17145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(1,949)</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853550672"/>
                  </a:ext>
                </a:extLst>
              </a:tr>
              <a:tr h="171450">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(76.8%)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712200417"/>
                  </a:ext>
                </a:extLst>
              </a:tr>
              <a:tr h="17145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2296391717"/>
                  </a:ext>
                </a:extLst>
              </a:tr>
              <a:tr h="171450">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(75.5%)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902280056"/>
                  </a:ext>
                </a:extLst>
              </a:tr>
            </a:tbl>
          </a:graphicData>
        </a:graphic>
      </p:graphicFrame>
      <p:sp>
        <p:nvSpPr>
          <p:cNvPr id="16" name="TextBox 15">
            <a:extLst>
              <a:ext uri="{FF2B5EF4-FFF2-40B4-BE49-F238E27FC236}">
                <a16:creationId xmlns:a16="http://schemas.microsoft.com/office/drawing/2014/main" id="{790E3618-1F2D-4674-8A45-04568C19A2F4}"/>
              </a:ext>
            </a:extLst>
          </p:cNvPr>
          <p:cNvSpPr txBox="1"/>
          <p:nvPr/>
        </p:nvSpPr>
        <p:spPr>
          <a:xfrm>
            <a:off x="610365" y="5940335"/>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ED25C031-F4D9-4748-967E-0C40D4B25979}"/>
              </a:ext>
            </a:extLst>
          </p:cNvPr>
          <p:cNvSpPr txBox="1"/>
          <p:nvPr/>
        </p:nvSpPr>
        <p:spPr>
          <a:xfrm>
            <a:off x="622055" y="5826738"/>
            <a:ext cx="314462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a:t>
            </a:r>
            <a:r>
              <a:rPr lang="ko-KR" altLang="en-US" sz="700">
                <a:latin typeface="Arial" panose="020B0604020202020204" pitchFamily="34" charset="0"/>
                <a:cs typeface="Arial" panose="020B0604020202020204" pitchFamily="34" charset="0"/>
              </a:rPr>
              <a:t>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퇴직급여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복리후생비</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1378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PL</a:t>
            </a:r>
            <a:r>
              <a:rPr lang="ko-KR" altLang="en-US" sz="4400" b="1">
                <a:solidFill>
                  <a:srgbClr val="00338D"/>
                </a:solidFill>
                <a:latin typeface="KPMG Extralight" panose="020B0303030202040204" pitchFamily="34" charset="0"/>
              </a:rPr>
              <a:t> </a:t>
            </a:r>
            <a:r>
              <a:rPr lang="en-US" altLang="ko-KR" sz="4400" b="1">
                <a:solidFill>
                  <a:srgbClr val="00338D"/>
                </a:solidFill>
                <a:latin typeface="KPMG Extralight" panose="020B0303030202040204" pitchFamily="34" charset="0"/>
              </a:rPr>
              <a:t>Overview (3/3)</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B9861B62-DCC5-4DE4-A01D-748390074CFC}"/>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광고선전비의 단가는 광고 조건에 따라 변동되며</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 사업 초반 단순 어플리케이션 홍보 및 설치를 위한 광고에서 단가가 높은 진성 유저 확보를 위한 광고가 증가함에 따라 광고 단가가 매년 증가하고 있음</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142A3E4C-B323-41BA-85AD-DA58EB4C031C}"/>
              </a:ext>
            </a:extLst>
          </p:cNvPr>
          <p:cNvSpPr txBox="1"/>
          <p:nvPr/>
        </p:nvSpPr>
        <p:spPr>
          <a:xfrm>
            <a:off x="601200" y="4058654"/>
            <a:ext cx="8849502" cy="2106088"/>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dirty="0">
                <a:latin typeface="Arial" panose="020B0604020202020204" pitchFamily="34" charset="0"/>
                <a:cs typeface="Arial" panose="020B0604020202020204" pitchFamily="34" charset="0"/>
              </a:rPr>
              <a:t>판매관리비</a:t>
            </a:r>
            <a:r>
              <a:rPr lang="en-US" altLang="ko-KR" sz="900" b="1" u="sng" dirty="0">
                <a:latin typeface="Arial" panose="020B0604020202020204" pitchFamily="34" charset="0"/>
                <a:cs typeface="Arial" panose="020B0604020202020204" pitchFamily="34" charset="0"/>
              </a:rPr>
              <a:t>_</a:t>
            </a:r>
            <a:r>
              <a:rPr lang="ko-KR" altLang="en-US" sz="900" b="1" u="sng" dirty="0">
                <a:latin typeface="Arial" panose="020B0604020202020204" pitchFamily="34" charset="0"/>
                <a:cs typeface="Arial" panose="020B0604020202020204" pitchFamily="34" charset="0"/>
              </a:rPr>
              <a:t>광고선전비</a:t>
            </a:r>
            <a:endParaRPr lang="ko-KR" altLang="en-US" sz="900" kern="0" dirty="0">
              <a:latin typeface="Arial" panose="020B0604020202020204" pitchFamily="34" charset="0"/>
              <a:cs typeface="Arial" panose="020B0604020202020204" pitchFamily="34" charset="0"/>
            </a:endParaRPr>
          </a:p>
          <a:p>
            <a:pPr marL="271463" indent="-177800">
              <a:lnSpc>
                <a:spcPts val="1200"/>
              </a:lnSpc>
              <a:spcBef>
                <a:spcPts val="6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회사의 광고선전비는 실제로 </a:t>
            </a:r>
            <a:r>
              <a:rPr lang="en-US" altLang="ko-KR" sz="900" kern="0" dirty="0">
                <a:latin typeface="Arial" panose="020B0604020202020204" pitchFamily="34" charset="0"/>
                <a:cs typeface="Arial" panose="020B0604020202020204" pitchFamily="34" charset="0"/>
              </a:rPr>
              <a:t>Action </a:t>
            </a:r>
            <a:r>
              <a:rPr lang="ko-KR" altLang="en-US" sz="900" kern="0" dirty="0">
                <a:latin typeface="Arial" panose="020B0604020202020204" pitchFamily="34" charset="0"/>
                <a:cs typeface="Arial" panose="020B0604020202020204" pitchFamily="34" charset="0"/>
              </a:rPr>
              <a:t>혹은 </a:t>
            </a:r>
            <a:r>
              <a:rPr lang="en-US" altLang="ko-KR" sz="900" kern="0" dirty="0">
                <a:latin typeface="Arial" panose="020B0604020202020204" pitchFamily="34" charset="0"/>
                <a:cs typeface="Arial" panose="020B0604020202020204" pitchFamily="34" charset="0"/>
              </a:rPr>
              <a:t>Install </a:t>
            </a:r>
            <a:r>
              <a:rPr lang="ko-KR" altLang="en-US" sz="900" kern="0" dirty="0">
                <a:latin typeface="Arial" panose="020B0604020202020204" pitchFamily="34" charset="0"/>
                <a:cs typeface="Arial" panose="020B0604020202020204" pitchFamily="34" charset="0"/>
              </a:rPr>
              <a:t>횟수 등 결과에 따라 지불하는 방식이 아님</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다만</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각 광고별로 </a:t>
            </a:r>
            <a:r>
              <a:rPr lang="en-US" altLang="ko-KR" sz="900" kern="0" dirty="0">
                <a:latin typeface="Arial" panose="020B0604020202020204" pitchFamily="34" charset="0"/>
                <a:cs typeface="Arial" panose="020B0604020202020204" pitchFamily="34" charset="0"/>
              </a:rPr>
              <a:t>Install </a:t>
            </a:r>
            <a:r>
              <a:rPr lang="ko-KR" altLang="en-US" sz="900" kern="0" dirty="0">
                <a:latin typeface="Arial" panose="020B0604020202020204" pitchFamily="34" charset="0"/>
                <a:cs typeface="Arial" panose="020B0604020202020204" pitchFamily="34" charset="0"/>
              </a:rPr>
              <a:t>유도 혹은 특정 </a:t>
            </a:r>
            <a:r>
              <a:rPr lang="en-US" altLang="ko-KR" sz="900" kern="0" dirty="0">
                <a:latin typeface="Arial" panose="020B0604020202020204" pitchFamily="34" charset="0"/>
                <a:cs typeface="Arial" panose="020B0604020202020204" pitchFamily="34" charset="0"/>
              </a:rPr>
              <a:t>Action </a:t>
            </a:r>
            <a:r>
              <a:rPr lang="ko-KR" altLang="en-US" sz="900" kern="0" dirty="0">
                <a:latin typeface="Arial" panose="020B0604020202020204" pitchFamily="34" charset="0"/>
                <a:cs typeface="Arial" panose="020B0604020202020204" pitchFamily="34" charset="0"/>
              </a:rPr>
              <a:t>유도 등의 목적이 존재하며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해당 광고가 얼마나 효과적으로 이루어졌는지를 확인하고자 </a:t>
            </a:r>
            <a:r>
              <a:rPr lang="en-US" altLang="ko-KR" sz="900" kern="0" dirty="0">
                <a:latin typeface="Arial" panose="020B0604020202020204" pitchFamily="34" charset="0"/>
                <a:cs typeface="Arial" panose="020B0604020202020204" pitchFamily="34" charset="0"/>
              </a:rPr>
              <a:t>KPI</a:t>
            </a:r>
            <a:r>
              <a:rPr lang="ko-KR" altLang="en-US" sz="900" kern="0" dirty="0">
                <a:latin typeface="Arial" panose="020B0604020202020204" pitchFamily="34" charset="0"/>
                <a:cs typeface="Arial" panose="020B0604020202020204" pitchFamily="34" charset="0"/>
              </a:rPr>
              <a:t>를 설정하여 관리하고 있음</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따라서</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각 업체별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광고의 </a:t>
            </a:r>
            <a:r>
              <a:rPr lang="en-US" altLang="ko-KR" sz="900" kern="0" dirty="0">
                <a:latin typeface="Arial" panose="020B0604020202020204" pitchFamily="34" charset="0"/>
                <a:cs typeface="Arial" panose="020B0604020202020204" pitchFamily="34" charset="0"/>
              </a:rPr>
              <a:t>CPI/CPA</a:t>
            </a:r>
            <a:r>
              <a:rPr lang="ko-KR" altLang="en-US" sz="900" kern="0" dirty="0">
                <a:latin typeface="Arial" panose="020B0604020202020204" pitchFamily="34" charset="0"/>
                <a:cs typeface="Arial" panose="020B0604020202020204" pitchFamily="34" charset="0"/>
              </a:rPr>
              <a:t>는 실제 단가는 아니지만 광고가 얼마나 효과적으로 이루어졌는지를 파악할 수 있는 </a:t>
            </a:r>
            <a:r>
              <a:rPr lang="en-US" altLang="ko-KR" sz="900" kern="0" dirty="0">
                <a:latin typeface="Arial" panose="020B0604020202020204" pitchFamily="34" charset="0"/>
                <a:cs typeface="Arial" panose="020B0604020202020204" pitchFamily="34" charset="0"/>
              </a:rPr>
              <a:t>KPI</a:t>
            </a:r>
            <a:r>
              <a:rPr lang="ko-KR" altLang="en-US" sz="900" kern="0" dirty="0">
                <a:latin typeface="Arial" panose="020B0604020202020204" pitchFamily="34" charset="0"/>
                <a:cs typeface="Arial" panose="020B0604020202020204" pitchFamily="34" charset="0"/>
              </a:rPr>
              <a:t>라고 볼 수 있음</a:t>
            </a:r>
            <a:endParaRPr lang="en-US" altLang="ko-KR" sz="900" kern="0" dirty="0">
              <a:latin typeface="Arial" panose="020B0604020202020204" pitchFamily="34" charset="0"/>
              <a:cs typeface="Arial" panose="020B0604020202020204" pitchFamily="34" charset="0"/>
            </a:endParaRPr>
          </a:p>
          <a:p>
            <a:pPr marL="271463" indent="-177800">
              <a:lnSpc>
                <a:spcPts val="1200"/>
              </a:lnSpc>
              <a:spcBef>
                <a:spcPts val="600"/>
              </a:spcBef>
              <a:buClr>
                <a:srgbClr val="00338D"/>
              </a:buClr>
              <a:buFont typeface="Wingdings" panose="05000000000000000000" pitchFamily="2" charset="2"/>
              <a:buChar char="ü"/>
              <a:tabLst>
                <a:tab pos="4843463" algn="l"/>
              </a:tabLst>
              <a:defRPr/>
            </a:pPr>
            <a:r>
              <a:rPr lang="en-US" altLang="ko-KR" sz="900" kern="0" dirty="0">
                <a:latin typeface="Arial" panose="020B0604020202020204" pitchFamily="34" charset="0"/>
                <a:cs typeface="Arial" panose="020B0604020202020204" pitchFamily="34" charset="0"/>
              </a:rPr>
              <a:t>Install </a:t>
            </a:r>
            <a:r>
              <a:rPr lang="ko-KR" altLang="en-US" sz="900" kern="0" dirty="0">
                <a:latin typeface="Arial" panose="020B0604020202020204" pitchFamily="34" charset="0"/>
                <a:cs typeface="Arial" panose="020B0604020202020204" pitchFamily="34" charset="0"/>
              </a:rPr>
              <a:t>관련 광고의 </a:t>
            </a:r>
            <a:r>
              <a:rPr lang="en-US" altLang="ko-KR" sz="900" kern="0" dirty="0">
                <a:latin typeface="Arial" panose="020B0604020202020204" pitchFamily="34" charset="0"/>
                <a:cs typeface="Arial" panose="020B0604020202020204" pitchFamily="34" charset="0"/>
              </a:rPr>
              <a:t>CPI</a:t>
            </a:r>
            <a:r>
              <a:rPr lang="ko-KR" altLang="en-US" sz="900" kern="0" dirty="0">
                <a:latin typeface="Arial" panose="020B0604020202020204" pitchFamily="34" charset="0"/>
                <a:cs typeface="Arial" panose="020B0604020202020204" pitchFamily="34" charset="0"/>
              </a:rPr>
              <a:t>는 매년 상승하는 모습을 보이는데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이는 누적다운로드가 </a:t>
            </a:r>
            <a:r>
              <a:rPr lang="en-US" altLang="ko-KR" sz="900" kern="0" dirty="0">
                <a:latin typeface="Arial" panose="020B0604020202020204" pitchFamily="34" charset="0"/>
                <a:cs typeface="Arial" panose="020B0604020202020204" pitchFamily="34" charset="0"/>
              </a:rPr>
              <a:t>100</a:t>
            </a:r>
            <a:r>
              <a:rPr lang="ko-KR" altLang="en-US" sz="900" kern="0" dirty="0">
                <a:latin typeface="Arial" panose="020B0604020202020204" pitchFamily="34" charset="0"/>
                <a:cs typeface="Arial" panose="020B0604020202020204" pitchFamily="34" charset="0"/>
              </a:rPr>
              <a:t>만 미만인 </a:t>
            </a:r>
            <a:r>
              <a:rPr lang="en-US" altLang="ko-KR" sz="900" kern="0" dirty="0">
                <a:latin typeface="Arial" panose="020B0604020202020204" pitchFamily="34" charset="0"/>
                <a:cs typeface="Arial" panose="020B0604020202020204" pitchFamily="34" charset="0"/>
              </a:rPr>
              <a:t>Early Stage </a:t>
            </a:r>
            <a:r>
              <a:rPr lang="ko-KR" altLang="en-US" sz="900" kern="0" dirty="0">
                <a:latin typeface="Arial" panose="020B0604020202020204" pitchFamily="34" charset="0"/>
                <a:cs typeface="Arial" panose="020B0604020202020204" pitchFamily="34" charset="0"/>
              </a:rPr>
              <a:t>대비 </a:t>
            </a:r>
            <a:r>
              <a:rPr lang="en-US" altLang="ko-KR" sz="900" kern="0" dirty="0">
                <a:latin typeface="Arial" panose="020B0604020202020204" pitchFamily="34" charset="0"/>
                <a:cs typeface="Arial" panose="020B0604020202020204" pitchFamily="34" charset="0"/>
              </a:rPr>
              <a:t>500</a:t>
            </a:r>
            <a:r>
              <a:rPr lang="ko-KR" altLang="en-US" sz="900" kern="0" dirty="0">
                <a:latin typeface="Arial" panose="020B0604020202020204" pitchFamily="34" charset="0"/>
                <a:cs typeface="Arial" panose="020B0604020202020204" pitchFamily="34" charset="0"/>
              </a:rPr>
              <a:t>만에 육박하는 </a:t>
            </a:r>
            <a:r>
              <a:rPr lang="en-US" altLang="ko-KR" sz="900" kern="0" dirty="0">
                <a:latin typeface="Arial" panose="020B0604020202020204" pitchFamily="34" charset="0"/>
                <a:cs typeface="Arial" panose="020B0604020202020204" pitchFamily="34" charset="0"/>
              </a:rPr>
              <a:t>Growth Stage</a:t>
            </a:r>
            <a:r>
              <a:rPr lang="ko-KR" altLang="en-US" sz="900" kern="0" dirty="0">
                <a:latin typeface="Arial" panose="020B0604020202020204" pitchFamily="34" charset="0"/>
                <a:cs typeface="Arial" panose="020B0604020202020204" pitchFamily="34" charset="0"/>
              </a:rPr>
              <a:t>에서 신규 설치 유도의 난이도가 올라가고 있음을 의미함</a:t>
            </a:r>
            <a:endParaRPr lang="en-US" altLang="ko-KR" sz="900" kern="0" dirty="0">
              <a:latin typeface="Arial" panose="020B0604020202020204" pitchFamily="34" charset="0"/>
              <a:cs typeface="Arial" panose="020B0604020202020204" pitchFamily="34" charset="0"/>
            </a:endParaRPr>
          </a:p>
          <a:p>
            <a:pPr marL="271463" indent="-177800">
              <a:lnSpc>
                <a:spcPts val="1200"/>
              </a:lnSpc>
              <a:spcBef>
                <a:spcPts val="600"/>
              </a:spcBef>
              <a:buClr>
                <a:srgbClr val="00338D"/>
              </a:buClr>
              <a:buFont typeface="Wingdings" panose="05000000000000000000" pitchFamily="2" charset="2"/>
              <a:buChar char="ü"/>
              <a:tabLst>
                <a:tab pos="4843463" algn="l"/>
              </a:tabLst>
              <a:defRPr/>
            </a:pPr>
            <a:r>
              <a:rPr lang="en-US" altLang="ko-KR" sz="900" kern="0" dirty="0">
                <a:latin typeface="Arial" panose="020B0604020202020204" pitchFamily="34" charset="0"/>
                <a:cs typeface="Arial" panose="020B0604020202020204" pitchFamily="34" charset="0"/>
              </a:rPr>
              <a:t>In-App action</a:t>
            </a:r>
            <a:r>
              <a:rPr lang="ko-KR" altLang="en-US" sz="900" kern="0" dirty="0">
                <a:latin typeface="Arial" panose="020B0604020202020204" pitchFamily="34" charset="0"/>
                <a:cs typeface="Arial" panose="020B0604020202020204" pitchFamily="34" charset="0"/>
              </a:rPr>
              <a:t>의 경우 </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어플리케이션 인스톨 후 어플리케이션 실행</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어플리케이션 실행 후 </a:t>
            </a:r>
            <a:r>
              <a:rPr lang="ko-KR" altLang="en-US" sz="900" kern="0" dirty="0" err="1">
                <a:latin typeface="Arial" panose="020B0604020202020204" pitchFamily="34" charset="0"/>
                <a:cs typeface="Arial" panose="020B0604020202020204" pitchFamily="34" charset="0"/>
              </a:rPr>
              <a:t>내차팔기</a:t>
            </a:r>
            <a:r>
              <a:rPr lang="ko-KR" altLang="en-US" sz="900" kern="0" dirty="0">
                <a:latin typeface="Arial" panose="020B0604020202020204" pitchFamily="34" charset="0"/>
                <a:cs typeface="Arial" panose="020B0604020202020204" pitchFamily="34" charset="0"/>
              </a:rPr>
              <a:t> 이용 또는 구매 문의 연락</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등 다양한 </a:t>
            </a:r>
            <a:r>
              <a:rPr lang="en-US" altLang="ko-KR" sz="900" kern="0" dirty="0">
                <a:latin typeface="Arial" panose="020B0604020202020204" pitchFamily="34" charset="0"/>
                <a:cs typeface="Arial" panose="020B0604020202020204" pitchFamily="34" charset="0"/>
              </a:rPr>
              <a:t>Action</a:t>
            </a:r>
            <a:r>
              <a:rPr lang="ko-KR" altLang="en-US" sz="900" kern="0" dirty="0">
                <a:latin typeface="Arial" panose="020B0604020202020204" pitchFamily="34" charset="0"/>
                <a:cs typeface="Arial" panose="020B0604020202020204" pitchFamily="34" charset="0"/>
              </a:rPr>
              <a:t>이 존재하며</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 각 </a:t>
            </a:r>
            <a:r>
              <a:rPr lang="en-US" altLang="ko-KR" sz="900" kern="0" dirty="0">
                <a:latin typeface="Arial" panose="020B0604020202020204" pitchFamily="34" charset="0"/>
                <a:cs typeface="Arial" panose="020B0604020202020204" pitchFamily="34" charset="0"/>
              </a:rPr>
              <a:t>Action</a:t>
            </a:r>
            <a:r>
              <a:rPr lang="ko-KR" altLang="en-US" sz="900" kern="0" dirty="0">
                <a:latin typeface="Arial" panose="020B0604020202020204" pitchFamily="34" charset="0"/>
                <a:cs typeface="Arial" panose="020B0604020202020204" pitchFamily="34" charset="0"/>
              </a:rPr>
              <a:t>별 실제 유도까지 이루어지는 난이도가 상이함</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회사는 점차적으로 거래까지 이루어지는 고난도 </a:t>
            </a:r>
            <a:r>
              <a:rPr lang="en-US" altLang="ko-KR" sz="900" kern="0" dirty="0">
                <a:latin typeface="Arial" panose="020B0604020202020204" pitchFamily="34" charset="0"/>
                <a:cs typeface="Arial" panose="020B0604020202020204" pitchFamily="34" charset="0"/>
              </a:rPr>
              <a:t>Action</a:t>
            </a:r>
            <a:r>
              <a:rPr lang="ko-KR" altLang="en-US" sz="900" kern="0" dirty="0">
                <a:latin typeface="Arial" panose="020B0604020202020204" pitchFamily="34" charset="0"/>
                <a:cs typeface="Arial" panose="020B0604020202020204" pitchFamily="34" charset="0"/>
              </a:rPr>
              <a:t>을 </a:t>
            </a:r>
            <a:r>
              <a:rPr lang="en-US" altLang="ko-KR" sz="900" kern="0" dirty="0">
                <a:latin typeface="Arial" panose="020B0604020202020204" pitchFamily="34" charset="0"/>
                <a:cs typeface="Arial" panose="020B0604020202020204" pitchFamily="34" charset="0"/>
              </a:rPr>
              <a:t>KPI</a:t>
            </a:r>
            <a:r>
              <a:rPr lang="ko-KR" altLang="en-US" sz="900" kern="0" dirty="0">
                <a:latin typeface="Arial" panose="020B0604020202020204" pitchFamily="34" charset="0"/>
                <a:cs typeface="Arial" panose="020B0604020202020204" pitchFamily="34" charset="0"/>
              </a:rPr>
              <a:t>로 설정함에 따라</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해당 </a:t>
            </a:r>
            <a:r>
              <a:rPr lang="en-US" altLang="ko-KR" sz="900" kern="0" dirty="0">
                <a:latin typeface="Arial" panose="020B0604020202020204" pitchFamily="34" charset="0"/>
                <a:cs typeface="Arial" panose="020B0604020202020204" pitchFamily="34" charset="0"/>
              </a:rPr>
              <a:t>Action</a:t>
            </a:r>
            <a:r>
              <a:rPr lang="ko-KR" altLang="en-US" sz="900" kern="0" dirty="0">
                <a:latin typeface="Arial" panose="020B0604020202020204" pitchFamily="34" charset="0"/>
                <a:cs typeface="Arial" panose="020B0604020202020204" pitchFamily="34" charset="0"/>
              </a:rPr>
              <a:t>이 이루어지는 횟수당 단가인 </a:t>
            </a:r>
            <a:r>
              <a:rPr lang="en-US" altLang="ko-KR" sz="900" kern="0" dirty="0">
                <a:latin typeface="Arial" panose="020B0604020202020204" pitchFamily="34" charset="0"/>
                <a:cs typeface="Arial" panose="020B0604020202020204" pitchFamily="34" charset="0"/>
              </a:rPr>
              <a:t>CPA</a:t>
            </a:r>
            <a:r>
              <a:rPr lang="ko-KR" altLang="en-US" sz="900" kern="0" dirty="0">
                <a:latin typeface="Arial" panose="020B0604020202020204" pitchFamily="34" charset="0"/>
                <a:cs typeface="Arial" panose="020B0604020202020204" pitchFamily="34" charset="0"/>
              </a:rPr>
              <a:t>가 증가하는 모습을 보임</a:t>
            </a:r>
            <a:endParaRPr lang="en-US" altLang="ko-KR" sz="900" kern="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1FE4D72-D4DB-4C75-9D17-8EFB8FACC797}"/>
              </a:ext>
            </a:extLst>
          </p:cNvPr>
          <p:cNvSpPr txBox="1"/>
          <p:nvPr/>
        </p:nvSpPr>
        <p:spPr>
          <a:xfrm>
            <a:off x="610365" y="3830058"/>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3" name="표 2">
            <a:extLst>
              <a:ext uri="{FF2B5EF4-FFF2-40B4-BE49-F238E27FC236}">
                <a16:creationId xmlns:a16="http://schemas.microsoft.com/office/drawing/2014/main" id="{4583C656-920F-4642-AABD-F8DA528A449C}"/>
              </a:ext>
            </a:extLst>
          </p:cNvPr>
          <p:cNvGraphicFramePr>
            <a:graphicFrameLocks noGrp="1"/>
          </p:cNvGraphicFramePr>
          <p:nvPr>
            <p:extLst>
              <p:ext uri="{D42A27DB-BD31-4B8C-83A1-F6EECF244321}">
                <p14:modId xmlns:p14="http://schemas.microsoft.com/office/powerpoint/2010/main" val="577343147"/>
              </p:ext>
            </p:extLst>
          </p:nvPr>
        </p:nvGraphicFramePr>
        <p:xfrm>
          <a:off x="601200" y="1509999"/>
          <a:ext cx="8774553" cy="2303064"/>
        </p:xfrm>
        <a:graphic>
          <a:graphicData uri="http://schemas.openxmlformats.org/drawingml/2006/table">
            <a:tbl>
              <a:tblPr/>
              <a:tblGrid>
                <a:gridCol w="907222">
                  <a:extLst>
                    <a:ext uri="{9D8B030D-6E8A-4147-A177-3AD203B41FA5}">
                      <a16:colId xmlns:a16="http://schemas.microsoft.com/office/drawing/2014/main" val="3799766356"/>
                    </a:ext>
                  </a:extLst>
                </a:gridCol>
                <a:gridCol w="607754">
                  <a:extLst>
                    <a:ext uri="{9D8B030D-6E8A-4147-A177-3AD203B41FA5}">
                      <a16:colId xmlns:a16="http://schemas.microsoft.com/office/drawing/2014/main" val="1922592831"/>
                    </a:ext>
                  </a:extLst>
                </a:gridCol>
                <a:gridCol w="758176">
                  <a:extLst>
                    <a:ext uri="{9D8B030D-6E8A-4147-A177-3AD203B41FA5}">
                      <a16:colId xmlns:a16="http://schemas.microsoft.com/office/drawing/2014/main" val="3545661939"/>
                    </a:ext>
                  </a:extLst>
                </a:gridCol>
                <a:gridCol w="1908000">
                  <a:extLst>
                    <a:ext uri="{9D8B030D-6E8A-4147-A177-3AD203B41FA5}">
                      <a16:colId xmlns:a16="http://schemas.microsoft.com/office/drawing/2014/main" val="2091110424"/>
                    </a:ext>
                  </a:extLst>
                </a:gridCol>
                <a:gridCol w="624659">
                  <a:extLst>
                    <a:ext uri="{9D8B030D-6E8A-4147-A177-3AD203B41FA5}">
                      <a16:colId xmlns:a16="http://schemas.microsoft.com/office/drawing/2014/main" val="4235044568"/>
                    </a:ext>
                  </a:extLst>
                </a:gridCol>
                <a:gridCol w="512224">
                  <a:extLst>
                    <a:ext uri="{9D8B030D-6E8A-4147-A177-3AD203B41FA5}">
                      <a16:colId xmlns:a16="http://schemas.microsoft.com/office/drawing/2014/main" val="1850548379"/>
                    </a:ext>
                  </a:extLst>
                </a:gridCol>
                <a:gridCol w="624659">
                  <a:extLst>
                    <a:ext uri="{9D8B030D-6E8A-4147-A177-3AD203B41FA5}">
                      <a16:colId xmlns:a16="http://schemas.microsoft.com/office/drawing/2014/main" val="3222105742"/>
                    </a:ext>
                  </a:extLst>
                </a:gridCol>
                <a:gridCol w="512224">
                  <a:extLst>
                    <a:ext uri="{9D8B030D-6E8A-4147-A177-3AD203B41FA5}">
                      <a16:colId xmlns:a16="http://schemas.microsoft.com/office/drawing/2014/main" val="3123842788"/>
                    </a:ext>
                  </a:extLst>
                </a:gridCol>
                <a:gridCol w="624659">
                  <a:extLst>
                    <a:ext uri="{9D8B030D-6E8A-4147-A177-3AD203B41FA5}">
                      <a16:colId xmlns:a16="http://schemas.microsoft.com/office/drawing/2014/main" val="648860360"/>
                    </a:ext>
                  </a:extLst>
                </a:gridCol>
                <a:gridCol w="558093">
                  <a:extLst>
                    <a:ext uri="{9D8B030D-6E8A-4147-A177-3AD203B41FA5}">
                      <a16:colId xmlns:a16="http://schemas.microsoft.com/office/drawing/2014/main" val="539045593"/>
                    </a:ext>
                  </a:extLst>
                </a:gridCol>
                <a:gridCol w="624659">
                  <a:extLst>
                    <a:ext uri="{9D8B030D-6E8A-4147-A177-3AD203B41FA5}">
                      <a16:colId xmlns:a16="http://schemas.microsoft.com/office/drawing/2014/main" val="1906201946"/>
                    </a:ext>
                  </a:extLst>
                </a:gridCol>
                <a:gridCol w="512224">
                  <a:extLst>
                    <a:ext uri="{9D8B030D-6E8A-4147-A177-3AD203B41FA5}">
                      <a16:colId xmlns:a16="http://schemas.microsoft.com/office/drawing/2014/main" val="1331825362"/>
                    </a:ext>
                  </a:extLst>
                </a:gridCol>
              </a:tblGrid>
              <a:tr h="127948">
                <a:tc rowSpan="3">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Strategy</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rowSpan="3">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Media</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rowSpan="3">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Campaign</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rowSpan="3">
                  <a:txBody>
                    <a:bodyPr/>
                    <a:lstStyle/>
                    <a:p>
                      <a:pPr algn="ctr"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캠페인</a:t>
                      </a: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전략</a:t>
                      </a:r>
                      <a:endParaRPr lang="ko-KR" altLang="en-US" sz="7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gridSpan="2">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gridSpan="2">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gridSpan="2">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gridSpan="2">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extLst>
                  <a:ext uri="{0D108BD9-81ED-4DB2-BD59-A6C34878D82A}">
                    <a16:rowId xmlns:a16="http://schemas.microsoft.com/office/drawing/2014/main" val="2176252902"/>
                  </a:ext>
                </a:extLst>
              </a:tr>
              <a:tr h="127948">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광고선전비</a:t>
                      </a:r>
                      <a:endParaRPr lang="ko-KR" altLang="en-US" sz="7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CPI</a:t>
                      </a:r>
                      <a:r>
                        <a:rPr lang="en-US" sz="700" b="0" i="1" u="none" strike="noStrike">
                          <a:solidFill>
                            <a:srgbClr val="BFBFBF"/>
                          </a:solidFill>
                          <a:effectLst/>
                          <a:latin typeface="Arial" panose="020B0604020202020204" pitchFamily="34" charset="0"/>
                          <a:ea typeface="맑은 고딕" panose="020B0503020000020004" pitchFamily="50" charset="-127"/>
                        </a:rPr>
                        <a:t> (CPA)</a:t>
                      </a:r>
                      <a:endParaRPr lang="en-US" sz="7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광고선전비</a:t>
                      </a:r>
                      <a:endParaRPr lang="ko-KR" altLang="en-US" sz="7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CPI</a:t>
                      </a:r>
                      <a:r>
                        <a:rPr lang="en-US" sz="700" b="0" i="1" u="none" strike="noStrike">
                          <a:solidFill>
                            <a:srgbClr val="BFBFBF"/>
                          </a:solidFill>
                          <a:effectLst/>
                          <a:latin typeface="Arial" panose="020B0604020202020204" pitchFamily="34" charset="0"/>
                          <a:ea typeface="맑은 고딕" panose="020B0503020000020004" pitchFamily="50" charset="-127"/>
                        </a:rPr>
                        <a:t> (CPA)</a:t>
                      </a:r>
                      <a:endParaRPr lang="en-US" sz="7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광고선전비</a:t>
                      </a:r>
                      <a:endParaRPr lang="ko-KR" altLang="en-US" sz="7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CPI</a:t>
                      </a:r>
                      <a:r>
                        <a:rPr lang="en-US" sz="700" b="0" i="1" u="none" strike="noStrike">
                          <a:solidFill>
                            <a:srgbClr val="BFBFBF"/>
                          </a:solidFill>
                          <a:effectLst/>
                          <a:latin typeface="Arial" panose="020B0604020202020204" pitchFamily="34" charset="0"/>
                          <a:ea typeface="맑은 고딕" panose="020B0503020000020004" pitchFamily="50" charset="-127"/>
                        </a:rPr>
                        <a:t> (CPA)</a:t>
                      </a:r>
                      <a:endParaRPr lang="en-US" sz="7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광고선전비</a:t>
                      </a:r>
                      <a:endParaRPr lang="ko-KR" altLang="en-US" sz="7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CPI</a:t>
                      </a:r>
                      <a:r>
                        <a:rPr lang="en-US" sz="700" b="0" i="1" u="none" strike="noStrike">
                          <a:solidFill>
                            <a:srgbClr val="BFBFBF"/>
                          </a:solidFill>
                          <a:effectLst/>
                          <a:latin typeface="Arial" panose="020B0604020202020204" pitchFamily="34" charset="0"/>
                          <a:ea typeface="맑은 고딕" panose="020B0503020000020004" pitchFamily="50" charset="-127"/>
                        </a:rPr>
                        <a:t> (CPA)</a:t>
                      </a:r>
                      <a:endParaRPr lang="en-US" sz="7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725119097"/>
                  </a:ext>
                </a:extLst>
              </a:tr>
              <a:tr h="127948">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313565146"/>
                  </a:ext>
                </a:extLst>
              </a:tr>
              <a:tr h="127948">
                <a:tc>
                  <a:txBody>
                    <a:bodyPr/>
                    <a:lstStyle/>
                    <a:p>
                      <a:pPr algn="l" fontAlgn="t"/>
                      <a:r>
                        <a:rPr lang="en-US" sz="800" b="0" i="0" u="none" strike="noStrike">
                          <a:solidFill>
                            <a:srgbClr val="000000"/>
                          </a:solidFill>
                          <a:effectLst/>
                          <a:latin typeface="Arial" panose="020B0604020202020204" pitchFamily="34" charset="0"/>
                          <a:ea typeface="맑은 고딕" panose="020B0503020000020004" pitchFamily="50" charset="-127"/>
                        </a:rPr>
                        <a:t>User Acquisition</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Google</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Install</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구글</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네트워크</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지면</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설치</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2,079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2,774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3,677</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4,412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25036337"/>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In-App Action</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인스톨</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후</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첫차옥션</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en-US" altLang="ko-KR" sz="700" b="0" i="0" u="none" strike="noStrike">
                          <a:solidFill>
                            <a:srgbClr val="000000"/>
                          </a:solidFill>
                          <a:effectLst/>
                          <a:latin typeface="Arial" panose="020B0604020202020204" pitchFamily="34" charset="0"/>
                          <a:ea typeface="맑은 고딕" panose="020B0503020000020004" pitchFamily="50" charset="-127"/>
                        </a:rPr>
                        <a:t>DB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94</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1,934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5,123</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956</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6,830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563</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6,982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663287169"/>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Apple</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Install</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앱스토어</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검색</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시</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설치</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2,969</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6,410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9,679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797985028"/>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In-App Action</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인스톨</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후</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첫차옥션</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en-US" altLang="ko-KR" sz="700" b="0" i="0" u="none" strike="noStrike">
                          <a:solidFill>
                            <a:srgbClr val="000000"/>
                          </a:solidFill>
                          <a:effectLst/>
                          <a:latin typeface="Arial" panose="020B0604020202020204" pitchFamily="34" charset="0"/>
                          <a:ea typeface="맑은 고딕" panose="020B0503020000020004" pitchFamily="50" charset="-127"/>
                        </a:rPr>
                        <a:t>DB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4,278</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14,943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47,712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282598500"/>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Naver</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Search Ads.</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네이버</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모바일</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검색</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시</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설치</a:t>
                      </a:r>
                      <a:r>
                        <a:rPr lang="en-US" altLang="ko-KR" sz="700" b="0" i="0" u="none" strike="noStrike">
                          <a:solidFill>
                            <a:srgbClr val="000000"/>
                          </a:solidFill>
                          <a:effectLst/>
                          <a:latin typeface="Arial" panose="020B0604020202020204" pitchFamily="34" charset="0"/>
                          <a:ea typeface="맑은 고딕" panose="020B0503020000020004" pitchFamily="50" charset="-127"/>
                        </a:rPr>
                        <a:t>/DB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31,190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41,080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5,531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8,064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926759571"/>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Brand Ads.</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네이버</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브랜드</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검색</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898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644554553"/>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Content Ads.</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네이버</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en-US" altLang="ko-KR" sz="700" b="0" i="0" u="none" strike="noStrike">
                          <a:solidFill>
                            <a:srgbClr val="000000"/>
                          </a:solidFill>
                          <a:effectLst/>
                          <a:latin typeface="Arial" panose="020B0604020202020204" pitchFamily="34" charset="0"/>
                          <a:ea typeface="맑은 고딕" panose="020B0503020000020004" pitchFamily="50" charset="-127"/>
                        </a:rPr>
                        <a:t>VIEW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검색</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시</a:t>
                      </a:r>
                      <a:r>
                        <a:rPr lang="en-US" altLang="ko-KR"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설치</a:t>
                      </a:r>
                      <a:r>
                        <a:rPr lang="en-US" altLang="ko-KR" sz="700" b="0" i="0" u="none" strike="noStrike">
                          <a:solidFill>
                            <a:srgbClr val="000000"/>
                          </a:solidFill>
                          <a:effectLst/>
                          <a:latin typeface="Arial" panose="020B0604020202020204" pitchFamily="34" charset="0"/>
                          <a:ea typeface="맑은 고딕" panose="020B0503020000020004" pitchFamily="50" charset="-127"/>
                        </a:rPr>
                        <a:t>/DB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32,279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17,846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21,303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173330005"/>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Café</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네이버</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자동차</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카페</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회원</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en-US" altLang="ko-KR" sz="700" b="0" i="0" u="none" strike="noStrike">
                          <a:solidFill>
                            <a:srgbClr val="000000"/>
                          </a:solidFill>
                          <a:effectLst/>
                          <a:latin typeface="Arial" panose="020B0604020202020204" pitchFamily="34" charset="0"/>
                          <a:ea typeface="맑은 고딕" panose="020B0503020000020004" pitchFamily="50" charset="-127"/>
                        </a:rPr>
                        <a:t>DB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59,514</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62,019</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259816929"/>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Kakao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Search/DA</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다음</a:t>
                      </a:r>
                      <a:r>
                        <a:rPr lang="en-US" altLang="ko-KR"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카카오</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채널</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대상</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설치</a:t>
                      </a:r>
                      <a:r>
                        <a:rPr lang="en-US" altLang="ko-KR" sz="700" b="0" i="0" u="none" strike="noStrike">
                          <a:solidFill>
                            <a:srgbClr val="000000"/>
                          </a:solidFill>
                          <a:effectLst/>
                          <a:latin typeface="Arial" panose="020B0604020202020204" pitchFamily="34" charset="0"/>
                          <a:ea typeface="맑은 고딕" panose="020B0503020000020004" pitchFamily="50" charset="-127"/>
                        </a:rPr>
                        <a:t>/DB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208,789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10,305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036917617"/>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row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Meta </a:t>
                      </a:r>
                    </a:p>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(facebook)</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Install</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FB/IG/</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네트워크</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지면</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설치</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129</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1,881</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2,156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4279673731"/>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v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In-App Action</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FB/IG/</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네트워크</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지면</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설치</a:t>
                      </a:r>
                      <a:r>
                        <a:rPr lang="en-US" altLang="ko-KR" sz="700" b="0" i="0" u="none" strike="noStrike">
                          <a:solidFill>
                            <a:srgbClr val="000000"/>
                          </a:solidFill>
                          <a:effectLst/>
                          <a:latin typeface="Arial" panose="020B0604020202020204" pitchFamily="34" charset="0"/>
                          <a:ea typeface="맑은 고딕" panose="020B0503020000020004" pitchFamily="50" charset="-127"/>
                        </a:rPr>
                        <a:t>/DB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확보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11,173</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14,326</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392026027"/>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t"/>
                      <a:r>
                        <a:rPr lang="en-US" sz="800" b="0" i="0" u="none" strike="noStrike">
                          <a:solidFill>
                            <a:srgbClr val="000000"/>
                          </a:solidFill>
                          <a:effectLst/>
                          <a:latin typeface="Arial" panose="020B0604020202020204" pitchFamily="34" charset="0"/>
                          <a:ea typeface="맑은 고딕" panose="020B0503020000020004" pitchFamily="50" charset="-127"/>
                        </a:rPr>
                        <a:t>Partnership</a:t>
                      </a:r>
                    </a:p>
                  </a:txBody>
                  <a:tcPr marL="36000" marR="36000" marT="0" marB="0">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Banksalad</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자산관리</a:t>
                      </a:r>
                      <a:r>
                        <a:rPr lang="en-US" altLang="ko-KR"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가계부</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서비스</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내</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입점</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7,327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7,966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11,981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7,437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4241140319"/>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Mycle</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차량관리</a:t>
                      </a:r>
                      <a:r>
                        <a:rPr lang="en-US" altLang="ko-KR"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err="1">
                          <a:solidFill>
                            <a:srgbClr val="000000"/>
                          </a:solidFill>
                          <a:effectLst/>
                          <a:latin typeface="맑은 고딕" panose="020B0503020000020004" pitchFamily="50" charset="-127"/>
                          <a:ea typeface="맑은 고딕" panose="020B0503020000020004" pitchFamily="50" charset="-127"/>
                        </a:rPr>
                        <a:t>차계부</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서비스</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내</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입점</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7,336</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5,682</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9,799</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9,472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272599542"/>
                  </a:ext>
                </a:extLst>
              </a:tr>
              <a:tr h="127948">
                <a:tc>
                  <a:txBody>
                    <a:bodyPr/>
                    <a:lstStyle/>
                    <a:p>
                      <a:pPr algn="l" fontAlgn="t"/>
                      <a:r>
                        <a:rPr lang="en-US" sz="800" b="0" i="0" u="none" strike="noStrike">
                          <a:solidFill>
                            <a:srgbClr val="000000"/>
                          </a:solidFill>
                          <a:effectLst/>
                          <a:latin typeface="Arial" panose="020B0604020202020204" pitchFamily="34" charset="0"/>
                          <a:ea typeface="맑은 고딕" panose="020B0503020000020004" pitchFamily="50" charset="-127"/>
                        </a:rPr>
                        <a:t>Brand Awareness</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Youtube</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Brand CM</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김세정</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en-US" altLang="ko-KR" sz="700" b="0" i="0" u="none" strike="noStrike">
                          <a:solidFill>
                            <a:srgbClr val="000000"/>
                          </a:solidFill>
                          <a:effectLst/>
                          <a:latin typeface="Arial" panose="020B0604020202020204" pitchFamily="34" charset="0"/>
                          <a:ea typeface="맑은 고딕" panose="020B0503020000020004" pitchFamily="50" charset="-127"/>
                        </a:rPr>
                        <a:t>'</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앞으로의</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중고차</a:t>
                      </a:r>
                      <a:r>
                        <a:rPr lang="en-US" altLang="ko-KR"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첫차로</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바꾸다</a:t>
                      </a:r>
                      <a:r>
                        <a:rPr lang="en-US" altLang="ko-KR" sz="700" b="0" i="0" u="none" strike="noStrike">
                          <a:solidFill>
                            <a:srgbClr val="000000"/>
                          </a:solidFill>
                          <a:effectLst/>
                          <a:latin typeface="Arial" panose="020B0604020202020204" pitchFamily="34" charset="0"/>
                          <a:ea typeface="맑은 고딕" panose="020B0503020000020004" pitchFamily="50" charset="-127"/>
                        </a:rPr>
                        <a:t>' CM</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5,703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2726886055"/>
                  </a:ext>
                </a:extLst>
              </a:tr>
              <a:tr h="127948">
                <a:tc>
                  <a:txBody>
                    <a:bodyPr/>
                    <a:lstStyle/>
                    <a:p>
                      <a:pPr algn="l" fontAlgn="t"/>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Branded</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CJ DIA TV, JTBC </a:t>
                      </a:r>
                      <a:r>
                        <a:rPr lang="ko-KR" altLang="en-US" sz="700" b="0" i="0" u="none" strike="noStrike" err="1">
                          <a:solidFill>
                            <a:srgbClr val="000000"/>
                          </a:solidFill>
                          <a:effectLst/>
                          <a:latin typeface="맑은 고딕" panose="020B0503020000020004" pitchFamily="50" charset="-127"/>
                          <a:ea typeface="맑은 고딕" panose="020B0503020000020004" pitchFamily="50" charset="-127"/>
                        </a:rPr>
                        <a:t>룰루랄라</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채널</a:t>
                      </a:r>
                      <a:r>
                        <a:rPr lang="ko-KR" altLang="en-US" sz="700" b="0" i="0" u="none" strike="noStrike">
                          <a:solidFill>
                            <a:srgbClr val="000000"/>
                          </a:solidFill>
                          <a:effectLst/>
                          <a:latin typeface="Arial" panose="020B0604020202020204" pitchFamily="34" charset="0"/>
                          <a:ea typeface="맑은 고딕" panose="020B0503020000020004" pitchFamily="50" charset="-127"/>
                        </a:rPr>
                        <a:t> </a:t>
                      </a:r>
                      <a:r>
                        <a:rPr lang="ko-KR" altLang="en-US" sz="700" b="0" i="0" u="none" strike="noStrike" err="1">
                          <a:solidFill>
                            <a:srgbClr val="000000"/>
                          </a:solidFill>
                          <a:effectLst/>
                          <a:latin typeface="맑은 고딕" panose="020B0503020000020004" pitchFamily="50" charset="-127"/>
                          <a:ea typeface="맑은 고딕" panose="020B0503020000020004" pitchFamily="50" charset="-127"/>
                        </a:rPr>
                        <a:t>콜라보</a:t>
                      </a:r>
                      <a:endParaRPr lang="ko-KR" alt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9,222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21528553"/>
                  </a:ext>
                </a:extLst>
              </a:tr>
            </a:tbl>
          </a:graphicData>
        </a:graphic>
      </p:graphicFrame>
    </p:spTree>
    <p:extLst>
      <p:ext uri="{BB962C8B-B14F-4D97-AF65-F5344CB8AC3E}">
        <p14:creationId xmlns:p14="http://schemas.microsoft.com/office/powerpoint/2010/main" val="3562194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(1/7)</a:t>
            </a:r>
            <a:endParaRPr lang="en-US" altLang="ko-KR" sz="4500" b="1">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B9861B62-DCC5-4DE4-A01D-748390074CFC}"/>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매출은 상품매출</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서비스매출로 구분되며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상품매출은 </a:t>
            </a:r>
            <a:r>
              <a:rPr lang="en-US" altLang="ko-KR" sz="1000" b="1">
                <a:solidFill>
                  <a:srgbClr val="002997"/>
                </a:solidFill>
                <a:latin typeface="Arial" panose="020B0604020202020204" pitchFamily="34" charset="0"/>
                <a:ea typeface="+mj-ea"/>
                <a:cs typeface="Arial" panose="020B0604020202020204" pitchFamily="34" charset="0"/>
              </a:rPr>
              <a:t>’21</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12</a:t>
            </a:r>
            <a:r>
              <a:rPr lang="ko-KR" altLang="en-US" sz="1000" b="1">
                <a:solidFill>
                  <a:srgbClr val="002997"/>
                </a:solidFill>
                <a:latin typeface="Arial" panose="020B0604020202020204" pitchFamily="34" charset="0"/>
                <a:ea typeface="+mj-ea"/>
                <a:cs typeface="Arial" panose="020B0604020202020204" pitchFamily="34" charset="0"/>
              </a:rPr>
              <a:t>월 사업을 시작하여 </a:t>
            </a:r>
            <a:r>
              <a:rPr lang="en-US" altLang="ko-KR" sz="1000" b="1">
                <a:solidFill>
                  <a:srgbClr val="002997"/>
                </a:solidFill>
                <a:latin typeface="Arial" panose="020B0604020202020204" pitchFamily="34" charset="0"/>
                <a:ea typeface="+mj-ea"/>
                <a:cs typeface="Arial" panose="020B0604020202020204" pitchFamily="34" charset="0"/>
              </a:rPr>
              <a:t>’22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1H </a:t>
            </a:r>
            <a:r>
              <a:rPr lang="ko-KR" altLang="en-US" sz="1000" b="1">
                <a:solidFill>
                  <a:srgbClr val="002997"/>
                </a:solidFill>
                <a:latin typeface="Arial" panose="020B0604020202020204" pitchFamily="34" charset="0"/>
                <a:ea typeface="+mj-ea"/>
                <a:cs typeface="Arial" panose="020B0604020202020204" pitchFamily="34" charset="0"/>
              </a:rPr>
              <a:t>기준 전체 매출의 약 </a:t>
            </a:r>
            <a:r>
              <a:rPr lang="en-US" altLang="ko-KR" sz="1000" b="1">
                <a:solidFill>
                  <a:srgbClr val="002997"/>
                </a:solidFill>
                <a:latin typeface="Arial" panose="020B0604020202020204" pitchFamily="34" charset="0"/>
                <a:ea typeface="+mj-ea"/>
                <a:cs typeface="Arial" panose="020B0604020202020204" pitchFamily="34" charset="0"/>
              </a:rPr>
              <a:t>15%</a:t>
            </a:r>
            <a:r>
              <a:rPr lang="ko-KR" altLang="en-US" sz="1000" b="1">
                <a:solidFill>
                  <a:srgbClr val="002997"/>
                </a:solidFill>
                <a:latin typeface="Arial" panose="020B0604020202020204" pitchFamily="34" charset="0"/>
                <a:ea typeface="+mj-ea"/>
                <a:cs typeface="Arial" panose="020B0604020202020204" pitchFamily="34" charset="0"/>
              </a:rPr>
              <a:t>를 차지하고 있음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광고매출과 거래매출로 구성된 서비스매출이 전체 매출의 약 </a:t>
            </a:r>
            <a:r>
              <a:rPr lang="en-US" altLang="ko-KR" sz="1000" b="1">
                <a:solidFill>
                  <a:srgbClr val="002997"/>
                </a:solidFill>
                <a:latin typeface="Arial" panose="020B0604020202020204" pitchFamily="34" charset="0"/>
                <a:ea typeface="+mj-ea"/>
                <a:cs typeface="Arial" panose="020B0604020202020204" pitchFamily="34" charset="0"/>
              </a:rPr>
              <a:t>85%</a:t>
            </a:r>
            <a:r>
              <a:rPr lang="ko-KR" altLang="en-US" sz="1000" b="1">
                <a:solidFill>
                  <a:srgbClr val="002997"/>
                </a:solidFill>
                <a:latin typeface="Arial" panose="020B0604020202020204" pitchFamily="34" charset="0"/>
                <a:ea typeface="+mj-ea"/>
                <a:cs typeface="Arial" panose="020B0604020202020204" pitchFamily="34" charset="0"/>
              </a:rPr>
              <a:t>로 대부분을 차지함</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142A3E4C-B323-41BA-85AD-DA58EB4C031C}"/>
              </a:ext>
            </a:extLst>
          </p:cNvPr>
          <p:cNvSpPr txBox="1"/>
          <p:nvPr/>
        </p:nvSpPr>
        <p:spPr>
          <a:xfrm>
            <a:off x="601200" y="3411643"/>
            <a:ext cx="8638800" cy="2735240"/>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매출액</a:t>
            </a:r>
            <a:endParaRPr lang="en-US" altLang="ko-KR" sz="900" b="1" u="sng">
              <a:latin typeface="Arial" panose="020B0604020202020204" pitchFamily="34" charset="0"/>
              <a:cs typeface="Arial" panose="020B0604020202020204" pitchFamily="34" charset="0"/>
            </a:endParaRPr>
          </a:p>
          <a:p>
            <a:pPr marL="355600" indent="-177800" latinLnBrk="1">
              <a:lnSpc>
                <a:spcPts val="1200"/>
              </a:lnSpc>
              <a:spcBef>
                <a:spcPts val="4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서비스매출만 발생하였으나</a:t>
            </a:r>
            <a:r>
              <a:rPr lang="en-US" altLang="ko-KR" sz="900">
                <a:latin typeface="Arial" panose="020B0604020202020204" pitchFamily="34" charset="0"/>
                <a:cs typeface="Arial" panose="020B0604020202020204" pitchFamily="34" charset="0"/>
              </a:rPr>
              <a:t>, ’21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월부터 상품매출이 발생하고 있음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상품매출</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서비스매출 모두 매년 증가하는 추세이며</a:t>
            </a:r>
            <a:r>
              <a:rPr lang="en-US" altLang="ko-KR" sz="900">
                <a:latin typeface="Arial" panose="020B0604020202020204" pitchFamily="34" charset="0"/>
                <a:cs typeface="Arial" panose="020B0604020202020204" pitchFamily="34" charset="0"/>
              </a:rPr>
              <a:t>, ’20</a:t>
            </a:r>
            <a:r>
              <a:rPr lang="ko-KR" altLang="en-US" sz="900">
                <a:latin typeface="Arial" panose="020B0604020202020204" pitchFamily="34" charset="0"/>
                <a:cs typeface="Arial" panose="020B0604020202020204" pitchFamily="34" charset="0"/>
              </a:rPr>
              <a:t>년 서비스 매출이 약 </a:t>
            </a:r>
            <a:r>
              <a:rPr lang="en-US" altLang="ko-KR" sz="900">
                <a:latin typeface="Arial" panose="020B0604020202020204" pitchFamily="34" charset="0"/>
                <a:cs typeface="Arial" panose="020B0604020202020204" pitchFamily="34" charset="0"/>
              </a:rPr>
              <a:t>1.5</a:t>
            </a:r>
            <a:r>
              <a:rPr lang="ko-KR" altLang="en-US" sz="900">
                <a:latin typeface="Arial" panose="020B0604020202020204" pitchFamily="34" charset="0"/>
                <a:cs typeface="Arial" panose="020B0604020202020204" pitchFamily="34" charset="0"/>
              </a:rPr>
              <a:t>배 증가하여 전년대비 매출이 크게 증가함</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상품매출 비중이 증가하는 추세로 </a:t>
            </a:r>
            <a:r>
              <a:rPr lang="en-US" altLang="ko-KR" sz="900">
                <a:latin typeface="Arial" panose="020B0604020202020204" pitchFamily="34" charset="0"/>
                <a:cs typeface="Arial" panose="020B0604020202020204" pitchFamily="34" charset="0"/>
              </a:rPr>
              <a:t>100% </a:t>
            </a:r>
            <a:r>
              <a:rPr lang="ko-KR" altLang="en-US" sz="900">
                <a:latin typeface="Arial" panose="020B0604020202020204" pitchFamily="34" charset="0"/>
                <a:cs typeface="Arial" panose="020B0604020202020204" pitchFamily="34" charset="0"/>
              </a:rPr>
              <a:t>였던 서비스매출 비중이 </a:t>
            </a:r>
            <a:r>
              <a:rPr lang="en-US" altLang="ko-KR" sz="900">
                <a:latin typeface="Arial" panose="020B0604020202020204" pitchFamily="34" charset="0"/>
                <a:cs typeface="Arial" panose="020B0604020202020204" pitchFamily="34" charset="0"/>
              </a:rPr>
              <a:t>’22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1H</a:t>
            </a:r>
            <a:r>
              <a:rPr lang="ko-KR" altLang="en-US" sz="900">
                <a:latin typeface="Arial" panose="020B0604020202020204" pitchFamily="34" charset="0"/>
                <a:cs typeface="Arial" panose="020B0604020202020204" pitchFamily="34" charset="0"/>
              </a:rPr>
              <a:t> 기준 약 </a:t>
            </a:r>
            <a:r>
              <a:rPr lang="en-US" altLang="ko-KR" sz="900">
                <a:latin typeface="Arial" panose="020B0604020202020204" pitchFamily="34" charset="0"/>
                <a:cs typeface="Arial" panose="020B0604020202020204" pitchFamily="34" charset="0"/>
              </a:rPr>
              <a:t>85%</a:t>
            </a:r>
            <a:r>
              <a:rPr lang="ko-KR" altLang="en-US" sz="900">
                <a:latin typeface="Arial" panose="020B0604020202020204" pitchFamily="34" charset="0"/>
                <a:cs typeface="Arial" panose="020B0604020202020204" pitchFamily="34" charset="0"/>
              </a:rPr>
              <a:t>를 차지하고 있음</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4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상품매출</a:t>
            </a:r>
            <a:r>
              <a:rPr lang="en-US" altLang="ko-KR" sz="900" b="1" u="sng">
                <a:latin typeface="Arial" panose="020B0604020202020204" pitchFamily="34" charset="0"/>
                <a:cs typeface="Arial" panose="020B0604020202020204" pitchFamily="34" charset="0"/>
              </a:rPr>
              <a:t>(</a:t>
            </a:r>
            <a:r>
              <a:rPr lang="ko-KR" altLang="en-US" sz="900" b="1" u="sng" err="1">
                <a:latin typeface="Arial" panose="020B0604020202020204" pitchFamily="34" charset="0"/>
                <a:cs typeface="Arial" panose="020B0604020202020204" pitchFamily="34" charset="0"/>
              </a:rPr>
              <a:t>직판매</a:t>
            </a:r>
            <a:r>
              <a:rPr lang="en-US" altLang="ko-KR" sz="900" b="1" u="sng">
                <a:latin typeface="Arial" panose="020B0604020202020204" pitchFamily="34" charset="0"/>
                <a:cs typeface="Arial" panose="020B0604020202020204" pitchFamily="34" charset="0"/>
              </a:rPr>
              <a:t>)</a:t>
            </a:r>
          </a:p>
          <a:p>
            <a:pPr marL="355600" lvl="0" indent="-177800" defTabSz="914400" latinLnBrk="1">
              <a:lnSpc>
                <a:spcPts val="1200"/>
              </a:lnSpc>
              <a:spcBef>
                <a:spcPts val="4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회사가 직접 차량을 매입하여 판매하는 매출로 ’</a:t>
            </a: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 사업을 시작하여 매출이 증가하고 있는 추세이며</a:t>
            </a:r>
            <a:r>
              <a:rPr lang="en-US" altLang="ko-KR" sz="900">
                <a:latin typeface="Arial" panose="020B0604020202020204" pitchFamily="34" charset="0"/>
                <a:cs typeface="Arial" panose="020B0604020202020204" pitchFamily="34" charset="0"/>
              </a:rPr>
              <a:t>, ’22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1H </a:t>
            </a:r>
            <a:r>
              <a:rPr lang="ko-KR" altLang="en-US" sz="900">
                <a:latin typeface="Arial" panose="020B0604020202020204" pitchFamily="34" charset="0"/>
                <a:cs typeface="Arial" panose="020B0604020202020204" pitchFamily="34" charset="0"/>
              </a:rPr>
              <a:t>기준 전체매출의 약 </a:t>
            </a:r>
            <a:r>
              <a:rPr lang="en-US" altLang="ko-KR" sz="900">
                <a:latin typeface="Arial" panose="020B0604020202020204" pitchFamily="34" charset="0"/>
                <a:cs typeface="Arial" panose="020B0604020202020204" pitchFamily="34" charset="0"/>
              </a:rPr>
              <a:t>15%</a:t>
            </a:r>
            <a:r>
              <a:rPr lang="ko-KR" altLang="en-US" sz="900">
                <a:latin typeface="Arial" panose="020B0604020202020204" pitchFamily="34" charset="0"/>
                <a:cs typeface="Arial" panose="020B0604020202020204" pitchFamily="34" charset="0"/>
              </a:rPr>
              <a:t>를 차지하고 있음</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400"/>
              </a:spcBef>
              <a:buClr>
                <a:srgbClr val="00338D"/>
              </a:buClr>
              <a:buFont typeface="Arial" panose="020B0604020202020204" pitchFamily="34" charset="0"/>
              <a:buChar char="•"/>
              <a:tabLst>
                <a:tab pos="355600" algn="l"/>
              </a:tabLst>
              <a:defRPr/>
            </a:pP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 총 </a:t>
            </a:r>
            <a:r>
              <a:rPr lang="en-US" altLang="ko-KR" sz="900">
                <a:latin typeface="Arial" panose="020B0604020202020204" pitchFamily="34" charset="0"/>
                <a:cs typeface="Arial" panose="020B0604020202020204" pitchFamily="34" charset="0"/>
              </a:rPr>
              <a:t>4</a:t>
            </a:r>
            <a:r>
              <a:rPr lang="ko-KR" altLang="en-US" sz="900">
                <a:latin typeface="Arial" panose="020B0604020202020204" pitchFamily="34" charset="0"/>
                <a:cs typeface="Arial" panose="020B0604020202020204" pitchFamily="34" charset="0"/>
              </a:rPr>
              <a:t>대</a:t>
            </a:r>
            <a:r>
              <a:rPr lang="en-US" altLang="ko-KR" sz="900">
                <a:latin typeface="Arial" panose="020B0604020202020204" pitchFamily="34" charset="0"/>
                <a:cs typeface="Arial" panose="020B0604020202020204" pitchFamily="34" charset="0"/>
              </a:rPr>
              <a:t>, ’22</a:t>
            </a:r>
            <a:r>
              <a:rPr lang="ko-KR" altLang="en-US" sz="900">
                <a:latin typeface="Arial" panose="020B0604020202020204" pitchFamily="34" charset="0"/>
                <a:cs typeface="Arial" panose="020B0604020202020204" pitchFamily="34" charset="0"/>
              </a:rPr>
              <a:t>년 상반기 총 </a:t>
            </a:r>
            <a:r>
              <a:rPr lang="en-US" altLang="ko-KR" sz="900">
                <a:latin typeface="Arial" panose="020B0604020202020204" pitchFamily="34" charset="0"/>
                <a:cs typeface="Arial" panose="020B0604020202020204" pitchFamily="34" charset="0"/>
              </a:rPr>
              <a:t>17</a:t>
            </a:r>
            <a:r>
              <a:rPr lang="ko-KR" altLang="en-US" sz="900">
                <a:latin typeface="Arial" panose="020B0604020202020204" pitchFamily="34" charset="0"/>
                <a:cs typeface="Arial" panose="020B0604020202020204" pitchFamily="34" charset="0"/>
              </a:rPr>
              <a:t>대를 판매하였으며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대당 매출액은 </a:t>
            </a: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기준</a:t>
            </a:r>
            <a:r>
              <a:rPr lang="en-US" altLang="ko-KR" sz="900">
                <a:latin typeface="Arial" panose="020B0604020202020204" pitchFamily="34" charset="0"/>
                <a:cs typeface="Arial" panose="020B0604020202020204" pitchFamily="34" charset="0"/>
              </a:rPr>
              <a:t> 19</a:t>
            </a:r>
            <a:r>
              <a:rPr lang="ko-KR" altLang="en-US" sz="900">
                <a:latin typeface="Arial" panose="020B0604020202020204" pitchFamily="34" charset="0"/>
                <a:cs typeface="Arial" panose="020B0604020202020204" pitchFamily="34" charset="0"/>
              </a:rPr>
              <a:t>백만원</a:t>
            </a:r>
            <a:r>
              <a:rPr lang="en-US" altLang="ko-KR" sz="900">
                <a:latin typeface="Arial" panose="020B0604020202020204" pitchFamily="34" charset="0"/>
                <a:cs typeface="Arial" panose="020B0604020202020204" pitchFamily="34" charset="0"/>
              </a:rPr>
              <a:t>, ’22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1H </a:t>
            </a:r>
            <a:r>
              <a:rPr lang="ko-KR" altLang="en-US" sz="900">
                <a:latin typeface="Arial" panose="020B0604020202020204" pitchFamily="34" charset="0"/>
                <a:cs typeface="Arial" panose="020B0604020202020204" pitchFamily="34" charset="0"/>
              </a:rPr>
              <a:t>기준 </a:t>
            </a:r>
            <a:r>
              <a:rPr lang="en-US" altLang="ko-KR" sz="900">
                <a:latin typeface="Arial" panose="020B0604020202020204" pitchFamily="34" charset="0"/>
                <a:cs typeface="Arial" panose="020B0604020202020204" pitchFamily="34" charset="0"/>
              </a:rPr>
              <a:t>23</a:t>
            </a:r>
            <a:r>
              <a:rPr lang="ko-KR" altLang="en-US" sz="900">
                <a:latin typeface="Arial" panose="020B0604020202020204" pitchFamily="34" charset="0"/>
                <a:cs typeface="Arial" panose="020B0604020202020204" pitchFamily="34" charset="0"/>
              </a:rPr>
              <a:t>백만원임</a:t>
            </a:r>
            <a:r>
              <a:rPr lang="en-US" altLang="ko-KR" sz="900">
                <a:latin typeface="Arial" panose="020B0604020202020204" pitchFamily="34" charset="0"/>
                <a:cs typeface="Arial" panose="020B0604020202020204" pitchFamily="34" charset="0"/>
              </a:rPr>
              <a:t>. ’21</a:t>
            </a:r>
            <a:r>
              <a:rPr lang="ko-KR" altLang="en-US" sz="900">
                <a:latin typeface="Arial" panose="020B0604020202020204" pitchFamily="34" charset="0"/>
                <a:cs typeface="Arial" panose="020B0604020202020204" pitchFamily="34" charset="0"/>
              </a:rPr>
              <a:t>년 판매된 차량 </a:t>
            </a:r>
            <a:r>
              <a:rPr lang="en-US" altLang="ko-KR" sz="900">
                <a:latin typeface="Arial" panose="020B0604020202020204" pitchFamily="34" charset="0"/>
                <a:cs typeface="Arial" panose="020B0604020202020204" pitchFamily="34" charset="0"/>
              </a:rPr>
              <a:t>4</a:t>
            </a:r>
            <a:r>
              <a:rPr lang="ko-KR" altLang="en-US" sz="900">
                <a:latin typeface="Arial" panose="020B0604020202020204" pitchFamily="34" charset="0"/>
                <a:cs typeface="Arial" panose="020B0604020202020204" pitchFamily="34" charset="0"/>
              </a:rPr>
              <a:t>대중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대가 백만원으로 </a:t>
            </a:r>
            <a:r>
              <a:rPr lang="en-US" altLang="ko-KR" sz="900">
                <a:latin typeface="Arial" panose="020B0604020202020204" pitchFamily="34" charset="0"/>
                <a:cs typeface="Arial" panose="020B0604020202020204" pitchFamily="34" charset="0"/>
              </a:rPr>
              <a:t>‘22</a:t>
            </a:r>
            <a:r>
              <a:rPr lang="ko-KR" altLang="en-US" sz="900">
                <a:latin typeface="Arial" panose="020B0604020202020204" pitchFamily="34" charset="0"/>
                <a:cs typeface="Arial" panose="020B0604020202020204" pitchFamily="34" charset="0"/>
              </a:rPr>
              <a:t>년 대비 낮은 것으로 나타나나 해당 차량을 제외하면 약 </a:t>
            </a:r>
            <a:r>
              <a:rPr lang="en-US" altLang="ko-KR" sz="900">
                <a:latin typeface="Arial" panose="020B0604020202020204" pitchFamily="34" charset="0"/>
                <a:cs typeface="Arial" panose="020B0604020202020204" pitchFamily="34" charset="0"/>
              </a:rPr>
              <a:t>28</a:t>
            </a:r>
            <a:r>
              <a:rPr lang="ko-KR" altLang="en-US" sz="900">
                <a:latin typeface="Arial" panose="020B0604020202020204" pitchFamily="34" charset="0"/>
                <a:cs typeface="Arial" panose="020B0604020202020204" pitchFamily="34" charset="0"/>
              </a:rPr>
              <a:t>백만원 수준을 보이고 있음</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400"/>
              </a:spcBef>
              <a:buClr>
                <a:srgbClr val="00338D"/>
              </a:buClr>
              <a:buFont typeface="Arial" panose="020B0604020202020204" pitchFamily="34" charset="0"/>
              <a:buChar char="•"/>
              <a:tabLst>
                <a:tab pos="355600" algn="l"/>
              </a:tabLst>
              <a:defRPr/>
            </a:pPr>
            <a:endParaRPr lang="en-US" altLang="ko-KR" sz="900">
              <a:solidFill>
                <a:srgbClr val="FF0000"/>
              </a:solidFill>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solidFill>
                <a:srgbClr val="FF0000"/>
              </a:solidFill>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en-US" altLang="ko-KR" sz="900">
                <a:latin typeface="Arial" panose="020B0604020202020204" pitchFamily="34" charset="0"/>
                <a:cs typeface="Arial" panose="020B0604020202020204" pitchFamily="34" charset="0"/>
              </a:rPr>
              <a:t>’22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6</a:t>
            </a:r>
            <a:r>
              <a:rPr lang="ko-KR" altLang="en-US" sz="900">
                <a:latin typeface="Arial" panose="020B0604020202020204" pitchFamily="34" charset="0"/>
                <a:cs typeface="Arial" panose="020B0604020202020204" pitchFamily="34" charset="0"/>
              </a:rPr>
              <a:t>월말 기준 매입한 차량을 모두 판매하여 재고</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차량</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가 존재하지 않음</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4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서비스매출</a:t>
            </a:r>
            <a:endParaRPr lang="en-US" altLang="ko-KR" sz="900" b="1" u="sng">
              <a:latin typeface="Arial" panose="020B0604020202020204" pitchFamily="34" charset="0"/>
              <a:cs typeface="Arial" panose="020B0604020202020204" pitchFamily="34" charset="0"/>
            </a:endParaRPr>
          </a:p>
          <a:p>
            <a:pPr marL="355600" marR="0" lvl="0" indent="-177800" algn="l" defTabSz="914400" rtl="0" eaLnBrk="1" fontAlgn="auto" latinLnBrk="1" hangingPunct="1">
              <a:lnSpc>
                <a:spcPts val="1200"/>
              </a:lnSpc>
              <a:spcBef>
                <a:spcPts val="400"/>
              </a:spcBef>
              <a:spcAft>
                <a:spcPts val="0"/>
              </a:spcAft>
              <a:buClr>
                <a:srgbClr val="00338D"/>
              </a:buClr>
              <a:buSzTx/>
              <a:buFont typeface="Arial" panose="020B0604020202020204" pitchFamily="34" charset="0"/>
              <a:buChar char="•"/>
              <a:tabLst>
                <a:tab pos="3556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서비스매출은 회사의 주 매출로 광고매출 및 거래매출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맑은 고딕"/>
                <a:cs typeface="Arial" panose="020B0604020202020204" pitchFamily="34" charset="0"/>
              </a:rPr>
              <a:t>내차팔기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로 구성되어 있으며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a:t>
            </a:r>
            <a:r>
              <a:rPr lang="ko-KR" altLang="en-US" sz="900">
                <a:solidFill>
                  <a:srgbClr val="000000"/>
                </a:solidFill>
                <a:latin typeface="Arial" panose="020B0604020202020204" pitchFamily="34" charset="0"/>
                <a:ea typeface="맑은 고딕"/>
                <a:cs typeface="Arial" panose="020B0604020202020204" pitchFamily="34" charset="0"/>
              </a:rPr>
              <a:t>매년 매출액이 증가하고 있음</a:t>
            </a:r>
            <a:endParaRPr lang="en-US" altLang="ko-KR" sz="900">
              <a:solidFill>
                <a:srgbClr val="000000"/>
              </a:solidFill>
              <a:latin typeface="Arial" panose="020B0604020202020204" pitchFamily="34" charset="0"/>
              <a:ea typeface="맑은 고딕"/>
              <a:cs typeface="Arial" panose="020B0604020202020204" pitchFamily="34" charset="0"/>
            </a:endParaRPr>
          </a:p>
          <a:p>
            <a:pPr marL="355600" marR="0" lvl="0" indent="-177800" algn="l" defTabSz="914400" rtl="0" eaLnBrk="1" fontAlgn="auto" latinLnBrk="1" hangingPunct="1">
              <a:lnSpc>
                <a:spcPts val="1200"/>
              </a:lnSpc>
              <a:spcBef>
                <a:spcPts val="400"/>
              </a:spcBef>
              <a:spcAft>
                <a:spcPts val="0"/>
              </a:spcAft>
              <a:buClr>
                <a:srgbClr val="00338D"/>
              </a:buClr>
              <a:buSzTx/>
              <a:buFont typeface="Arial" panose="020B0604020202020204" pitchFamily="34" charset="0"/>
              <a:buChar char="•"/>
              <a:tabLst>
                <a:tab pos="355600" algn="l"/>
              </a:tabLst>
              <a:defRPr/>
            </a:pPr>
            <a:r>
              <a:rPr lang="ko-KR" altLang="en-US" sz="900">
                <a:solidFill>
                  <a:srgbClr val="000000"/>
                </a:solidFill>
                <a:latin typeface="Arial" panose="020B0604020202020204" pitchFamily="34" charset="0"/>
                <a:ea typeface="맑은 고딕"/>
                <a:cs typeface="Arial" panose="020B0604020202020204" pitchFamily="34" charset="0"/>
              </a:rPr>
              <a:t>인터뷰에 따르면</a:t>
            </a:r>
            <a:r>
              <a:rPr lang="en-US" altLang="ko-KR" sz="900">
                <a:solidFill>
                  <a:srgbClr val="000000"/>
                </a:solidFill>
                <a:latin typeface="Arial" panose="020B0604020202020204" pitchFamily="34" charset="0"/>
                <a:ea typeface="맑은 고딕"/>
                <a:cs typeface="Arial" panose="020B0604020202020204" pitchFamily="34" charset="0"/>
              </a:rPr>
              <a:t> ’20</a:t>
            </a:r>
            <a:r>
              <a:rPr lang="ko-KR" altLang="en-US" sz="900">
                <a:solidFill>
                  <a:srgbClr val="000000"/>
                </a:solidFill>
                <a:latin typeface="Arial" panose="020B0604020202020204" pitchFamily="34" charset="0"/>
                <a:ea typeface="맑은 고딕"/>
                <a:cs typeface="Arial" panose="020B0604020202020204" pitchFamily="34" charset="0"/>
              </a:rPr>
              <a:t>년</a:t>
            </a:r>
            <a:r>
              <a:rPr lang="en-US" altLang="ko-KR" sz="900">
                <a:solidFill>
                  <a:srgbClr val="000000"/>
                </a:solidFill>
                <a:latin typeface="Arial" panose="020B0604020202020204" pitchFamily="34" charset="0"/>
                <a:ea typeface="맑은 고딕"/>
                <a:cs typeface="Arial" panose="020B0604020202020204" pitchFamily="34" charset="0"/>
              </a:rPr>
              <a:t> </a:t>
            </a:r>
            <a:r>
              <a:rPr lang="ko-KR" altLang="en-US" sz="900" err="1">
                <a:solidFill>
                  <a:srgbClr val="000000"/>
                </a:solidFill>
                <a:latin typeface="Arial" panose="020B0604020202020204" pitchFamily="34" charset="0"/>
                <a:ea typeface="맑은 고딕"/>
                <a:cs typeface="Arial" panose="020B0604020202020204" pitchFamily="34" charset="0"/>
              </a:rPr>
              <a:t>내차팔기</a:t>
            </a:r>
            <a:r>
              <a:rPr lang="ko-KR" altLang="en-US" sz="900">
                <a:solidFill>
                  <a:srgbClr val="000000"/>
                </a:solidFill>
                <a:latin typeface="Arial" panose="020B0604020202020204" pitchFamily="34" charset="0"/>
                <a:ea typeface="맑은 고딕"/>
                <a:cs typeface="Arial" panose="020B0604020202020204" pitchFamily="34" charset="0"/>
              </a:rPr>
              <a:t> 광고 효과로 인해 사용자가 많이 유입되어 서비스 매출이 크게 증가하였으며</a:t>
            </a:r>
            <a:r>
              <a:rPr lang="en-US" altLang="ko-KR" sz="900">
                <a:solidFill>
                  <a:srgbClr val="000000"/>
                </a:solidFill>
                <a:latin typeface="Arial" panose="020B0604020202020204" pitchFamily="34" charset="0"/>
                <a:ea typeface="맑은 고딕"/>
                <a:cs typeface="Arial" panose="020B0604020202020204" pitchFamily="34" charset="0"/>
              </a:rPr>
              <a:t>, ’21</a:t>
            </a:r>
            <a:r>
              <a:rPr lang="ko-KR" altLang="en-US" sz="900">
                <a:solidFill>
                  <a:srgbClr val="000000"/>
                </a:solidFill>
                <a:latin typeface="Arial" panose="020B0604020202020204" pitchFamily="34" charset="0"/>
                <a:ea typeface="맑은 고딕"/>
                <a:cs typeface="Arial" panose="020B0604020202020204" pitchFamily="34" charset="0"/>
              </a:rPr>
              <a:t>년 </a:t>
            </a:r>
            <a:r>
              <a:rPr lang="en-US" altLang="ko-KR" sz="900">
                <a:solidFill>
                  <a:srgbClr val="000000"/>
                </a:solidFill>
                <a:latin typeface="Arial" panose="020B0604020202020204" pitchFamily="34" charset="0"/>
                <a:ea typeface="맑은 고딕"/>
                <a:cs typeface="Arial" panose="020B0604020202020204" pitchFamily="34" charset="0"/>
              </a:rPr>
              <a:t>12</a:t>
            </a:r>
            <a:r>
              <a:rPr lang="ko-KR" altLang="en-US" sz="900">
                <a:solidFill>
                  <a:srgbClr val="000000"/>
                </a:solidFill>
                <a:latin typeface="Arial" panose="020B0604020202020204" pitchFamily="34" charset="0"/>
                <a:ea typeface="맑은 고딕"/>
                <a:cs typeface="Arial" panose="020B0604020202020204" pitchFamily="34" charset="0"/>
              </a:rPr>
              <a:t>월 상품매출 발생 이후 전체 매출의 약 </a:t>
            </a:r>
            <a:r>
              <a:rPr lang="en-US" altLang="ko-KR" sz="900">
                <a:solidFill>
                  <a:srgbClr val="000000"/>
                </a:solidFill>
                <a:latin typeface="Arial" panose="020B0604020202020204" pitchFamily="34" charset="0"/>
                <a:ea typeface="맑은 고딕"/>
                <a:cs typeface="Arial" panose="020B0604020202020204" pitchFamily="34" charset="0"/>
              </a:rPr>
              <a:t>85%</a:t>
            </a:r>
            <a:r>
              <a:rPr lang="ko-KR" altLang="en-US" sz="900">
                <a:solidFill>
                  <a:srgbClr val="000000"/>
                </a:solidFill>
                <a:latin typeface="Arial" panose="020B0604020202020204" pitchFamily="34" charset="0"/>
                <a:ea typeface="맑은 고딕"/>
                <a:cs typeface="Arial" panose="020B0604020202020204" pitchFamily="34" charset="0"/>
              </a:rPr>
              <a:t>를 차지하고 있음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a:t>
            </a:r>
            <a:endParaRPr lang="en-US" altLang="ko-KR" sz="900">
              <a:latin typeface="Arial" panose="020B0604020202020204" pitchFamily="34" charset="0"/>
              <a:cs typeface="Arial" panose="020B0604020202020204" pitchFamily="34" charset="0"/>
            </a:endParaRPr>
          </a:p>
          <a:p>
            <a:pPr marL="177800" lvl="0" defTabSz="914400" latinLnBrk="1">
              <a:lnSpc>
                <a:spcPts val="1200"/>
              </a:lnSpc>
              <a:spcBef>
                <a:spcPts val="300"/>
              </a:spcBef>
              <a:buClr>
                <a:srgbClr val="00338D"/>
              </a:buClr>
              <a:tabLst>
                <a:tab pos="355600" algn="l"/>
              </a:tabLst>
              <a:defRPr/>
            </a:pPr>
            <a:endParaRPr lang="en-US" altLang="ko-KR" sz="900">
              <a:latin typeface="Arial" panose="020B0604020202020204" pitchFamily="34" charset="0"/>
              <a:cs typeface="Arial" panose="020B0604020202020204" pitchFamily="34" charset="0"/>
            </a:endParaRPr>
          </a:p>
          <a:p>
            <a:pPr marL="177800" lvl="0" defTabSz="914400" latinLnBrk="1">
              <a:lnSpc>
                <a:spcPts val="1200"/>
              </a:lnSpc>
              <a:spcBef>
                <a:spcPts val="600"/>
              </a:spcBef>
              <a:buClr>
                <a:srgbClr val="00338D"/>
              </a:buClr>
              <a:tabLst>
                <a:tab pos="355600" algn="l"/>
              </a:tabLst>
              <a:defRPr/>
            </a:pPr>
            <a:endParaRPr lang="en-US" altLang="ko-KR" sz="900">
              <a:latin typeface="Arial" panose="020B0604020202020204" pitchFamily="34" charset="0"/>
              <a:cs typeface="Arial" panose="020B0604020202020204" pitchFamily="34" charset="0"/>
            </a:endParaRPr>
          </a:p>
        </p:txBody>
      </p:sp>
      <p:graphicFrame>
        <p:nvGraphicFramePr>
          <p:cNvPr id="14" name="표 13">
            <a:extLst>
              <a:ext uri="{FF2B5EF4-FFF2-40B4-BE49-F238E27FC236}">
                <a16:creationId xmlns:a16="http://schemas.microsoft.com/office/drawing/2014/main" id="{E8B63E1A-766D-41EC-80AC-3AA810BE493A}"/>
              </a:ext>
            </a:extLst>
          </p:cNvPr>
          <p:cNvGraphicFramePr>
            <a:graphicFrameLocks noGrp="1"/>
          </p:cNvGraphicFramePr>
          <p:nvPr/>
        </p:nvGraphicFramePr>
        <p:xfrm>
          <a:off x="601201" y="1509999"/>
          <a:ext cx="7391132" cy="1714500"/>
        </p:xfrm>
        <a:graphic>
          <a:graphicData uri="http://schemas.openxmlformats.org/drawingml/2006/table">
            <a:tbl>
              <a:tblPr/>
              <a:tblGrid>
                <a:gridCol w="152460">
                  <a:extLst>
                    <a:ext uri="{9D8B030D-6E8A-4147-A177-3AD203B41FA5}">
                      <a16:colId xmlns:a16="http://schemas.microsoft.com/office/drawing/2014/main" val="966477297"/>
                    </a:ext>
                  </a:extLst>
                </a:gridCol>
                <a:gridCol w="152460">
                  <a:extLst>
                    <a:ext uri="{9D8B030D-6E8A-4147-A177-3AD203B41FA5}">
                      <a16:colId xmlns:a16="http://schemas.microsoft.com/office/drawing/2014/main" val="3583472040"/>
                    </a:ext>
                  </a:extLst>
                </a:gridCol>
                <a:gridCol w="152460">
                  <a:extLst>
                    <a:ext uri="{9D8B030D-6E8A-4147-A177-3AD203B41FA5}">
                      <a16:colId xmlns:a16="http://schemas.microsoft.com/office/drawing/2014/main" val="2797183041"/>
                    </a:ext>
                  </a:extLst>
                </a:gridCol>
                <a:gridCol w="1229208">
                  <a:extLst>
                    <a:ext uri="{9D8B030D-6E8A-4147-A177-3AD203B41FA5}">
                      <a16:colId xmlns:a16="http://schemas.microsoft.com/office/drawing/2014/main" val="2156211224"/>
                    </a:ext>
                  </a:extLst>
                </a:gridCol>
                <a:gridCol w="713068">
                  <a:extLst>
                    <a:ext uri="{9D8B030D-6E8A-4147-A177-3AD203B41FA5}">
                      <a16:colId xmlns:a16="http://schemas.microsoft.com/office/drawing/2014/main" val="3142945951"/>
                    </a:ext>
                  </a:extLst>
                </a:gridCol>
                <a:gridCol w="713068">
                  <a:extLst>
                    <a:ext uri="{9D8B030D-6E8A-4147-A177-3AD203B41FA5}">
                      <a16:colId xmlns:a16="http://schemas.microsoft.com/office/drawing/2014/main" val="2493390508"/>
                    </a:ext>
                  </a:extLst>
                </a:gridCol>
                <a:gridCol w="713068">
                  <a:extLst>
                    <a:ext uri="{9D8B030D-6E8A-4147-A177-3AD203B41FA5}">
                      <a16:colId xmlns:a16="http://schemas.microsoft.com/office/drawing/2014/main" val="3804268104"/>
                    </a:ext>
                  </a:extLst>
                </a:gridCol>
                <a:gridCol w="713068">
                  <a:extLst>
                    <a:ext uri="{9D8B030D-6E8A-4147-A177-3AD203B41FA5}">
                      <a16:colId xmlns:a16="http://schemas.microsoft.com/office/drawing/2014/main" val="2087072092"/>
                    </a:ext>
                  </a:extLst>
                </a:gridCol>
                <a:gridCol w="713068">
                  <a:extLst>
                    <a:ext uri="{9D8B030D-6E8A-4147-A177-3AD203B41FA5}">
                      <a16:colId xmlns:a16="http://schemas.microsoft.com/office/drawing/2014/main" val="1619896024"/>
                    </a:ext>
                  </a:extLst>
                </a:gridCol>
                <a:gridCol w="713068">
                  <a:extLst>
                    <a:ext uri="{9D8B030D-6E8A-4147-A177-3AD203B41FA5}">
                      <a16:colId xmlns:a16="http://schemas.microsoft.com/office/drawing/2014/main" val="4279698291"/>
                    </a:ext>
                  </a:extLst>
                </a:gridCol>
                <a:gridCol w="713068">
                  <a:extLst>
                    <a:ext uri="{9D8B030D-6E8A-4147-A177-3AD203B41FA5}">
                      <a16:colId xmlns:a16="http://schemas.microsoft.com/office/drawing/2014/main" val="2588648518"/>
                    </a:ext>
                  </a:extLst>
                </a:gridCol>
                <a:gridCol w="713068">
                  <a:extLst>
                    <a:ext uri="{9D8B030D-6E8A-4147-A177-3AD203B41FA5}">
                      <a16:colId xmlns:a16="http://schemas.microsoft.com/office/drawing/2014/main" val="2896109593"/>
                    </a:ext>
                  </a:extLst>
                </a:gridCol>
              </a:tblGrid>
              <a:tr h="171450">
                <a:tc gridSpan="4">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977314339"/>
                  </a:ext>
                </a:extLst>
              </a:tr>
              <a:tr h="171450">
                <a:tc gridSpan="4">
                  <a:txBody>
                    <a:bodyPr/>
                    <a:lstStyle/>
                    <a:p>
                      <a:pPr algn="l"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976689465"/>
                  </a:ext>
                </a:extLst>
              </a:tr>
              <a:tr h="171450">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05648020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상품매출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148009301"/>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직판매</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75765344"/>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서비스매출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253180041"/>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74.4%</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49.4%</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52.8%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63076486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차량광고</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내차사기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1,353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68.1%</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69.0%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906312907"/>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채널광고</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배너</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31.5%</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31.9%</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13431155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거래매출</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내차팔기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650</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2,046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47.2%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256130368"/>
                  </a:ext>
                </a:extLst>
              </a:tr>
            </a:tbl>
          </a:graphicData>
        </a:graphic>
      </p:graphicFrame>
      <p:graphicFrame>
        <p:nvGraphicFramePr>
          <p:cNvPr id="8" name="표 7">
            <a:extLst>
              <a:ext uri="{FF2B5EF4-FFF2-40B4-BE49-F238E27FC236}">
                <a16:creationId xmlns:a16="http://schemas.microsoft.com/office/drawing/2014/main" id="{61FF02CA-5CB4-40F6-A5A3-1B301B81BE4B}"/>
              </a:ext>
            </a:extLst>
          </p:cNvPr>
          <p:cNvGraphicFramePr>
            <a:graphicFrameLocks noGrp="1"/>
          </p:cNvGraphicFramePr>
          <p:nvPr>
            <p:extLst>
              <p:ext uri="{D42A27DB-BD31-4B8C-83A1-F6EECF244321}">
                <p14:modId xmlns:p14="http://schemas.microsoft.com/office/powerpoint/2010/main" val="2457129155"/>
              </p:ext>
            </p:extLst>
          </p:nvPr>
        </p:nvGraphicFramePr>
        <p:xfrm>
          <a:off x="973107" y="4683542"/>
          <a:ext cx="2222500" cy="457200"/>
        </p:xfrm>
        <a:graphic>
          <a:graphicData uri="http://schemas.openxmlformats.org/drawingml/2006/table">
            <a:tbl>
              <a:tblPr/>
              <a:tblGrid>
                <a:gridCol w="162157">
                  <a:extLst>
                    <a:ext uri="{9D8B030D-6E8A-4147-A177-3AD203B41FA5}">
                      <a16:colId xmlns:a16="http://schemas.microsoft.com/office/drawing/2014/main" val="4161929179"/>
                    </a:ext>
                  </a:extLst>
                </a:gridCol>
                <a:gridCol w="686781">
                  <a:extLst>
                    <a:ext uri="{9D8B030D-6E8A-4147-A177-3AD203B41FA5}">
                      <a16:colId xmlns:a16="http://schemas.microsoft.com/office/drawing/2014/main" val="12563041"/>
                    </a:ext>
                  </a:extLst>
                </a:gridCol>
                <a:gridCol w="686781">
                  <a:extLst>
                    <a:ext uri="{9D8B030D-6E8A-4147-A177-3AD203B41FA5}">
                      <a16:colId xmlns:a16="http://schemas.microsoft.com/office/drawing/2014/main" val="2904735652"/>
                    </a:ext>
                  </a:extLst>
                </a:gridCol>
                <a:gridCol w="686781">
                  <a:extLst>
                    <a:ext uri="{9D8B030D-6E8A-4147-A177-3AD203B41FA5}">
                      <a16:colId xmlns:a16="http://schemas.microsoft.com/office/drawing/2014/main" val="1720358113"/>
                    </a:ext>
                  </a:extLst>
                </a:gridCol>
              </a:tblGrid>
              <a:tr h="60960">
                <a:tc gridSpan="2">
                  <a:txBody>
                    <a:bodyPr/>
                    <a:lstStyle/>
                    <a:p>
                      <a:pPr algn="l" fontAlgn="ctr"/>
                      <a:r>
                        <a:rPr lang="en-US" altLang="ko-KR" sz="75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5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750" b="1" i="0" u="none" strike="noStrike">
                          <a:solidFill>
                            <a:srgbClr val="FFFFFF"/>
                          </a:solidFill>
                          <a:effectLst/>
                          <a:latin typeface="맑은 고딕" panose="020B0503020000020004" pitchFamily="50" charset="-127"/>
                          <a:ea typeface="맑은 고딕" panose="020B0503020000020004" pitchFamily="50" charset="-127"/>
                        </a:rPr>
                        <a:t>)</a:t>
                      </a:r>
                      <a:endParaRPr lang="ko-KR" altLang="en-US" sz="75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750" b="1" i="0" u="none" strike="noStrike">
                          <a:solidFill>
                            <a:schemeClr val="bg1"/>
                          </a:solidFill>
                          <a:effectLst/>
                          <a:latin typeface="Arial" panose="020B0604020202020204" pitchFamily="34" charset="0"/>
                          <a:ea typeface="맑은 고딕" panose="020B0503020000020004" pitchFamily="50" charset="-127"/>
                        </a:rPr>
                        <a:t>FY21</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r" fontAlgn="ctr"/>
                      <a:r>
                        <a:rPr lang="en-US" sz="750" b="1" i="0" u="none" strike="noStrike">
                          <a:solidFill>
                            <a:schemeClr val="bg1"/>
                          </a:solidFill>
                          <a:effectLst/>
                          <a:latin typeface="Arial" panose="020B0604020202020204" pitchFamily="34" charset="0"/>
                          <a:ea typeface="맑은 고딕" panose="020B0503020000020004" pitchFamily="50" charset="-127"/>
                        </a:rPr>
                        <a:t>FY22.1H</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857034553"/>
                  </a:ext>
                </a:extLst>
              </a:tr>
              <a:tr h="60960">
                <a:tc gridSpan="2">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매출</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4044473471"/>
                  </a:ext>
                </a:extLst>
              </a:tr>
              <a:tr h="60960">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판매대수</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034180091"/>
                  </a:ext>
                </a:extLst>
              </a:tr>
              <a:tr h="60960">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en-US" sz="750" b="0" i="0" u="none" strike="noStrike">
                          <a:solidFill>
                            <a:srgbClr val="000000"/>
                          </a:solidFill>
                          <a:effectLst/>
                          <a:latin typeface="Arial" panose="020B0604020202020204" pitchFamily="34" charset="0"/>
                          <a:ea typeface="맑은 고딕" panose="020B0503020000020004" pitchFamily="50" charset="-127"/>
                        </a:rPr>
                        <a:t>ASP</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07200604"/>
                  </a:ext>
                </a:extLst>
              </a:tr>
            </a:tbl>
          </a:graphicData>
        </a:graphic>
      </p:graphicFrame>
      <p:sp>
        <p:nvSpPr>
          <p:cNvPr id="9" name="TextBox 8">
            <a:extLst>
              <a:ext uri="{FF2B5EF4-FFF2-40B4-BE49-F238E27FC236}">
                <a16:creationId xmlns:a16="http://schemas.microsoft.com/office/drawing/2014/main" id="{51FE4D72-D4DB-4C75-9D17-8EFB8FACC797}"/>
              </a:ext>
            </a:extLst>
          </p:cNvPr>
          <p:cNvSpPr txBox="1"/>
          <p:nvPr/>
        </p:nvSpPr>
        <p:spPr>
          <a:xfrm>
            <a:off x="610365" y="3231687"/>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337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연결선: 꺾임 73">
            <a:extLst>
              <a:ext uri="{FF2B5EF4-FFF2-40B4-BE49-F238E27FC236}">
                <a16:creationId xmlns:a16="http://schemas.microsoft.com/office/drawing/2014/main" id="{60622642-7EA3-4B44-84B2-A5DB1E46C0E7}"/>
              </a:ext>
            </a:extLst>
          </p:cNvPr>
          <p:cNvCxnSpPr>
            <a:cxnSpLocks/>
          </p:cNvCxnSpPr>
          <p:nvPr/>
        </p:nvCxnSpPr>
        <p:spPr>
          <a:xfrm rot="5400000">
            <a:off x="6725759" y="4230630"/>
            <a:ext cx="275190" cy="985"/>
          </a:xfrm>
          <a:prstGeom prst="bentConnector3">
            <a:avLst>
              <a:gd name="adj1" fmla="val -73790"/>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54" name="Rectangle 41">
            <a:extLst>
              <a:ext uri="{FF2B5EF4-FFF2-40B4-BE49-F238E27FC236}">
                <a16:creationId xmlns:a16="http://schemas.microsoft.com/office/drawing/2014/main" id="{F5E954EE-12C6-4094-9DA7-928202944113}"/>
              </a:ext>
            </a:extLst>
          </p:cNvPr>
          <p:cNvSpPr>
            <a:spLocks noChangeArrowheads="1"/>
          </p:cNvSpPr>
          <p:nvPr/>
        </p:nvSpPr>
        <p:spPr bwMode="auto">
          <a:xfrm>
            <a:off x="550783" y="962526"/>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Company Overview</a:t>
            </a:r>
            <a:endParaRPr lang="en-US" altLang="ko-KR" sz="1400" b="1">
              <a:solidFill>
                <a:srgbClr val="00338D"/>
              </a:solidFill>
              <a:latin typeface="Arial" panose="020B0604020202020204" pitchFamily="34" charset="0"/>
              <a:cs typeface="Arial" panose="020B0604020202020204" pitchFamily="34" charset="0"/>
            </a:endParaRPr>
          </a:p>
        </p:txBody>
      </p:sp>
      <p:sp>
        <p:nvSpPr>
          <p:cNvPr id="55" name="Rectangle 41">
            <a:extLst>
              <a:ext uri="{FF2B5EF4-FFF2-40B4-BE49-F238E27FC236}">
                <a16:creationId xmlns:a16="http://schemas.microsoft.com/office/drawing/2014/main" id="{702F92A5-4503-407B-BBF7-0E79D4A96600}"/>
              </a:ext>
            </a:extLst>
          </p:cNvPr>
          <p:cNvSpPr>
            <a:spLocks noChangeArrowheads="1"/>
          </p:cNvSpPr>
          <p:nvPr/>
        </p:nvSpPr>
        <p:spPr bwMode="auto">
          <a:xfrm>
            <a:off x="550783" y="3389520"/>
            <a:ext cx="3624289"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 History</a:t>
            </a:r>
            <a:endParaRPr lang="en-US" altLang="ko-KR" sz="1400" b="1">
              <a:solidFill>
                <a:srgbClr val="00338D"/>
              </a:solidFill>
              <a:latin typeface="Arial" panose="020B0604020202020204" pitchFamily="34" charset="0"/>
              <a:cs typeface="Arial" panose="020B0604020202020204" pitchFamily="34" charset="0"/>
            </a:endParaRPr>
          </a:p>
        </p:txBody>
      </p:sp>
      <p:graphicFrame>
        <p:nvGraphicFramePr>
          <p:cNvPr id="56" name="Table 2">
            <a:extLst>
              <a:ext uri="{FF2B5EF4-FFF2-40B4-BE49-F238E27FC236}">
                <a16:creationId xmlns:a16="http://schemas.microsoft.com/office/drawing/2014/main" id="{20B3D59A-D0EC-409E-8077-CECCAEA32093}"/>
              </a:ext>
            </a:extLst>
          </p:cNvPr>
          <p:cNvGraphicFramePr>
            <a:graphicFrameLocks noGrp="1"/>
          </p:cNvGraphicFramePr>
          <p:nvPr>
            <p:extLst>
              <p:ext uri="{D42A27DB-BD31-4B8C-83A1-F6EECF244321}">
                <p14:modId xmlns:p14="http://schemas.microsoft.com/office/powerpoint/2010/main" val="1904808658"/>
              </p:ext>
            </p:extLst>
          </p:nvPr>
        </p:nvGraphicFramePr>
        <p:xfrm>
          <a:off x="540000" y="1348592"/>
          <a:ext cx="3636000" cy="1440000"/>
        </p:xfrm>
        <a:graphic>
          <a:graphicData uri="http://schemas.openxmlformats.org/drawingml/2006/table">
            <a:tbl>
              <a:tblPr/>
              <a:tblGrid>
                <a:gridCol w="747780">
                  <a:extLst>
                    <a:ext uri="{9D8B030D-6E8A-4147-A177-3AD203B41FA5}">
                      <a16:colId xmlns:a16="http://schemas.microsoft.com/office/drawing/2014/main" val="20000"/>
                    </a:ext>
                  </a:extLst>
                </a:gridCol>
                <a:gridCol w="2888220">
                  <a:extLst>
                    <a:ext uri="{9D8B030D-6E8A-4147-A177-3AD203B41FA5}">
                      <a16:colId xmlns:a16="http://schemas.microsoft.com/office/drawing/2014/main" val="20001"/>
                    </a:ext>
                  </a:extLst>
                </a:gridCol>
              </a:tblGrid>
              <a:tr h="150696">
                <a:tc>
                  <a:txBody>
                    <a:bodyPr/>
                    <a:lstStyle/>
                    <a:p>
                      <a:pPr algn="ctr" fontAlgn="ctr" latinLnBrk="0"/>
                      <a:r>
                        <a:rPr lang="ko-KR" altLang="en-US" sz="900" b="1" i="0" u="none" strike="noStrike">
                          <a:solidFill>
                            <a:srgbClr val="FFFFFF"/>
                          </a:solidFill>
                          <a:effectLst/>
                          <a:latin typeface="Arial" panose="020B0604020202020204" pitchFamily="34" charset="0"/>
                          <a:ea typeface="+mn-ea"/>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latinLnBrk="0"/>
                      <a:r>
                        <a:rPr lang="ko-KR" altLang="en-US" sz="900" b="1" i="0" u="none" strike="noStrike">
                          <a:solidFill>
                            <a:srgbClr val="FFFFFF"/>
                          </a:solidFill>
                          <a:effectLst/>
                          <a:latin typeface="Arial" panose="020B0604020202020204" pitchFamily="34" charset="0"/>
                          <a:ea typeface="+mn-ea"/>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161163">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회사명</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err="1">
                          <a:solidFill>
                            <a:srgbClr val="000000"/>
                          </a:solidFill>
                          <a:effectLst/>
                          <a:latin typeface="Arial" panose="020B0604020202020204" pitchFamily="34" charset="0"/>
                          <a:ea typeface="+mn-ea"/>
                          <a:cs typeface="Arial" panose="020B0604020202020204" pitchFamily="34" charset="0"/>
                        </a:rPr>
                        <a:t>미스터픽</a:t>
                      </a:r>
                      <a:endParaRPr lang="ko-KR" altLang="en-US" sz="900" b="0" i="0" u="none" strike="noStrike">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1"/>
                  </a:ext>
                </a:extLst>
              </a:tr>
              <a:tr h="161163">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대표이사</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a:effectLst/>
                          <a:latin typeface="Arial" panose="020B0604020202020204" pitchFamily="34" charset="0"/>
                          <a:ea typeface="+mn-ea"/>
                          <a:cs typeface="Arial" panose="020B0604020202020204" pitchFamily="34" charset="0"/>
                        </a:rPr>
                        <a:t>송상훈</a:t>
                      </a:r>
                      <a:r>
                        <a:rPr lang="en-US" altLang="ko-KR" sz="900" b="0" i="0" u="none" strike="noStrike">
                          <a:effectLst/>
                          <a:latin typeface="Arial" panose="020B0604020202020204" pitchFamily="34" charset="0"/>
                          <a:ea typeface="+mn-ea"/>
                          <a:cs typeface="Arial" panose="020B0604020202020204" pitchFamily="34" charset="0"/>
                        </a:rPr>
                        <a:t>, </a:t>
                      </a:r>
                      <a:r>
                        <a:rPr lang="ko-KR" altLang="en-US" sz="900" b="0" i="0" u="none" strike="noStrike" err="1">
                          <a:effectLst/>
                          <a:latin typeface="Arial" panose="020B0604020202020204" pitchFamily="34" charset="0"/>
                          <a:ea typeface="+mn-ea"/>
                          <a:cs typeface="Arial" panose="020B0604020202020204" pitchFamily="34" charset="0"/>
                        </a:rPr>
                        <a:t>최철훈</a:t>
                      </a:r>
                      <a:endParaRPr lang="ko-KR" altLang="en-US" sz="900" b="0" i="0" u="none" strike="noStrike">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2"/>
                  </a:ext>
                </a:extLst>
              </a:tr>
              <a:tr h="161163">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주요사업</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a:effectLst/>
                          <a:latin typeface="Arial" panose="020B0604020202020204" pitchFamily="34" charset="0"/>
                          <a:ea typeface="+mn-ea"/>
                          <a:cs typeface="Arial" panose="020B0604020202020204" pitchFamily="34" charset="0"/>
                        </a:rPr>
                        <a:t>응용 소프트웨어 개발 및 </a:t>
                      </a:r>
                      <a:r>
                        <a:rPr lang="ko-KR" altLang="en-US" sz="900" b="0" i="0" u="none" strike="noStrike" err="1">
                          <a:effectLst/>
                          <a:latin typeface="Arial" panose="020B0604020202020204" pitchFamily="34" charset="0"/>
                          <a:ea typeface="+mn-ea"/>
                          <a:cs typeface="Arial" panose="020B0604020202020204" pitchFamily="34" charset="0"/>
                        </a:rPr>
                        <a:t>공급업</a:t>
                      </a:r>
                      <a:endParaRPr lang="ko-KR" altLang="en-US" sz="900" b="0" i="0" u="none" strike="noStrike">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3"/>
                  </a:ext>
                </a:extLst>
              </a:tr>
              <a:tr h="161163">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본사</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서울시 강남구 테헤란로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447 KB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우준타워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16</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층</a:t>
                      </a:r>
                      <a:endParaRPr lang="ko-KR" altLang="en-US" sz="900" b="0" i="0" u="none" strike="noStrike">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4178919880"/>
                  </a:ext>
                </a:extLst>
              </a:tr>
              <a:tr h="161163">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설립일</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2014</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년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02</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월</a:t>
                      </a:r>
                      <a:endParaRPr lang="en-US" altLang="ko-KR" sz="900" b="0" i="0" u="none" strike="noStrike">
                        <a:effectLst/>
                        <a:latin typeface="Arial" panose="020B0604020202020204" pitchFamily="34" charset="0"/>
                        <a:ea typeface="+mn-ea"/>
                        <a:cs typeface="Arial" panose="020B0604020202020204" pitchFamily="34" charset="0"/>
                      </a:endParaRPr>
                    </a:p>
                  </a:txBody>
                  <a:tcPr marL="35941" marR="3594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4"/>
                  </a:ext>
                </a:extLst>
              </a:tr>
              <a:tr h="161163">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임직원 수</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a:solidFill>
                            <a:srgbClr val="000000"/>
                          </a:solidFill>
                          <a:effectLst/>
                          <a:latin typeface="Arial" panose="020B0604020202020204" pitchFamily="34" charset="0"/>
                          <a:ea typeface="+mn-ea"/>
                          <a:cs typeface="Arial" panose="020B0604020202020204" pitchFamily="34" charset="0"/>
                        </a:rPr>
                        <a:t>34</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명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(’22</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년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6</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월 기준</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계약직 포함</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5"/>
                  </a:ext>
                </a:extLst>
              </a:tr>
              <a:tr h="161163">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자본금</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a:solidFill>
                            <a:schemeClr val="tx1"/>
                          </a:solidFill>
                          <a:effectLst/>
                          <a:latin typeface="Arial" panose="020B0604020202020204" pitchFamily="34" charset="0"/>
                          <a:ea typeface="+mn-ea"/>
                          <a:cs typeface="Arial" panose="020B0604020202020204" pitchFamily="34" charset="0"/>
                        </a:rPr>
                        <a:t>745,498,500</a:t>
                      </a:r>
                      <a:r>
                        <a:rPr lang="ko-KR" altLang="en-US" sz="900" b="0" i="0" u="none" strike="noStrike">
                          <a:solidFill>
                            <a:schemeClr val="tx1"/>
                          </a:solidFill>
                          <a:effectLst/>
                          <a:latin typeface="Arial" panose="020B0604020202020204" pitchFamily="34" charset="0"/>
                          <a:ea typeface="+mn-ea"/>
                          <a:cs typeface="Arial" panose="020B0604020202020204" pitchFamily="34" charset="0"/>
                        </a:rPr>
                        <a:t>원</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6"/>
                  </a:ext>
                </a:extLst>
              </a:tr>
              <a:tr h="161163">
                <a:tc>
                  <a:txBody>
                    <a:bodyPr/>
                    <a:lstStyle/>
                    <a:p>
                      <a:pPr algn="ctr" fontAlgn="ctr" latinLnBrk="0">
                        <a:spcBef>
                          <a:spcPts val="0"/>
                        </a:spcBef>
                        <a:spcAft>
                          <a:spcPts val="0"/>
                        </a:spcAft>
                      </a:pPr>
                      <a:r>
                        <a:rPr lang="ko-KR" altLang="en-US" sz="900" b="1" i="0" u="none" strike="noStrike" kern="1200">
                          <a:solidFill>
                            <a:srgbClr val="000000"/>
                          </a:solidFill>
                          <a:effectLst/>
                          <a:latin typeface="Arial" panose="020B0604020202020204" pitchFamily="34" charset="0"/>
                          <a:ea typeface="+mn-ea"/>
                          <a:cs typeface="Arial" panose="020B0604020202020204" pitchFamily="34" charset="0"/>
                        </a:rPr>
                        <a:t>주식현황</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a:solidFill>
                            <a:schemeClr val="tx1"/>
                          </a:solidFill>
                          <a:effectLst/>
                          <a:latin typeface="Arial" panose="020B0604020202020204" pitchFamily="34" charset="0"/>
                          <a:ea typeface="+mn-ea"/>
                          <a:cs typeface="Arial" panose="020B0604020202020204" pitchFamily="34" charset="0"/>
                        </a:rPr>
                        <a:t>1,490,997</a:t>
                      </a:r>
                      <a:r>
                        <a:rPr lang="ko-KR" altLang="en-US" sz="900" b="0" i="0" u="none" strike="noStrike">
                          <a:solidFill>
                            <a:schemeClr val="tx1"/>
                          </a:solidFill>
                          <a:effectLst/>
                          <a:latin typeface="Arial" panose="020B0604020202020204" pitchFamily="34" charset="0"/>
                          <a:ea typeface="+mn-ea"/>
                          <a:cs typeface="Arial" panose="020B0604020202020204" pitchFamily="34" charset="0"/>
                        </a:rPr>
                        <a:t>주</a:t>
                      </a:r>
                      <a:endParaRPr lang="en-US" altLang="ko-KR" sz="900" b="0" i="0" u="none" strike="noStrike">
                        <a:solidFill>
                          <a:schemeClr val="tx1"/>
                        </a:solidFill>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aphicFrame>
        <p:nvGraphicFramePr>
          <p:cNvPr id="57" name="Table 2">
            <a:extLst>
              <a:ext uri="{FF2B5EF4-FFF2-40B4-BE49-F238E27FC236}">
                <a16:creationId xmlns:a16="http://schemas.microsoft.com/office/drawing/2014/main" id="{6EFA1960-5A3D-4372-8CEA-2259EC44BFAB}"/>
              </a:ext>
            </a:extLst>
          </p:cNvPr>
          <p:cNvGraphicFramePr>
            <a:graphicFrameLocks noGrp="1"/>
          </p:cNvGraphicFramePr>
          <p:nvPr>
            <p:extLst>
              <p:ext uri="{D42A27DB-BD31-4B8C-83A1-F6EECF244321}">
                <p14:modId xmlns:p14="http://schemas.microsoft.com/office/powerpoint/2010/main" val="757787488"/>
              </p:ext>
            </p:extLst>
          </p:nvPr>
        </p:nvGraphicFramePr>
        <p:xfrm>
          <a:off x="545169" y="3752703"/>
          <a:ext cx="3636000" cy="2412006"/>
        </p:xfrm>
        <a:graphic>
          <a:graphicData uri="http://schemas.openxmlformats.org/drawingml/2006/table">
            <a:tbl>
              <a:tblPr/>
              <a:tblGrid>
                <a:gridCol w="747780">
                  <a:extLst>
                    <a:ext uri="{9D8B030D-6E8A-4147-A177-3AD203B41FA5}">
                      <a16:colId xmlns:a16="http://schemas.microsoft.com/office/drawing/2014/main" val="20000"/>
                    </a:ext>
                  </a:extLst>
                </a:gridCol>
                <a:gridCol w="2888220">
                  <a:extLst>
                    <a:ext uri="{9D8B030D-6E8A-4147-A177-3AD203B41FA5}">
                      <a16:colId xmlns:a16="http://schemas.microsoft.com/office/drawing/2014/main" val="20001"/>
                    </a:ext>
                  </a:extLst>
                </a:gridCol>
              </a:tblGrid>
              <a:tr h="151569">
                <a:tc>
                  <a:txBody>
                    <a:bodyPr/>
                    <a:lstStyle/>
                    <a:p>
                      <a:pPr algn="ctr"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163108">
                <a:tc>
                  <a:txBody>
                    <a:bodyPr/>
                    <a:lstStyle/>
                    <a:p>
                      <a:pPr marL="0" algn="ctr" defTabSz="914400" rtl="0" eaLnBrk="1" fontAlgn="ctr" latinLnBrk="1" hangingPunct="1">
                        <a:spcBef>
                          <a:spcPts val="0"/>
                        </a:spcBef>
                        <a:spcAft>
                          <a:spcPts val="0"/>
                        </a:spcAft>
                      </a:pPr>
                      <a:r>
                        <a:rPr lang="en-US" altLang="ko-KR" sz="900" b="1" i="0" u="none" strike="noStrike" kern="1200">
                          <a:solidFill>
                            <a:srgbClr val="000000"/>
                          </a:solidFill>
                          <a:effectLst/>
                          <a:latin typeface="Arial" panose="020B0604020202020204" pitchFamily="34" charset="0"/>
                          <a:ea typeface="+mn-ea"/>
                          <a:cs typeface="Arial" panose="020B0604020202020204" pitchFamily="34" charset="0"/>
                        </a:rPr>
                        <a:t>2014</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err="1">
                          <a:solidFill>
                            <a:srgbClr val="000000"/>
                          </a:solidFill>
                          <a:effectLst/>
                          <a:latin typeface="Arial" panose="020B0604020202020204" pitchFamily="34" charset="0"/>
                          <a:ea typeface="+mn-ea"/>
                          <a:cs typeface="Arial" panose="020B0604020202020204" pitchFamily="34" charset="0"/>
                        </a:rPr>
                        <a:t>미스터픽</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설립</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1"/>
                  </a:ext>
                </a:extLst>
              </a:tr>
              <a:tr h="163108">
                <a:tc rowSpan="3">
                  <a:txBody>
                    <a:bodyPr/>
                    <a:lstStyle/>
                    <a:p>
                      <a:pPr marL="0" algn="ctr" defTabSz="914400" rtl="0" eaLnBrk="1" fontAlgn="ctr" latinLnBrk="1" hangingPunct="1">
                        <a:spcBef>
                          <a:spcPts val="0"/>
                        </a:spcBef>
                        <a:spcAft>
                          <a:spcPts val="0"/>
                        </a:spcAft>
                      </a:pPr>
                      <a:r>
                        <a:rPr lang="en-US" altLang="ko-KR" sz="900" b="1" i="0" u="none" strike="noStrike" kern="1200">
                          <a:solidFill>
                            <a:srgbClr val="000000"/>
                          </a:solidFill>
                          <a:effectLst/>
                          <a:latin typeface="Arial" panose="020B0604020202020204" pitchFamily="34" charset="0"/>
                          <a:ea typeface="+mn-ea"/>
                          <a:cs typeface="Arial" panose="020B0604020202020204" pitchFamily="34" charset="0"/>
                        </a:rPr>
                        <a:t>2015</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시리즈</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투자 유치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2"/>
                  </a:ext>
                </a:extLst>
              </a:tr>
              <a:tr h="163108">
                <a:tc vMerge="1">
                  <a:txBody>
                    <a:bodyPr/>
                    <a:lstStyle/>
                    <a:p>
                      <a:pPr marL="0" algn="ctr" defTabSz="914400" rtl="0" eaLnBrk="1" fontAlgn="ctr" latinLnBrk="1" hangingPunct="1">
                        <a:spcBef>
                          <a:spcPts val="0"/>
                        </a:spcBef>
                        <a:spcAft>
                          <a:spcPts val="0"/>
                        </a:spcAft>
                      </a:pPr>
                      <a:endParaRPr lang="en-US" altLang="ko-KR" sz="900" b="1" i="0" u="none" strike="noStrike" kern="120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모바일 중고차 정보 플랫폼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첫차</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런칭</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4"/>
                  </a:ext>
                </a:extLst>
              </a:tr>
              <a:tr h="303141">
                <a:tc vMerge="1">
                  <a:txBody>
                    <a:bodyPr/>
                    <a:lstStyle/>
                    <a:p>
                      <a:pPr marL="0" algn="ctr" defTabSz="914400" rtl="0" eaLnBrk="1" fontAlgn="ctr" latinLnBrk="1" hangingPunct="1">
                        <a:spcBef>
                          <a:spcPts val="0"/>
                        </a:spcBef>
                        <a:spcAft>
                          <a:spcPts val="0"/>
                        </a:spcAft>
                      </a:pPr>
                      <a:endParaRPr lang="en-US" altLang="ko-KR" sz="900" b="1" i="0" u="none" strike="noStrike" kern="120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mn-ea"/>
                          <a:cs typeface="Arial" panose="020B0604020202020204" pitchFamily="34" charset="0"/>
                        </a:rPr>
                        <a:t>SMART APP AWARD 2015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생활정보분야 대상 수상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사</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한국인터넷전문가협회</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5"/>
                  </a:ext>
                </a:extLst>
              </a:tr>
              <a:tr h="163108">
                <a:tc>
                  <a:txBody>
                    <a:bodyPr/>
                    <a:lstStyle/>
                    <a:p>
                      <a:pPr marL="0" algn="ctr" defTabSz="914400" rtl="0" eaLnBrk="1" fontAlgn="ctr" latinLnBrk="1" hangingPunct="1">
                        <a:spcBef>
                          <a:spcPts val="0"/>
                        </a:spcBef>
                        <a:spcAft>
                          <a:spcPts val="0"/>
                        </a:spcAft>
                      </a:pPr>
                      <a:r>
                        <a:rPr lang="en-US" altLang="ko-KR" sz="900" b="1" i="0" u="none" strike="noStrike" kern="1200">
                          <a:solidFill>
                            <a:srgbClr val="000000"/>
                          </a:solidFill>
                          <a:effectLst/>
                          <a:latin typeface="Arial" panose="020B0604020202020204" pitchFamily="34" charset="0"/>
                          <a:ea typeface="+mn-ea"/>
                          <a:cs typeface="Arial" panose="020B0604020202020204" pitchFamily="34" charset="0"/>
                        </a:rPr>
                        <a:t>2016</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첫차</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누적 다운로드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200</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만 돌파</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6"/>
                  </a:ext>
                </a:extLst>
              </a:tr>
              <a:tr h="163108">
                <a:tc>
                  <a:txBody>
                    <a:bodyPr/>
                    <a:lstStyle/>
                    <a:p>
                      <a:pPr marL="0" algn="ctr" defTabSz="914400" rtl="0" eaLnBrk="1" fontAlgn="ctr" latinLnBrk="1" hangingPunct="1">
                        <a:spcBef>
                          <a:spcPts val="0"/>
                        </a:spcBef>
                        <a:spcAft>
                          <a:spcPts val="0"/>
                        </a:spcAft>
                      </a:pPr>
                      <a:r>
                        <a:rPr lang="en-US" altLang="ko-KR" sz="900" b="1" i="0" u="none" strike="noStrike" kern="1200">
                          <a:solidFill>
                            <a:srgbClr val="000000"/>
                          </a:solidFill>
                          <a:effectLst/>
                          <a:latin typeface="Arial" panose="020B0604020202020204" pitchFamily="34" charset="0"/>
                          <a:ea typeface="+mn-ea"/>
                          <a:cs typeface="Arial" panose="020B0604020202020204" pitchFamily="34" charset="0"/>
                        </a:rPr>
                        <a:t>2017</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ko-KR" altLang="en-US" sz="900" b="0" i="0" u="none" strike="noStrike" err="1">
                          <a:solidFill>
                            <a:srgbClr val="000000"/>
                          </a:solidFill>
                          <a:effectLst/>
                          <a:latin typeface="Arial" panose="020B0604020202020204" pitchFamily="34" charset="0"/>
                          <a:ea typeface="+mn-ea"/>
                          <a:cs typeface="Arial" panose="020B0604020202020204" pitchFamily="34" charset="0"/>
                        </a:rPr>
                        <a:t>굿콘텐츠</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인증 획득 및 우수상 수상</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한국데이터진흥원</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9"/>
                  </a:ext>
                </a:extLst>
              </a:tr>
              <a:tr h="163108">
                <a:tc rowSpan="2">
                  <a:txBody>
                    <a:bodyPr/>
                    <a:lstStyle/>
                    <a:p>
                      <a:pPr marL="0" algn="ctr" defTabSz="914400" rtl="0" eaLnBrk="1" fontAlgn="ctr" latinLnBrk="1" hangingPunct="1">
                        <a:spcBef>
                          <a:spcPts val="0"/>
                        </a:spcBef>
                        <a:spcAft>
                          <a:spcPts val="0"/>
                        </a:spcAft>
                      </a:pPr>
                      <a:r>
                        <a:rPr lang="en-US" altLang="ko-KR" sz="900" b="1" i="0" u="none" strike="noStrike" kern="1200">
                          <a:solidFill>
                            <a:srgbClr val="000000"/>
                          </a:solidFill>
                          <a:effectLst/>
                          <a:latin typeface="Arial" panose="020B0604020202020204" pitchFamily="34" charset="0"/>
                          <a:ea typeface="+mn-ea"/>
                          <a:cs typeface="Arial" panose="020B0604020202020204" pitchFamily="34" charset="0"/>
                        </a:rPr>
                        <a:t>2018</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첫차</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누적거래액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5,000</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억원 돌파</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401028959"/>
                  </a:ext>
                </a:extLst>
              </a:tr>
              <a:tr h="163108">
                <a:tc vMerge="1">
                  <a:txBody>
                    <a:bodyPr/>
                    <a:lstStyle/>
                    <a:p>
                      <a:pPr marL="0" algn="ctr" defTabSz="914400" rtl="0" eaLnBrk="1" fontAlgn="ctr" latinLnBrk="1" hangingPunct="1">
                        <a:spcBef>
                          <a:spcPts val="0"/>
                        </a:spcBef>
                        <a:spcAft>
                          <a:spcPts val="0"/>
                        </a:spcAft>
                      </a:pPr>
                      <a:endParaRPr lang="en-US" altLang="ko-KR" sz="900" b="1" i="0" u="none" strike="noStrike" kern="120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시리즈</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B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투자 유치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2974109349"/>
                  </a:ext>
                </a:extLst>
              </a:tr>
              <a:tr h="163108">
                <a:tc>
                  <a:txBody>
                    <a:bodyPr/>
                    <a:lstStyle/>
                    <a:p>
                      <a:pPr marL="0" algn="ctr" defTabSz="914400" rtl="0" eaLnBrk="1" fontAlgn="ctr" latinLnBrk="1" hangingPunct="1">
                        <a:spcBef>
                          <a:spcPts val="0"/>
                        </a:spcBef>
                        <a:spcAft>
                          <a:spcPts val="0"/>
                        </a:spcAft>
                      </a:pPr>
                      <a:r>
                        <a:rPr lang="en-US" altLang="ko-KR" sz="900" b="1" i="0" u="none" strike="noStrike" kern="1200">
                          <a:solidFill>
                            <a:srgbClr val="000000"/>
                          </a:solidFill>
                          <a:effectLst/>
                          <a:latin typeface="Arial" panose="020B0604020202020204" pitchFamily="34" charset="0"/>
                          <a:ea typeface="+mn-ea"/>
                          <a:cs typeface="Arial" panose="020B0604020202020204" pitchFamily="34" charset="0"/>
                        </a:rPr>
                        <a:t>2019</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현대자동차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현대 </a:t>
                      </a:r>
                      <a:r>
                        <a:rPr lang="ko-KR" altLang="en-US" sz="900" b="0" i="0" u="none" strike="noStrike" err="1">
                          <a:solidFill>
                            <a:srgbClr val="000000"/>
                          </a:solidFill>
                          <a:effectLst/>
                          <a:latin typeface="Arial" panose="020B0604020202020204" pitchFamily="34" charset="0"/>
                          <a:ea typeface="+mn-ea"/>
                          <a:cs typeface="Arial" panose="020B0604020202020204" pitchFamily="34" charset="0"/>
                        </a:rPr>
                        <a:t>디벨로퍼스</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MOU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체결</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3538873041"/>
                  </a:ext>
                </a:extLst>
              </a:tr>
              <a:tr h="163108">
                <a:tc rowSpan="3">
                  <a:txBody>
                    <a:bodyPr/>
                    <a:lstStyle/>
                    <a:p>
                      <a:pPr marL="0" algn="ctr" defTabSz="914400" rtl="0" eaLnBrk="1" fontAlgn="ctr" latinLnBrk="1" hangingPunct="1">
                        <a:spcBef>
                          <a:spcPts val="0"/>
                        </a:spcBef>
                        <a:spcAft>
                          <a:spcPts val="0"/>
                        </a:spcAft>
                      </a:pPr>
                      <a:r>
                        <a:rPr lang="en-US" altLang="ko-KR" sz="900" b="1" i="0" u="none" strike="noStrike" kern="1200">
                          <a:solidFill>
                            <a:srgbClr val="000000"/>
                          </a:solidFill>
                          <a:effectLst/>
                          <a:latin typeface="Arial" panose="020B0604020202020204" pitchFamily="34" charset="0"/>
                          <a:ea typeface="+mn-ea"/>
                          <a:cs typeface="Arial" panose="020B0604020202020204" pitchFamily="34" charset="0"/>
                        </a:rPr>
                        <a:t>2020</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빅데이터 기반 허위매물 조회 서비스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신호등 검색</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출시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2155225426"/>
                  </a:ext>
                </a:extLst>
              </a:tr>
              <a:tr h="163108">
                <a:tc vMerge="1">
                  <a:txBody>
                    <a:bodyPr/>
                    <a:lstStyle/>
                    <a:p>
                      <a:pPr marL="0" algn="ctr" defTabSz="914400" rtl="0" eaLnBrk="1" fontAlgn="ctr" latinLnBrk="1" hangingPunct="1">
                        <a:spcBef>
                          <a:spcPts val="0"/>
                        </a:spcBef>
                        <a:spcAft>
                          <a:spcPts val="0"/>
                        </a:spcAft>
                      </a:pPr>
                      <a:endParaRPr lang="en-US" altLang="ko-KR" sz="900" b="1" i="0" u="none" strike="noStrike" kern="120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첫차</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누적 거래액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1</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조원 달성</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2684250314"/>
                  </a:ext>
                </a:extLst>
              </a:tr>
              <a:tr h="163108">
                <a:tc vMerge="1">
                  <a:txBody>
                    <a:bodyPr/>
                    <a:lstStyle/>
                    <a:p>
                      <a:pPr marL="0" algn="ctr" defTabSz="914400" rtl="0" eaLnBrk="1" fontAlgn="ctr" latinLnBrk="1" hangingPunct="1">
                        <a:spcBef>
                          <a:spcPts val="0"/>
                        </a:spcBef>
                        <a:spcAft>
                          <a:spcPts val="0"/>
                        </a:spcAft>
                      </a:pPr>
                      <a:endParaRPr lang="en-US" altLang="ko-KR" sz="900" b="1" i="0" u="none" strike="noStrike" kern="120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첫차</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누적 다운로드 </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400</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만 돌파</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95329208"/>
                  </a:ext>
                </a:extLst>
              </a:tr>
              <a:tr h="163108">
                <a:tc>
                  <a:txBody>
                    <a:bodyPr/>
                    <a:lstStyle/>
                    <a:p>
                      <a:pPr marL="0" algn="ctr" defTabSz="914400" rtl="0" eaLnBrk="1" fontAlgn="ctr" latinLnBrk="1" hangingPunct="1">
                        <a:spcBef>
                          <a:spcPts val="0"/>
                        </a:spcBef>
                        <a:spcAft>
                          <a:spcPts val="0"/>
                        </a:spcAft>
                      </a:pPr>
                      <a:r>
                        <a:rPr lang="en-US" altLang="ko-KR" sz="900" b="1" i="0" u="none" strike="noStrike" kern="1200">
                          <a:solidFill>
                            <a:srgbClr val="000000"/>
                          </a:solidFill>
                          <a:effectLst/>
                          <a:latin typeface="Arial" panose="020B0604020202020204" pitchFamily="34" charset="0"/>
                          <a:ea typeface="+mn-ea"/>
                          <a:cs typeface="Arial" panose="020B0604020202020204" pitchFamily="34" charset="0"/>
                        </a:rPr>
                        <a:t>2021</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Arial" panose="020B0604020202020204" pitchFamily="34" charset="0"/>
                          <a:ea typeface="+mn-ea"/>
                          <a:cs typeface="Arial" panose="020B0604020202020204" pitchFamily="34" charset="0"/>
                        </a:rPr>
                        <a:t>강소기업</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청년친화 강소기업 선정</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a:solidFill>
                            <a:srgbClr val="000000"/>
                          </a:solidFill>
                          <a:effectLst/>
                          <a:latin typeface="Arial" panose="020B0604020202020204" pitchFamily="34" charset="0"/>
                          <a:ea typeface="+mn-ea"/>
                          <a:cs typeface="Arial" panose="020B0604020202020204" pitchFamily="34" charset="0"/>
                        </a:rPr>
                        <a:t>고용노동부</a:t>
                      </a:r>
                      <a:r>
                        <a:rPr lang="en-US" altLang="ko-KR" sz="900" b="0" i="0" u="none" strike="noStrike">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768612332"/>
                  </a:ext>
                </a:extLst>
              </a:tr>
            </a:tbl>
          </a:graphicData>
        </a:graphic>
      </p:graphicFrame>
      <p:sp>
        <p:nvSpPr>
          <p:cNvPr id="68" name="직사각형 119">
            <a:extLst>
              <a:ext uri="{FF2B5EF4-FFF2-40B4-BE49-F238E27FC236}">
                <a16:creationId xmlns:a16="http://schemas.microsoft.com/office/drawing/2014/main" id="{16B8BC73-B8AA-47C1-BEF6-1364AEC7BF85}"/>
              </a:ext>
            </a:extLst>
          </p:cNvPr>
          <p:cNvSpPr/>
          <p:nvPr/>
        </p:nvSpPr>
        <p:spPr bwMode="auto">
          <a:xfrm>
            <a:off x="2076562" y="1112815"/>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(’22</a:t>
            </a:r>
            <a:r>
              <a:rPr lang="ko-KR" altLang="en-US" sz="800">
                <a:solidFill>
                  <a:prstClr val="black"/>
                </a:solidFill>
                <a:latin typeface="Arial" panose="020B0604020202020204" pitchFamily="34" charset="0"/>
                <a:ea typeface="+mj-ea"/>
                <a:cs typeface="Arial" panose="020B0604020202020204" pitchFamily="34" charset="0"/>
              </a:rPr>
              <a:t>년 </a:t>
            </a:r>
            <a:r>
              <a:rPr lang="en-US" altLang="ko-KR" sz="800">
                <a:solidFill>
                  <a:prstClr val="black"/>
                </a:solidFill>
                <a:latin typeface="Arial" panose="020B0604020202020204" pitchFamily="34" charset="0"/>
                <a:ea typeface="+mj-ea"/>
                <a:cs typeface="Arial" panose="020B0604020202020204" pitchFamily="34" charset="0"/>
              </a:rPr>
              <a:t>6</a:t>
            </a:r>
            <a:r>
              <a:rPr lang="ko-KR" altLang="en-US" sz="800">
                <a:solidFill>
                  <a:prstClr val="black"/>
                </a:solidFill>
                <a:latin typeface="Arial" panose="020B0604020202020204" pitchFamily="34" charset="0"/>
                <a:ea typeface="+mj-ea"/>
                <a:cs typeface="Arial" panose="020B0604020202020204" pitchFamily="34" charset="0"/>
              </a:rPr>
              <a:t>월 기준</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Understanding of target</a:t>
            </a:r>
          </a:p>
        </p:txBody>
      </p:sp>
      <p:sp>
        <p:nvSpPr>
          <p:cNvPr id="119" name="Rectangle 41">
            <a:extLst>
              <a:ext uri="{FF2B5EF4-FFF2-40B4-BE49-F238E27FC236}">
                <a16:creationId xmlns:a16="http://schemas.microsoft.com/office/drawing/2014/main" id="{5EF72908-FDD9-4AAD-A8F1-D612F15B1076}"/>
              </a:ext>
            </a:extLst>
          </p:cNvPr>
          <p:cNvSpPr>
            <a:spLocks noChangeArrowheads="1"/>
          </p:cNvSpPr>
          <p:nvPr/>
        </p:nvSpPr>
        <p:spPr bwMode="auto">
          <a:xfrm>
            <a:off x="4313914" y="962526"/>
            <a:ext cx="4821245"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ea typeface="+mj-ea"/>
                <a:cs typeface="Arial" panose="020B0604020202020204" pitchFamily="34" charset="0"/>
              </a:rPr>
              <a:t>▌</a:t>
            </a:r>
            <a:r>
              <a:rPr lang="en-US" altLang="ko-KR" sz="1200" b="1">
                <a:solidFill>
                  <a:srgbClr val="00338D"/>
                </a:solidFill>
                <a:latin typeface="Arial" panose="020B0604020202020204" pitchFamily="34" charset="0"/>
                <a:ea typeface="+mj-ea"/>
                <a:cs typeface="Arial" panose="020B0604020202020204" pitchFamily="34" charset="0"/>
              </a:rPr>
              <a:t> Ownership</a:t>
            </a:r>
          </a:p>
        </p:txBody>
      </p:sp>
      <p:sp>
        <p:nvSpPr>
          <p:cNvPr id="107" name="직사각형 119">
            <a:extLst>
              <a:ext uri="{FF2B5EF4-FFF2-40B4-BE49-F238E27FC236}">
                <a16:creationId xmlns:a16="http://schemas.microsoft.com/office/drawing/2014/main" id="{112F92B3-10C3-4286-8BE5-2E0D699E3F98}"/>
              </a:ext>
            </a:extLst>
          </p:cNvPr>
          <p:cNvSpPr/>
          <p:nvPr/>
        </p:nvSpPr>
        <p:spPr bwMode="auto">
          <a:xfrm>
            <a:off x="8201727" y="1224971"/>
            <a:ext cx="1409439" cy="177858"/>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(’22</a:t>
            </a:r>
            <a:r>
              <a:rPr lang="ko-KR" altLang="en-US" sz="800">
                <a:solidFill>
                  <a:prstClr val="black"/>
                </a:solidFill>
                <a:latin typeface="Arial" panose="020B0604020202020204" pitchFamily="34" charset="0"/>
                <a:ea typeface="+mj-ea"/>
                <a:cs typeface="Arial" panose="020B0604020202020204" pitchFamily="34" charset="0"/>
              </a:rPr>
              <a:t>년 </a:t>
            </a:r>
            <a:r>
              <a:rPr lang="en-US" altLang="ko-KR" sz="800">
                <a:solidFill>
                  <a:prstClr val="black"/>
                </a:solidFill>
                <a:latin typeface="Arial" panose="020B0604020202020204" pitchFamily="34" charset="0"/>
                <a:ea typeface="+mj-ea"/>
                <a:cs typeface="Arial" panose="020B0604020202020204" pitchFamily="34" charset="0"/>
              </a:rPr>
              <a:t>6</a:t>
            </a:r>
            <a:r>
              <a:rPr lang="ko-KR" altLang="en-US" sz="800">
                <a:solidFill>
                  <a:prstClr val="black"/>
                </a:solidFill>
                <a:latin typeface="Arial" panose="020B0604020202020204" pitchFamily="34" charset="0"/>
                <a:ea typeface="+mj-ea"/>
                <a:cs typeface="Arial" panose="020B0604020202020204" pitchFamily="34" charset="0"/>
              </a:rPr>
              <a:t>월 기준</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27" name="Rounded Rectangle 117">
            <a:extLst>
              <a:ext uri="{FF2B5EF4-FFF2-40B4-BE49-F238E27FC236}">
                <a16:creationId xmlns:a16="http://schemas.microsoft.com/office/drawing/2014/main" id="{4D7C4DC4-BD18-4DEA-A440-82367FB60FB0}"/>
              </a:ext>
            </a:extLst>
          </p:cNvPr>
          <p:cNvSpPr/>
          <p:nvPr/>
        </p:nvSpPr>
        <p:spPr bwMode="auto">
          <a:xfrm>
            <a:off x="4390224" y="1601970"/>
            <a:ext cx="720000" cy="364921"/>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a:buClr>
                <a:srgbClr val="99CC00"/>
              </a:buClr>
              <a:tabLst>
                <a:tab pos="228079" algn="l"/>
              </a:tabLst>
              <a:defRPr/>
            </a:pPr>
            <a:r>
              <a:rPr lang="ko-KR" altLang="en-US" sz="800" b="1">
                <a:solidFill>
                  <a:prstClr val="white"/>
                </a:solidFill>
                <a:latin typeface="Arial" panose="020B0604020202020204" pitchFamily="34" charset="0"/>
                <a:cs typeface="Arial" panose="020B0604020202020204" pitchFamily="34" charset="0"/>
              </a:rPr>
              <a:t>송상훈</a:t>
            </a:r>
            <a:endParaRPr lang="en-US" altLang="ko-KR" sz="800" b="1">
              <a:solidFill>
                <a:prstClr val="white"/>
              </a:solidFill>
              <a:latin typeface="Arial" panose="020B0604020202020204" pitchFamily="34" charset="0"/>
              <a:cs typeface="Arial" panose="020B0604020202020204" pitchFamily="34" charset="0"/>
            </a:endParaRPr>
          </a:p>
          <a:p>
            <a:pPr algn="ctr" defTabSz="781986">
              <a:buClr>
                <a:srgbClr val="99CC00"/>
              </a:buClr>
              <a:tabLst>
                <a:tab pos="228079" algn="l"/>
              </a:tabLst>
              <a:defRPr/>
            </a:pPr>
            <a:r>
              <a:rPr lang="en-US" altLang="ko-KR" sz="800" b="1">
                <a:solidFill>
                  <a:prstClr val="white"/>
                </a:solidFill>
                <a:latin typeface="Arial" panose="020B0604020202020204" pitchFamily="34" charset="0"/>
                <a:cs typeface="Arial" panose="020B0604020202020204" pitchFamily="34" charset="0"/>
              </a:rPr>
              <a:t>(</a:t>
            </a:r>
            <a:r>
              <a:rPr lang="ko-KR" altLang="en-US" sz="800" b="1">
                <a:solidFill>
                  <a:prstClr val="white"/>
                </a:solidFill>
                <a:latin typeface="Arial" panose="020B0604020202020204" pitchFamily="34" charset="0"/>
                <a:cs typeface="Arial" panose="020B0604020202020204" pitchFamily="34" charset="0"/>
              </a:rPr>
              <a:t>대표이사</a:t>
            </a:r>
            <a:r>
              <a:rPr lang="en-US" altLang="ko-KR" sz="800" b="1">
                <a:solidFill>
                  <a:prstClr val="white"/>
                </a:solidFill>
                <a:latin typeface="Arial" panose="020B0604020202020204" pitchFamily="34" charset="0"/>
                <a:cs typeface="Arial" panose="020B0604020202020204" pitchFamily="34" charset="0"/>
              </a:rPr>
              <a:t>)</a:t>
            </a:r>
          </a:p>
        </p:txBody>
      </p:sp>
      <p:sp>
        <p:nvSpPr>
          <p:cNvPr id="147" name="Rounded Rectangle 117">
            <a:extLst>
              <a:ext uri="{FF2B5EF4-FFF2-40B4-BE49-F238E27FC236}">
                <a16:creationId xmlns:a16="http://schemas.microsoft.com/office/drawing/2014/main" id="{F2A6FFBF-744D-4A17-AEDE-626FF2BA0AC8}"/>
              </a:ext>
            </a:extLst>
          </p:cNvPr>
          <p:cNvSpPr/>
          <p:nvPr/>
        </p:nvSpPr>
        <p:spPr bwMode="auto">
          <a:xfrm>
            <a:off x="5413406" y="1611195"/>
            <a:ext cx="720000" cy="364921"/>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a:buClr>
                <a:srgbClr val="99CC00"/>
              </a:buClr>
              <a:tabLst>
                <a:tab pos="228079" algn="l"/>
              </a:tabLst>
              <a:defRPr/>
            </a:pPr>
            <a:r>
              <a:rPr lang="ko-KR" altLang="en-US" sz="800" b="1" err="1">
                <a:solidFill>
                  <a:prstClr val="white"/>
                </a:solidFill>
                <a:latin typeface="Arial" panose="020B0604020202020204" pitchFamily="34" charset="0"/>
                <a:cs typeface="Arial" panose="020B0604020202020204" pitchFamily="34" charset="0"/>
              </a:rPr>
              <a:t>최철훈</a:t>
            </a:r>
            <a:endParaRPr lang="en-US" altLang="ko-KR" sz="800" b="1">
              <a:solidFill>
                <a:prstClr val="white"/>
              </a:solidFill>
              <a:latin typeface="Arial" panose="020B0604020202020204" pitchFamily="34" charset="0"/>
              <a:cs typeface="Arial" panose="020B0604020202020204" pitchFamily="34" charset="0"/>
            </a:endParaRPr>
          </a:p>
          <a:p>
            <a:pPr algn="ctr" defTabSz="781986">
              <a:buClr>
                <a:srgbClr val="99CC00"/>
              </a:buClr>
              <a:tabLst>
                <a:tab pos="228079" algn="l"/>
              </a:tabLst>
              <a:defRPr/>
            </a:pPr>
            <a:r>
              <a:rPr lang="en-US" altLang="ko-KR" sz="800" b="1">
                <a:solidFill>
                  <a:prstClr val="white"/>
                </a:solidFill>
                <a:latin typeface="Arial" panose="020B0604020202020204" pitchFamily="34" charset="0"/>
                <a:cs typeface="Arial" panose="020B0604020202020204" pitchFamily="34" charset="0"/>
              </a:rPr>
              <a:t>(</a:t>
            </a:r>
            <a:r>
              <a:rPr lang="ko-KR" altLang="en-US" sz="800" b="1">
                <a:solidFill>
                  <a:prstClr val="white"/>
                </a:solidFill>
                <a:latin typeface="Arial" panose="020B0604020202020204" pitchFamily="34" charset="0"/>
                <a:cs typeface="Arial" panose="020B0604020202020204" pitchFamily="34" charset="0"/>
              </a:rPr>
              <a:t>대표이사</a:t>
            </a:r>
            <a:r>
              <a:rPr lang="en-US" altLang="ko-KR" sz="800" b="1">
                <a:solidFill>
                  <a:prstClr val="white"/>
                </a:solidFill>
                <a:latin typeface="Arial" panose="020B0604020202020204" pitchFamily="34" charset="0"/>
                <a:cs typeface="Arial" panose="020B0604020202020204" pitchFamily="34" charset="0"/>
              </a:rPr>
              <a:t>)</a:t>
            </a:r>
          </a:p>
        </p:txBody>
      </p:sp>
      <p:sp>
        <p:nvSpPr>
          <p:cNvPr id="150" name="Rounded Rectangle 117">
            <a:extLst>
              <a:ext uri="{FF2B5EF4-FFF2-40B4-BE49-F238E27FC236}">
                <a16:creationId xmlns:a16="http://schemas.microsoft.com/office/drawing/2014/main" id="{B4C3DC90-6A6B-47AA-8596-1C0CFF7120A6}"/>
              </a:ext>
            </a:extLst>
          </p:cNvPr>
          <p:cNvSpPr/>
          <p:nvPr/>
        </p:nvSpPr>
        <p:spPr bwMode="auto">
          <a:xfrm>
            <a:off x="6436588" y="1611195"/>
            <a:ext cx="720000" cy="364921"/>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a:buClr>
                <a:srgbClr val="99CC00"/>
              </a:buClr>
              <a:tabLst>
                <a:tab pos="228079" algn="l"/>
              </a:tabLst>
              <a:defRPr/>
            </a:pPr>
            <a:r>
              <a:rPr lang="ko-KR" altLang="en-US" sz="800" b="1">
                <a:solidFill>
                  <a:prstClr val="white"/>
                </a:solidFill>
                <a:latin typeface="Arial" panose="020B0604020202020204" pitchFamily="34" charset="0"/>
                <a:cs typeface="Arial" panose="020B0604020202020204" pitchFamily="34" charset="0"/>
              </a:rPr>
              <a:t>한국산업은행</a:t>
            </a:r>
            <a:endParaRPr lang="en-US" altLang="ko-KR" sz="800" b="1">
              <a:solidFill>
                <a:prstClr val="white"/>
              </a:solidFill>
              <a:latin typeface="Arial" panose="020B0604020202020204" pitchFamily="34" charset="0"/>
              <a:cs typeface="Arial" panose="020B0604020202020204" pitchFamily="34" charset="0"/>
            </a:endParaRPr>
          </a:p>
        </p:txBody>
      </p:sp>
      <p:sp>
        <p:nvSpPr>
          <p:cNvPr id="152" name="Rounded Rectangle 117">
            <a:extLst>
              <a:ext uri="{FF2B5EF4-FFF2-40B4-BE49-F238E27FC236}">
                <a16:creationId xmlns:a16="http://schemas.microsoft.com/office/drawing/2014/main" id="{47526781-1A52-48D0-90BC-3B641F83BC2F}"/>
              </a:ext>
            </a:extLst>
          </p:cNvPr>
          <p:cNvSpPr/>
          <p:nvPr/>
        </p:nvSpPr>
        <p:spPr bwMode="auto">
          <a:xfrm>
            <a:off x="7459770" y="1611195"/>
            <a:ext cx="720000" cy="364921"/>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a:buClr>
                <a:srgbClr val="99CC00"/>
              </a:buClr>
              <a:tabLst>
                <a:tab pos="228079" algn="l"/>
              </a:tabLst>
              <a:defRPr/>
            </a:pPr>
            <a:r>
              <a:rPr lang="ko-KR" altLang="en-US" sz="800" b="1" err="1">
                <a:solidFill>
                  <a:prstClr val="white"/>
                </a:solidFill>
                <a:latin typeface="Arial" panose="020B0604020202020204" pitchFamily="34" charset="0"/>
                <a:cs typeface="Arial" panose="020B0604020202020204" pitchFamily="34" charset="0"/>
              </a:rPr>
              <a:t>다음청년창업투자조합</a:t>
            </a:r>
            <a:endParaRPr lang="en-US" altLang="ko-KR" sz="800" b="1">
              <a:solidFill>
                <a:prstClr val="white"/>
              </a:solidFill>
              <a:latin typeface="Arial" panose="020B0604020202020204" pitchFamily="34" charset="0"/>
              <a:cs typeface="Arial" panose="020B0604020202020204" pitchFamily="34" charset="0"/>
            </a:endParaRPr>
          </a:p>
        </p:txBody>
      </p:sp>
      <p:sp>
        <p:nvSpPr>
          <p:cNvPr id="154" name="Rounded Rectangle 117">
            <a:extLst>
              <a:ext uri="{FF2B5EF4-FFF2-40B4-BE49-F238E27FC236}">
                <a16:creationId xmlns:a16="http://schemas.microsoft.com/office/drawing/2014/main" id="{8E2B28CE-27F6-4C58-8FAC-B1491C1EBD99}"/>
              </a:ext>
            </a:extLst>
          </p:cNvPr>
          <p:cNvSpPr/>
          <p:nvPr/>
        </p:nvSpPr>
        <p:spPr bwMode="auto">
          <a:xfrm>
            <a:off x="6451099" y="2452505"/>
            <a:ext cx="1018800" cy="374400"/>
          </a:xfrm>
          <a:prstGeom prst="roundRect">
            <a:avLst>
              <a:gd name="adj" fmla="val 0"/>
            </a:avLst>
          </a:prstGeom>
          <a:solidFill>
            <a:srgbClr val="6D2077"/>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a:buClr>
                <a:srgbClr val="99CC00"/>
              </a:buClr>
              <a:tabLst>
                <a:tab pos="228080" algn="l"/>
              </a:tabLst>
              <a:defRPr/>
            </a:pPr>
            <a:r>
              <a:rPr lang="ko-KR" altLang="en-US" sz="900" b="1" spc="-100">
                <a:solidFill>
                  <a:prstClr val="white"/>
                </a:solidFill>
                <a:latin typeface="Arial" panose="020B0604020202020204" pitchFamily="34" charset="0"/>
                <a:cs typeface="Arial" panose="020B0604020202020204" pitchFamily="34" charset="0"/>
              </a:rPr>
              <a:t>㈜</a:t>
            </a:r>
            <a:r>
              <a:rPr lang="ko-KR" altLang="en-US" sz="900" b="1" spc="-100" err="1">
                <a:solidFill>
                  <a:prstClr val="white"/>
                </a:solidFill>
                <a:latin typeface="Arial" panose="020B0604020202020204" pitchFamily="34" charset="0"/>
                <a:cs typeface="Arial" panose="020B0604020202020204" pitchFamily="34" charset="0"/>
              </a:rPr>
              <a:t>미스터픽</a:t>
            </a:r>
            <a:endParaRPr lang="en-US" altLang="ko-KR" sz="900" b="1" spc="-100" baseline="30000">
              <a:solidFill>
                <a:prstClr val="white"/>
              </a:solidFill>
              <a:latin typeface="Arial" panose="020B0604020202020204" pitchFamily="34" charset="0"/>
              <a:cs typeface="Arial" panose="020B0604020202020204" pitchFamily="34" charset="0"/>
            </a:endParaRPr>
          </a:p>
        </p:txBody>
      </p:sp>
      <p:cxnSp>
        <p:nvCxnSpPr>
          <p:cNvPr id="171" name="연결선: 꺾임 170">
            <a:extLst>
              <a:ext uri="{FF2B5EF4-FFF2-40B4-BE49-F238E27FC236}">
                <a16:creationId xmlns:a16="http://schemas.microsoft.com/office/drawing/2014/main" id="{1A5F6F95-0BFE-4A8A-8F45-0BCFA4BF4562}"/>
              </a:ext>
            </a:extLst>
          </p:cNvPr>
          <p:cNvCxnSpPr>
            <a:cxnSpLocks/>
            <a:stCxn id="154" idx="0"/>
            <a:endCxn id="127" idx="2"/>
          </p:cNvCxnSpPr>
          <p:nvPr/>
        </p:nvCxnSpPr>
        <p:spPr>
          <a:xfrm rot="16200000" flipV="1">
            <a:off x="5612555" y="1104560"/>
            <a:ext cx="485614" cy="2210275"/>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74" name="연결선: 꺾임 173">
            <a:extLst>
              <a:ext uri="{FF2B5EF4-FFF2-40B4-BE49-F238E27FC236}">
                <a16:creationId xmlns:a16="http://schemas.microsoft.com/office/drawing/2014/main" id="{281714FA-FC95-40DB-BE16-2766B67BAFA7}"/>
              </a:ext>
            </a:extLst>
          </p:cNvPr>
          <p:cNvCxnSpPr>
            <a:cxnSpLocks/>
            <a:stCxn id="154" idx="0"/>
            <a:endCxn id="150" idx="2"/>
          </p:cNvCxnSpPr>
          <p:nvPr/>
        </p:nvCxnSpPr>
        <p:spPr>
          <a:xfrm rot="16200000" flipV="1">
            <a:off x="6640350" y="2132355"/>
            <a:ext cx="476389" cy="163911"/>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76" name="연결선: 꺾임 175">
            <a:extLst>
              <a:ext uri="{FF2B5EF4-FFF2-40B4-BE49-F238E27FC236}">
                <a16:creationId xmlns:a16="http://schemas.microsoft.com/office/drawing/2014/main" id="{DC5CCB91-1B7E-40DD-9DA3-1296174E0F59}"/>
              </a:ext>
            </a:extLst>
          </p:cNvPr>
          <p:cNvCxnSpPr>
            <a:cxnSpLocks/>
            <a:stCxn id="154" idx="0"/>
            <a:endCxn id="152" idx="2"/>
          </p:cNvCxnSpPr>
          <p:nvPr/>
        </p:nvCxnSpPr>
        <p:spPr>
          <a:xfrm rot="5400000" flipH="1" flipV="1">
            <a:off x="7151940" y="1784676"/>
            <a:ext cx="476389" cy="859271"/>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99" name="Rounded Rectangle 117">
            <a:extLst>
              <a:ext uri="{FF2B5EF4-FFF2-40B4-BE49-F238E27FC236}">
                <a16:creationId xmlns:a16="http://schemas.microsoft.com/office/drawing/2014/main" id="{E3F20EB0-6058-44AB-B6DF-DE8E1C3A03FB}"/>
              </a:ext>
            </a:extLst>
          </p:cNvPr>
          <p:cNvSpPr/>
          <p:nvPr/>
        </p:nvSpPr>
        <p:spPr bwMode="auto">
          <a:xfrm>
            <a:off x="6354748" y="3241923"/>
            <a:ext cx="1019180" cy="375342"/>
          </a:xfrm>
          <a:prstGeom prst="roundRect">
            <a:avLst>
              <a:gd name="adj" fmla="val 0"/>
            </a:avLst>
          </a:prstGeom>
          <a:solidFill>
            <a:srgbClr val="00338D"/>
          </a:solidFill>
          <a:ln w="3175" cap="flat" cmpd="sng" algn="ctr">
            <a:noFill/>
            <a:prstDash val="solid"/>
            <a:round/>
            <a:headEnd type="none" w="med" len="med"/>
            <a:tailEnd type="none" w="med" len="med"/>
          </a:ln>
          <a:effectLst/>
        </p:spPr>
        <p:txBody>
          <a:bodyPr lIns="36000" tIns="30788" rIns="36000" bIns="30788" rtlCol="0" anchor="ctr" anchorCtr="0"/>
          <a:lstStyle/>
          <a:p>
            <a:pPr algn="ctr" defTabSz="781990">
              <a:buClr>
                <a:srgbClr val="99CC00"/>
              </a:buClr>
              <a:tabLst>
                <a:tab pos="228080" algn="l"/>
              </a:tabLst>
              <a:defRPr/>
            </a:pPr>
            <a:r>
              <a:rPr lang="ko-KR" altLang="en-US" sz="900" b="1" spc="-100">
                <a:solidFill>
                  <a:prstClr val="white"/>
                </a:solidFill>
                <a:latin typeface="Arial" panose="020B0604020202020204" pitchFamily="34" charset="0"/>
                <a:ea typeface="+mj-ea"/>
                <a:cs typeface="Arial" panose="020B0604020202020204" pitchFamily="34" charset="0"/>
              </a:rPr>
              <a:t>대표이사</a:t>
            </a:r>
            <a:endParaRPr lang="en-US" altLang="ko-KR" sz="900" b="1" spc="-100">
              <a:solidFill>
                <a:prstClr val="white"/>
              </a:solidFill>
              <a:latin typeface="Arial" panose="020B0604020202020204" pitchFamily="34" charset="0"/>
              <a:ea typeface="+mj-ea"/>
              <a:cs typeface="Arial" panose="020B0604020202020204" pitchFamily="34" charset="0"/>
            </a:endParaRPr>
          </a:p>
          <a:p>
            <a:pPr algn="ctr" defTabSz="781990">
              <a:buClr>
                <a:srgbClr val="99CC00"/>
              </a:buClr>
              <a:tabLst>
                <a:tab pos="228080" algn="l"/>
              </a:tabLst>
              <a:defRPr/>
            </a:pPr>
            <a:r>
              <a:rPr lang="en-US" altLang="ko-KR" sz="900" b="1" spc="-100">
                <a:solidFill>
                  <a:prstClr val="white"/>
                </a:solidFill>
                <a:latin typeface="Arial" panose="020B0604020202020204" pitchFamily="34" charset="0"/>
                <a:ea typeface="+mj-ea"/>
                <a:cs typeface="Arial" panose="020B0604020202020204" pitchFamily="34" charset="0"/>
              </a:rPr>
              <a:t>(2</a:t>
            </a:r>
            <a:r>
              <a:rPr lang="ko-KR" altLang="en-US" sz="900" b="1" spc="-100">
                <a:solidFill>
                  <a:prstClr val="white"/>
                </a:solidFill>
                <a:latin typeface="Arial" panose="020B0604020202020204" pitchFamily="34" charset="0"/>
                <a:ea typeface="+mj-ea"/>
                <a:cs typeface="Arial" panose="020B0604020202020204" pitchFamily="34" charset="0"/>
              </a:rPr>
              <a:t>인</a:t>
            </a:r>
            <a:r>
              <a:rPr lang="en-US" altLang="ko-KR" sz="900" b="1" spc="-100">
                <a:solidFill>
                  <a:prstClr val="white"/>
                </a:solidFill>
                <a:latin typeface="Arial" panose="020B0604020202020204" pitchFamily="34" charset="0"/>
                <a:ea typeface="+mj-ea"/>
                <a:cs typeface="Arial" panose="020B0604020202020204" pitchFamily="34" charset="0"/>
              </a:rPr>
              <a:t>)</a:t>
            </a:r>
          </a:p>
        </p:txBody>
      </p:sp>
      <p:sp>
        <p:nvSpPr>
          <p:cNvPr id="116" name="직사각형 119">
            <a:extLst>
              <a:ext uri="{FF2B5EF4-FFF2-40B4-BE49-F238E27FC236}">
                <a16:creationId xmlns:a16="http://schemas.microsoft.com/office/drawing/2014/main" id="{11129BA8-99CE-4393-A396-0E2E107342E2}"/>
              </a:ext>
            </a:extLst>
          </p:cNvPr>
          <p:cNvSpPr/>
          <p:nvPr/>
        </p:nvSpPr>
        <p:spPr bwMode="auto">
          <a:xfrm>
            <a:off x="8177856" y="3038560"/>
            <a:ext cx="14333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a:solidFill>
                  <a:prstClr val="black"/>
                </a:solidFill>
                <a:latin typeface="Arial" panose="020B0604020202020204" pitchFamily="34" charset="0"/>
                <a:ea typeface="+mj-ea"/>
                <a:cs typeface="Arial" panose="020B0604020202020204" pitchFamily="34" charset="0"/>
              </a:rPr>
              <a:t>(’22</a:t>
            </a:r>
            <a:r>
              <a:rPr lang="ko-KR" altLang="en-US" sz="800">
                <a:solidFill>
                  <a:prstClr val="black"/>
                </a:solidFill>
                <a:latin typeface="Arial" panose="020B0604020202020204" pitchFamily="34" charset="0"/>
                <a:ea typeface="+mj-ea"/>
                <a:cs typeface="Arial" panose="020B0604020202020204" pitchFamily="34" charset="0"/>
              </a:rPr>
              <a:t>년 </a:t>
            </a:r>
            <a:r>
              <a:rPr lang="en-US" altLang="ko-KR" sz="800">
                <a:solidFill>
                  <a:prstClr val="black"/>
                </a:solidFill>
                <a:latin typeface="Arial" panose="020B0604020202020204" pitchFamily="34" charset="0"/>
                <a:ea typeface="+mj-ea"/>
                <a:cs typeface="Arial" panose="020B0604020202020204" pitchFamily="34" charset="0"/>
              </a:rPr>
              <a:t>6</a:t>
            </a:r>
            <a:r>
              <a:rPr lang="ko-KR" altLang="en-US" sz="800">
                <a:solidFill>
                  <a:prstClr val="black"/>
                </a:solidFill>
                <a:latin typeface="Arial" panose="020B0604020202020204" pitchFamily="34" charset="0"/>
                <a:ea typeface="+mj-ea"/>
                <a:cs typeface="Arial" panose="020B0604020202020204" pitchFamily="34" charset="0"/>
              </a:rPr>
              <a:t>월 기준</a:t>
            </a:r>
            <a:r>
              <a:rPr lang="en-US" altLang="ko-KR" sz="800">
                <a:solidFill>
                  <a:prstClr val="black"/>
                </a:solidFill>
                <a:latin typeface="Arial" panose="020B0604020202020204" pitchFamily="34" charset="0"/>
                <a:ea typeface="+mj-ea"/>
                <a:cs typeface="Arial" panose="020B0604020202020204" pitchFamily="34" charset="0"/>
              </a:rPr>
              <a:t>)</a:t>
            </a:r>
          </a:p>
        </p:txBody>
      </p:sp>
      <p:sp>
        <p:nvSpPr>
          <p:cNvPr id="120" name="Rectangle 41">
            <a:extLst>
              <a:ext uri="{FF2B5EF4-FFF2-40B4-BE49-F238E27FC236}">
                <a16:creationId xmlns:a16="http://schemas.microsoft.com/office/drawing/2014/main" id="{C5F5C056-9425-45BA-9631-F2C26B95BA51}"/>
              </a:ext>
            </a:extLst>
          </p:cNvPr>
          <p:cNvSpPr>
            <a:spLocks noChangeArrowheads="1"/>
          </p:cNvSpPr>
          <p:nvPr/>
        </p:nvSpPr>
        <p:spPr bwMode="auto">
          <a:xfrm>
            <a:off x="4324065" y="2965891"/>
            <a:ext cx="3624749" cy="276408"/>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ea typeface="+mj-ea"/>
                <a:cs typeface="Arial" panose="020B0604020202020204" pitchFamily="34" charset="0"/>
              </a:rPr>
              <a:t>▌</a:t>
            </a:r>
            <a:r>
              <a:rPr lang="en-US" altLang="ko-KR" sz="1200" b="1">
                <a:solidFill>
                  <a:srgbClr val="00338D"/>
                </a:solidFill>
                <a:latin typeface="Arial" panose="020B0604020202020204" pitchFamily="34" charset="0"/>
                <a:ea typeface="+mj-ea"/>
                <a:cs typeface="Arial" panose="020B0604020202020204" pitchFamily="34" charset="0"/>
              </a:rPr>
              <a:t>Organizational Chart</a:t>
            </a:r>
            <a:endParaRPr lang="en-US" altLang="ko-KR" sz="1400" b="1">
              <a:solidFill>
                <a:srgbClr val="00338D"/>
              </a:solidFill>
              <a:latin typeface="Arial" panose="020B0604020202020204" pitchFamily="34" charset="0"/>
              <a:ea typeface="+mj-ea"/>
              <a:cs typeface="Arial" panose="020B0604020202020204" pitchFamily="34" charset="0"/>
            </a:endParaRPr>
          </a:p>
        </p:txBody>
      </p:sp>
      <p:cxnSp>
        <p:nvCxnSpPr>
          <p:cNvPr id="133" name="연결선: 꺾임 132">
            <a:extLst>
              <a:ext uri="{FF2B5EF4-FFF2-40B4-BE49-F238E27FC236}">
                <a16:creationId xmlns:a16="http://schemas.microsoft.com/office/drawing/2014/main" id="{46DB4489-C22A-45EC-AEDD-404361A6E36B}"/>
              </a:ext>
            </a:extLst>
          </p:cNvPr>
          <p:cNvCxnSpPr>
            <a:cxnSpLocks/>
            <a:stCxn id="99" idx="2"/>
            <a:endCxn id="192" idx="0"/>
          </p:cNvCxnSpPr>
          <p:nvPr/>
        </p:nvCxnSpPr>
        <p:spPr>
          <a:xfrm rot="5400000">
            <a:off x="5591450" y="2985449"/>
            <a:ext cx="641073" cy="1904704"/>
          </a:xfrm>
          <a:prstGeom prst="bentConnector3">
            <a:avLst>
              <a:gd name="adj1" fmla="val 81202"/>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733ACC66-8780-4BF3-ADEB-0641B284F0F6}"/>
              </a:ext>
            </a:extLst>
          </p:cNvPr>
          <p:cNvCxnSpPr>
            <a:cxnSpLocks/>
            <a:stCxn id="154" idx="0"/>
            <a:endCxn id="147" idx="2"/>
          </p:cNvCxnSpPr>
          <p:nvPr/>
        </p:nvCxnSpPr>
        <p:spPr>
          <a:xfrm rot="16200000" flipV="1">
            <a:off x="6128759" y="1620764"/>
            <a:ext cx="476389" cy="1187093"/>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95" name="Rounded Rectangle 117">
            <a:extLst>
              <a:ext uri="{FF2B5EF4-FFF2-40B4-BE49-F238E27FC236}">
                <a16:creationId xmlns:a16="http://schemas.microsoft.com/office/drawing/2014/main" id="{456283D0-5F4A-425B-BC35-9044A766B7C4}"/>
              </a:ext>
            </a:extLst>
          </p:cNvPr>
          <p:cNvSpPr/>
          <p:nvPr/>
        </p:nvSpPr>
        <p:spPr bwMode="auto">
          <a:xfrm>
            <a:off x="7408814" y="3684490"/>
            <a:ext cx="644606" cy="360247"/>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800" b="1">
                <a:solidFill>
                  <a:schemeClr val="bg1"/>
                </a:solidFill>
                <a:latin typeface="Arial" panose="020B0604020202020204" pitchFamily="34" charset="0"/>
                <a:ea typeface="+mj-ea"/>
                <a:cs typeface="Arial" panose="020B0604020202020204" pitchFamily="34" charset="0"/>
              </a:rPr>
              <a:t>경영지원팀</a:t>
            </a:r>
            <a:endParaRPr lang="en-US" altLang="ko-KR" sz="800" b="1">
              <a:solidFill>
                <a:schemeClr val="bg1"/>
              </a:solidFill>
              <a:latin typeface="Arial" panose="020B0604020202020204" pitchFamily="34" charset="0"/>
              <a:ea typeface="+mj-ea"/>
              <a:cs typeface="Arial" panose="020B0604020202020204" pitchFamily="34" charset="0"/>
            </a:endParaRPr>
          </a:p>
        </p:txBody>
      </p:sp>
      <p:sp>
        <p:nvSpPr>
          <p:cNvPr id="109" name="Rounded Rectangle 117">
            <a:extLst>
              <a:ext uri="{FF2B5EF4-FFF2-40B4-BE49-F238E27FC236}">
                <a16:creationId xmlns:a16="http://schemas.microsoft.com/office/drawing/2014/main" id="{700E6380-EB8F-4D03-B282-1D13279A8B38}"/>
              </a:ext>
            </a:extLst>
          </p:cNvPr>
          <p:cNvSpPr/>
          <p:nvPr/>
        </p:nvSpPr>
        <p:spPr bwMode="auto">
          <a:xfrm>
            <a:off x="4339117" y="4897040"/>
            <a:ext cx="540000" cy="252000"/>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800" b="1">
                <a:solidFill>
                  <a:schemeClr val="bg1"/>
                </a:solidFill>
                <a:latin typeface="Arial" panose="020B0604020202020204" pitchFamily="34" charset="0"/>
                <a:ea typeface="+mj-ea"/>
                <a:cs typeface="Arial" panose="020B0604020202020204" pitchFamily="34" charset="0"/>
              </a:rPr>
              <a:t>세일즈</a:t>
            </a:r>
            <a:endParaRPr lang="en-US" altLang="ko-KR" sz="800" b="1">
              <a:solidFill>
                <a:schemeClr val="bg1"/>
              </a:solidFill>
              <a:latin typeface="Arial" panose="020B0604020202020204" pitchFamily="34" charset="0"/>
              <a:ea typeface="+mj-ea"/>
              <a:cs typeface="Arial" panose="020B0604020202020204" pitchFamily="34" charset="0"/>
            </a:endParaRPr>
          </a:p>
          <a:p>
            <a:pPr algn="ctr"/>
            <a:r>
              <a:rPr lang="ko-KR" altLang="en-US" sz="800" b="1">
                <a:solidFill>
                  <a:schemeClr val="bg1"/>
                </a:solidFill>
                <a:latin typeface="Arial" panose="020B0604020202020204" pitchFamily="34" charset="0"/>
                <a:ea typeface="+mj-ea"/>
                <a:cs typeface="Arial" panose="020B0604020202020204" pitchFamily="34" charset="0"/>
              </a:rPr>
              <a:t>마케팅팀</a:t>
            </a:r>
            <a:endParaRPr lang="en-US" altLang="ko-KR" sz="800" b="1">
              <a:solidFill>
                <a:schemeClr val="bg1"/>
              </a:solidFill>
              <a:latin typeface="Arial" panose="020B0604020202020204" pitchFamily="34" charset="0"/>
              <a:ea typeface="+mj-ea"/>
              <a:cs typeface="Arial" panose="020B0604020202020204" pitchFamily="34" charset="0"/>
            </a:endParaRPr>
          </a:p>
        </p:txBody>
      </p:sp>
      <p:sp>
        <p:nvSpPr>
          <p:cNvPr id="111" name="Rounded Rectangle 117">
            <a:extLst>
              <a:ext uri="{FF2B5EF4-FFF2-40B4-BE49-F238E27FC236}">
                <a16:creationId xmlns:a16="http://schemas.microsoft.com/office/drawing/2014/main" id="{15AC64B3-7C48-45EA-B0D5-CF463A68030D}"/>
              </a:ext>
            </a:extLst>
          </p:cNvPr>
          <p:cNvSpPr/>
          <p:nvPr/>
        </p:nvSpPr>
        <p:spPr bwMode="auto">
          <a:xfrm>
            <a:off x="4990815" y="4897040"/>
            <a:ext cx="540000" cy="252000"/>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n-US" altLang="ko-KR" sz="800" b="1" dirty="0">
                <a:solidFill>
                  <a:schemeClr val="bg1"/>
                </a:solidFill>
                <a:latin typeface="Arial" panose="020B0604020202020204" pitchFamily="34" charset="0"/>
                <a:ea typeface="+mj-ea"/>
                <a:cs typeface="Arial" panose="020B0604020202020204" pitchFamily="34" charset="0"/>
              </a:rPr>
              <a:t>CX </a:t>
            </a:r>
            <a:r>
              <a:rPr lang="ko-KR" altLang="en-US" sz="800" b="1" dirty="0">
                <a:solidFill>
                  <a:schemeClr val="bg1"/>
                </a:solidFill>
                <a:latin typeface="Arial" panose="020B0604020202020204" pitchFamily="34" charset="0"/>
                <a:ea typeface="+mj-ea"/>
                <a:cs typeface="Arial" panose="020B0604020202020204" pitchFamily="34" charset="0"/>
              </a:rPr>
              <a:t>셀</a:t>
            </a:r>
            <a:endParaRPr lang="en-US" altLang="ko-KR" sz="800" b="1" dirty="0">
              <a:solidFill>
                <a:schemeClr val="bg1"/>
              </a:solidFill>
              <a:latin typeface="Arial" panose="020B0604020202020204" pitchFamily="34" charset="0"/>
              <a:ea typeface="+mj-ea"/>
              <a:cs typeface="Arial" panose="020B0604020202020204" pitchFamily="34" charset="0"/>
            </a:endParaRPr>
          </a:p>
        </p:txBody>
      </p:sp>
      <p:sp>
        <p:nvSpPr>
          <p:cNvPr id="140" name="Rounded Rectangle 117">
            <a:extLst>
              <a:ext uri="{FF2B5EF4-FFF2-40B4-BE49-F238E27FC236}">
                <a16:creationId xmlns:a16="http://schemas.microsoft.com/office/drawing/2014/main" id="{25C9E2B2-7979-4082-B74D-B2DD5777F68B}"/>
              </a:ext>
            </a:extLst>
          </p:cNvPr>
          <p:cNvSpPr/>
          <p:nvPr/>
        </p:nvSpPr>
        <p:spPr bwMode="auto">
          <a:xfrm>
            <a:off x="5823488" y="4897040"/>
            <a:ext cx="540000" cy="252000"/>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800" b="1">
                <a:solidFill>
                  <a:schemeClr val="bg1"/>
                </a:solidFill>
                <a:latin typeface="Arial" panose="020B0604020202020204" pitchFamily="34" charset="0"/>
                <a:ea typeface="+mj-ea"/>
                <a:cs typeface="Arial" panose="020B0604020202020204" pitchFamily="34" charset="0"/>
              </a:rPr>
              <a:t>옥션</a:t>
            </a:r>
            <a:endParaRPr lang="en-US" altLang="ko-KR" sz="800" b="1">
              <a:solidFill>
                <a:schemeClr val="bg1"/>
              </a:solidFill>
              <a:latin typeface="Arial" panose="020B0604020202020204" pitchFamily="34" charset="0"/>
              <a:ea typeface="+mj-ea"/>
              <a:cs typeface="Arial" panose="020B0604020202020204" pitchFamily="34" charset="0"/>
            </a:endParaRPr>
          </a:p>
          <a:p>
            <a:pPr algn="ctr"/>
            <a:r>
              <a:rPr lang="ko-KR" altLang="en-US" sz="800" b="1">
                <a:solidFill>
                  <a:schemeClr val="bg1"/>
                </a:solidFill>
                <a:latin typeface="Arial" panose="020B0604020202020204" pitchFamily="34" charset="0"/>
                <a:ea typeface="+mj-ea"/>
                <a:cs typeface="Arial" panose="020B0604020202020204" pitchFamily="34" charset="0"/>
              </a:rPr>
              <a:t>운영팀</a:t>
            </a:r>
            <a:endParaRPr lang="en-US" altLang="ko-KR" sz="800" b="1">
              <a:solidFill>
                <a:schemeClr val="bg1"/>
              </a:solidFill>
              <a:latin typeface="Arial" panose="020B0604020202020204" pitchFamily="34" charset="0"/>
              <a:ea typeface="+mj-ea"/>
              <a:cs typeface="Arial" panose="020B0604020202020204" pitchFamily="34" charset="0"/>
            </a:endParaRPr>
          </a:p>
        </p:txBody>
      </p:sp>
      <p:sp>
        <p:nvSpPr>
          <p:cNvPr id="141" name="Rounded Rectangle 117">
            <a:extLst>
              <a:ext uri="{FF2B5EF4-FFF2-40B4-BE49-F238E27FC236}">
                <a16:creationId xmlns:a16="http://schemas.microsoft.com/office/drawing/2014/main" id="{7D052111-3DFD-41C4-AB82-E3570E79E40C}"/>
              </a:ext>
            </a:extLst>
          </p:cNvPr>
          <p:cNvSpPr/>
          <p:nvPr/>
        </p:nvSpPr>
        <p:spPr bwMode="auto">
          <a:xfrm>
            <a:off x="6475186" y="4897040"/>
            <a:ext cx="697948" cy="252000"/>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800" b="1" err="1">
                <a:solidFill>
                  <a:schemeClr val="bg1"/>
                </a:solidFill>
                <a:latin typeface="Arial" panose="020B0604020202020204" pitchFamily="34" charset="0"/>
                <a:ea typeface="+mj-ea"/>
                <a:cs typeface="Arial" panose="020B0604020202020204" pitchFamily="34" charset="0"/>
              </a:rPr>
              <a:t>마케팅커뮤니</a:t>
            </a:r>
            <a:endParaRPr lang="en-US" altLang="ko-KR" sz="800" b="1">
              <a:solidFill>
                <a:schemeClr val="bg1"/>
              </a:solidFill>
              <a:latin typeface="Arial" panose="020B0604020202020204" pitchFamily="34" charset="0"/>
              <a:ea typeface="+mj-ea"/>
              <a:cs typeface="Arial" panose="020B0604020202020204" pitchFamily="34" charset="0"/>
            </a:endParaRPr>
          </a:p>
          <a:p>
            <a:pPr algn="ctr"/>
            <a:r>
              <a:rPr lang="ko-KR" altLang="en-US" sz="800" b="1" err="1">
                <a:solidFill>
                  <a:schemeClr val="bg1"/>
                </a:solidFill>
                <a:latin typeface="Arial" panose="020B0604020202020204" pitchFamily="34" charset="0"/>
                <a:ea typeface="+mj-ea"/>
                <a:cs typeface="Arial" panose="020B0604020202020204" pitchFamily="34" charset="0"/>
              </a:rPr>
              <a:t>케이션</a:t>
            </a:r>
            <a:r>
              <a:rPr lang="ko-KR" altLang="en-US" sz="800" b="1">
                <a:solidFill>
                  <a:schemeClr val="bg1"/>
                </a:solidFill>
                <a:latin typeface="Arial" panose="020B0604020202020204" pitchFamily="34" charset="0"/>
                <a:ea typeface="+mj-ea"/>
                <a:cs typeface="Arial" panose="020B0604020202020204" pitchFamily="34" charset="0"/>
              </a:rPr>
              <a:t> 셀</a:t>
            </a:r>
            <a:endParaRPr lang="en-US" altLang="ko-KR" sz="800" b="1">
              <a:solidFill>
                <a:schemeClr val="bg1"/>
              </a:solidFill>
              <a:latin typeface="Arial" panose="020B0604020202020204" pitchFamily="34" charset="0"/>
              <a:ea typeface="+mj-ea"/>
              <a:cs typeface="Arial" panose="020B0604020202020204" pitchFamily="34" charset="0"/>
            </a:endParaRPr>
          </a:p>
        </p:txBody>
      </p:sp>
      <p:sp>
        <p:nvSpPr>
          <p:cNvPr id="142" name="Rounded Rectangle 117">
            <a:extLst>
              <a:ext uri="{FF2B5EF4-FFF2-40B4-BE49-F238E27FC236}">
                <a16:creationId xmlns:a16="http://schemas.microsoft.com/office/drawing/2014/main" id="{1A8A3528-4F55-4245-A9B9-15BC488878AA}"/>
              </a:ext>
            </a:extLst>
          </p:cNvPr>
          <p:cNvSpPr/>
          <p:nvPr/>
        </p:nvSpPr>
        <p:spPr bwMode="auto">
          <a:xfrm>
            <a:off x="7279284" y="4897040"/>
            <a:ext cx="540000" cy="252000"/>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800" b="1">
                <a:solidFill>
                  <a:schemeClr val="bg1"/>
                </a:solidFill>
                <a:latin typeface="Arial" panose="020B0604020202020204" pitchFamily="34" charset="0"/>
                <a:ea typeface="+mj-ea"/>
                <a:cs typeface="Arial" panose="020B0604020202020204" pitchFamily="34" charset="0"/>
              </a:rPr>
              <a:t>데이터</a:t>
            </a:r>
            <a:br>
              <a:rPr lang="en-US" altLang="ko-KR" sz="800" b="1">
                <a:solidFill>
                  <a:schemeClr val="bg1"/>
                </a:solidFill>
                <a:latin typeface="Arial" panose="020B0604020202020204" pitchFamily="34" charset="0"/>
                <a:ea typeface="+mj-ea"/>
                <a:cs typeface="Arial" panose="020B0604020202020204" pitchFamily="34" charset="0"/>
              </a:rPr>
            </a:br>
            <a:r>
              <a:rPr lang="ko-KR" altLang="en-US" sz="800" b="1">
                <a:solidFill>
                  <a:schemeClr val="bg1"/>
                </a:solidFill>
                <a:latin typeface="Arial" panose="020B0604020202020204" pitchFamily="34" charset="0"/>
                <a:ea typeface="+mj-ea"/>
                <a:cs typeface="Arial" panose="020B0604020202020204" pitchFamily="34" charset="0"/>
              </a:rPr>
              <a:t>운영 셀</a:t>
            </a:r>
            <a:endParaRPr lang="en-US" altLang="ko-KR" sz="800" b="1">
              <a:solidFill>
                <a:schemeClr val="bg1"/>
              </a:solidFill>
              <a:latin typeface="Arial" panose="020B0604020202020204" pitchFamily="34" charset="0"/>
              <a:ea typeface="+mj-ea"/>
              <a:cs typeface="Arial" panose="020B0604020202020204" pitchFamily="34" charset="0"/>
            </a:endParaRPr>
          </a:p>
        </p:txBody>
      </p:sp>
      <p:cxnSp>
        <p:nvCxnSpPr>
          <p:cNvPr id="143" name="연결선: 꺾임 142">
            <a:extLst>
              <a:ext uri="{FF2B5EF4-FFF2-40B4-BE49-F238E27FC236}">
                <a16:creationId xmlns:a16="http://schemas.microsoft.com/office/drawing/2014/main" id="{7C66F129-0788-4A10-A71C-99827D668074}"/>
              </a:ext>
            </a:extLst>
          </p:cNvPr>
          <p:cNvCxnSpPr>
            <a:cxnSpLocks/>
            <a:stCxn id="192" idx="2"/>
            <a:endCxn id="109" idx="0"/>
          </p:cNvCxnSpPr>
          <p:nvPr/>
        </p:nvCxnSpPr>
        <p:spPr>
          <a:xfrm rot="5400000">
            <a:off x="4646782" y="4584187"/>
            <a:ext cx="275189" cy="350517"/>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45" name="연결선: 꺾임 144">
            <a:extLst>
              <a:ext uri="{FF2B5EF4-FFF2-40B4-BE49-F238E27FC236}">
                <a16:creationId xmlns:a16="http://schemas.microsoft.com/office/drawing/2014/main" id="{3CC87652-D66C-4419-8831-FC9A896FD3E7}"/>
              </a:ext>
            </a:extLst>
          </p:cNvPr>
          <p:cNvCxnSpPr>
            <a:cxnSpLocks/>
            <a:stCxn id="192" idx="2"/>
            <a:endCxn id="111" idx="0"/>
          </p:cNvCxnSpPr>
          <p:nvPr/>
        </p:nvCxnSpPr>
        <p:spPr>
          <a:xfrm rot="16200000" flipH="1">
            <a:off x="4972630" y="4608854"/>
            <a:ext cx="275189" cy="301181"/>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303D82AB-591D-4DF9-B0E7-DCF666FCE714}"/>
              </a:ext>
            </a:extLst>
          </p:cNvPr>
          <p:cNvCxnSpPr>
            <a:cxnSpLocks/>
            <a:stCxn id="121" idx="2"/>
            <a:endCxn id="140" idx="0"/>
          </p:cNvCxnSpPr>
          <p:nvPr/>
        </p:nvCxnSpPr>
        <p:spPr>
          <a:xfrm rot="5400000">
            <a:off x="6321722" y="4393617"/>
            <a:ext cx="275190" cy="731657"/>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63" name="연결선: 꺾임 162">
            <a:extLst>
              <a:ext uri="{FF2B5EF4-FFF2-40B4-BE49-F238E27FC236}">
                <a16:creationId xmlns:a16="http://schemas.microsoft.com/office/drawing/2014/main" id="{16F20DEE-AE37-4BF7-8759-BC0565755C17}"/>
              </a:ext>
            </a:extLst>
          </p:cNvPr>
          <p:cNvCxnSpPr>
            <a:cxnSpLocks/>
            <a:stCxn id="121" idx="2"/>
            <a:endCxn id="141" idx="0"/>
          </p:cNvCxnSpPr>
          <p:nvPr/>
        </p:nvCxnSpPr>
        <p:spPr>
          <a:xfrm rot="5400000">
            <a:off x="6687058" y="4758953"/>
            <a:ext cx="275190" cy="985"/>
          </a:xfrm>
          <a:prstGeom prst="bentConnector3">
            <a:avLst>
              <a:gd name="adj1" fmla="val -7379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79" name="연결선: 꺾임 178">
            <a:extLst>
              <a:ext uri="{FF2B5EF4-FFF2-40B4-BE49-F238E27FC236}">
                <a16:creationId xmlns:a16="http://schemas.microsoft.com/office/drawing/2014/main" id="{37CC88CA-39CF-4993-82F0-C4342E111FF1}"/>
              </a:ext>
            </a:extLst>
          </p:cNvPr>
          <p:cNvCxnSpPr>
            <a:cxnSpLocks/>
            <a:stCxn id="121" idx="2"/>
            <a:endCxn id="142" idx="0"/>
          </p:cNvCxnSpPr>
          <p:nvPr/>
        </p:nvCxnSpPr>
        <p:spPr>
          <a:xfrm rot="16200000" flipH="1">
            <a:off x="7049619" y="4397375"/>
            <a:ext cx="275190" cy="724139"/>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183" name="Rounded Rectangle 117">
            <a:extLst>
              <a:ext uri="{FF2B5EF4-FFF2-40B4-BE49-F238E27FC236}">
                <a16:creationId xmlns:a16="http://schemas.microsoft.com/office/drawing/2014/main" id="{A8537B38-482C-44C4-B1F4-024FBAC747BA}"/>
              </a:ext>
            </a:extLst>
          </p:cNvPr>
          <p:cNvSpPr/>
          <p:nvPr/>
        </p:nvSpPr>
        <p:spPr bwMode="auto">
          <a:xfrm>
            <a:off x="4339117" y="5152214"/>
            <a:ext cx="540000" cy="356991"/>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r>
              <a:rPr lang="ko-KR" altLang="en-US" sz="800">
                <a:solidFill>
                  <a:schemeClr val="tx1"/>
                </a:solidFill>
                <a:latin typeface="Arial" panose="020B0604020202020204" pitchFamily="34" charset="0"/>
                <a:ea typeface="+mj-ea"/>
                <a:cs typeface="Arial" panose="020B0604020202020204" pitchFamily="34" charset="0"/>
              </a:rPr>
              <a:t>팀장 </a:t>
            </a:r>
            <a:r>
              <a:rPr lang="en-US" altLang="ko-KR" sz="800">
                <a:solidFill>
                  <a:schemeClr val="tx1"/>
                </a:solidFill>
                <a:latin typeface="Arial" panose="020B0604020202020204" pitchFamily="34" charset="0"/>
                <a:ea typeface="+mj-ea"/>
                <a:cs typeface="Arial" panose="020B0604020202020204" pitchFamily="34" charset="0"/>
              </a:rPr>
              <a:t>(1)</a:t>
            </a:r>
          </a:p>
          <a:p>
            <a:pPr algn="ctr"/>
            <a:r>
              <a:rPr lang="ko-KR" altLang="en-US" sz="800">
                <a:solidFill>
                  <a:schemeClr val="tx1"/>
                </a:solidFill>
                <a:latin typeface="Arial" panose="020B0604020202020204" pitchFamily="34" charset="0"/>
                <a:ea typeface="+mj-ea"/>
                <a:cs typeface="Arial" panose="020B0604020202020204" pitchFamily="34" charset="0"/>
              </a:rPr>
              <a:t>정규 </a:t>
            </a:r>
            <a:r>
              <a:rPr lang="en-US" altLang="ko-KR" sz="800">
                <a:solidFill>
                  <a:schemeClr val="tx1"/>
                </a:solidFill>
                <a:latin typeface="Arial" panose="020B0604020202020204" pitchFamily="34" charset="0"/>
                <a:ea typeface="+mj-ea"/>
                <a:cs typeface="Arial" panose="020B0604020202020204" pitchFamily="34" charset="0"/>
              </a:rPr>
              <a:t>(3)</a:t>
            </a:r>
          </a:p>
        </p:txBody>
      </p:sp>
      <p:sp>
        <p:nvSpPr>
          <p:cNvPr id="185" name="Rounded Rectangle 117">
            <a:extLst>
              <a:ext uri="{FF2B5EF4-FFF2-40B4-BE49-F238E27FC236}">
                <a16:creationId xmlns:a16="http://schemas.microsoft.com/office/drawing/2014/main" id="{5F1D57B8-899D-4AE1-900A-164CCD43EA0E}"/>
              </a:ext>
            </a:extLst>
          </p:cNvPr>
          <p:cNvSpPr/>
          <p:nvPr/>
        </p:nvSpPr>
        <p:spPr bwMode="auto">
          <a:xfrm>
            <a:off x="4990815" y="5152214"/>
            <a:ext cx="540000" cy="356991"/>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r>
              <a:rPr lang="ko-KR" altLang="en-US" sz="800" err="1">
                <a:solidFill>
                  <a:schemeClr val="tx1"/>
                </a:solidFill>
                <a:latin typeface="Arial" panose="020B0604020202020204" pitchFamily="34" charset="0"/>
                <a:ea typeface="+mj-ea"/>
                <a:cs typeface="Arial" panose="020B0604020202020204" pitchFamily="34" charset="0"/>
              </a:rPr>
              <a:t>셀장</a:t>
            </a:r>
            <a:r>
              <a:rPr lang="ko-KR" altLang="en-US" sz="800">
                <a:solidFill>
                  <a:schemeClr val="tx1"/>
                </a:solidFill>
                <a:latin typeface="Arial" panose="020B0604020202020204" pitchFamily="34" charset="0"/>
                <a:ea typeface="+mj-ea"/>
                <a:cs typeface="Arial" panose="020B0604020202020204" pitchFamily="34" charset="0"/>
              </a:rPr>
              <a:t> </a:t>
            </a:r>
            <a:r>
              <a:rPr lang="en-US" altLang="ko-KR" sz="800">
                <a:solidFill>
                  <a:schemeClr val="tx1"/>
                </a:solidFill>
                <a:latin typeface="Arial" panose="020B0604020202020204" pitchFamily="34" charset="0"/>
                <a:ea typeface="+mj-ea"/>
                <a:cs typeface="Arial" panose="020B0604020202020204" pitchFamily="34" charset="0"/>
              </a:rPr>
              <a:t>(1)</a:t>
            </a:r>
          </a:p>
          <a:p>
            <a:pPr algn="ctr"/>
            <a:r>
              <a:rPr lang="ko-KR" altLang="en-US" sz="800">
                <a:solidFill>
                  <a:schemeClr val="tx1"/>
                </a:solidFill>
                <a:latin typeface="Arial" panose="020B0604020202020204" pitchFamily="34" charset="0"/>
                <a:ea typeface="+mj-ea"/>
                <a:cs typeface="Arial" panose="020B0604020202020204" pitchFamily="34" charset="0"/>
              </a:rPr>
              <a:t>정규 </a:t>
            </a:r>
            <a:r>
              <a:rPr lang="en-US" altLang="ko-KR" sz="800">
                <a:solidFill>
                  <a:schemeClr val="tx1"/>
                </a:solidFill>
                <a:latin typeface="Arial" panose="020B0604020202020204" pitchFamily="34" charset="0"/>
                <a:ea typeface="+mj-ea"/>
                <a:cs typeface="Arial" panose="020B0604020202020204" pitchFamily="34" charset="0"/>
              </a:rPr>
              <a:t>(2)</a:t>
            </a:r>
          </a:p>
        </p:txBody>
      </p:sp>
      <p:sp>
        <p:nvSpPr>
          <p:cNvPr id="187" name="Rounded Rectangle 117">
            <a:extLst>
              <a:ext uri="{FF2B5EF4-FFF2-40B4-BE49-F238E27FC236}">
                <a16:creationId xmlns:a16="http://schemas.microsoft.com/office/drawing/2014/main" id="{55622556-076D-47C5-A9A4-21C57C3C5871}"/>
              </a:ext>
            </a:extLst>
          </p:cNvPr>
          <p:cNvSpPr/>
          <p:nvPr/>
        </p:nvSpPr>
        <p:spPr bwMode="auto">
          <a:xfrm>
            <a:off x="5823488" y="5152214"/>
            <a:ext cx="540000" cy="356991"/>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r>
              <a:rPr lang="ko-KR" altLang="en-US" sz="800">
                <a:solidFill>
                  <a:schemeClr val="tx1"/>
                </a:solidFill>
                <a:latin typeface="Arial" panose="020B0604020202020204" pitchFamily="34" charset="0"/>
                <a:ea typeface="+mj-ea"/>
                <a:cs typeface="Arial" panose="020B0604020202020204" pitchFamily="34" charset="0"/>
              </a:rPr>
              <a:t>팀장 </a:t>
            </a:r>
            <a:r>
              <a:rPr lang="en-US" altLang="ko-KR" sz="800">
                <a:solidFill>
                  <a:schemeClr val="tx1"/>
                </a:solidFill>
                <a:latin typeface="Arial" panose="020B0604020202020204" pitchFamily="34" charset="0"/>
                <a:ea typeface="+mj-ea"/>
                <a:cs typeface="Arial" panose="020B0604020202020204" pitchFamily="34" charset="0"/>
              </a:rPr>
              <a:t>(1)</a:t>
            </a:r>
          </a:p>
          <a:p>
            <a:pPr algn="ctr"/>
            <a:r>
              <a:rPr lang="ko-KR" altLang="en-US" sz="800">
                <a:solidFill>
                  <a:schemeClr val="tx1"/>
                </a:solidFill>
                <a:latin typeface="Arial" panose="020B0604020202020204" pitchFamily="34" charset="0"/>
                <a:ea typeface="+mj-ea"/>
                <a:cs typeface="Arial" panose="020B0604020202020204" pitchFamily="34" charset="0"/>
              </a:rPr>
              <a:t>계약 </a:t>
            </a:r>
            <a:r>
              <a:rPr lang="en-US" altLang="ko-KR" sz="800">
                <a:solidFill>
                  <a:schemeClr val="tx1"/>
                </a:solidFill>
                <a:latin typeface="Arial" panose="020B0604020202020204" pitchFamily="34" charset="0"/>
                <a:ea typeface="+mj-ea"/>
                <a:cs typeface="Arial" panose="020B0604020202020204" pitchFamily="34" charset="0"/>
              </a:rPr>
              <a:t>(1)</a:t>
            </a:r>
          </a:p>
        </p:txBody>
      </p:sp>
      <p:sp>
        <p:nvSpPr>
          <p:cNvPr id="188" name="Rounded Rectangle 117">
            <a:extLst>
              <a:ext uri="{FF2B5EF4-FFF2-40B4-BE49-F238E27FC236}">
                <a16:creationId xmlns:a16="http://schemas.microsoft.com/office/drawing/2014/main" id="{67B8496E-D506-4F13-B74C-6497DD95C658}"/>
              </a:ext>
            </a:extLst>
          </p:cNvPr>
          <p:cNvSpPr/>
          <p:nvPr/>
        </p:nvSpPr>
        <p:spPr bwMode="auto">
          <a:xfrm>
            <a:off x="6475186" y="5152214"/>
            <a:ext cx="697948" cy="356991"/>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r>
              <a:rPr lang="ko-KR" altLang="en-US" sz="800">
                <a:solidFill>
                  <a:schemeClr val="tx1"/>
                </a:solidFill>
                <a:latin typeface="Arial" panose="020B0604020202020204" pitchFamily="34" charset="0"/>
                <a:ea typeface="+mj-ea"/>
                <a:cs typeface="Arial" panose="020B0604020202020204" pitchFamily="34" charset="0"/>
              </a:rPr>
              <a:t>정규 </a:t>
            </a:r>
            <a:r>
              <a:rPr lang="en-US" altLang="ko-KR" sz="800">
                <a:solidFill>
                  <a:schemeClr val="tx1"/>
                </a:solidFill>
                <a:latin typeface="Arial" panose="020B0604020202020204" pitchFamily="34" charset="0"/>
                <a:ea typeface="+mj-ea"/>
                <a:cs typeface="Arial" panose="020B0604020202020204" pitchFamily="34" charset="0"/>
              </a:rPr>
              <a:t>(2)</a:t>
            </a:r>
          </a:p>
        </p:txBody>
      </p:sp>
      <p:sp>
        <p:nvSpPr>
          <p:cNvPr id="189" name="Rounded Rectangle 117">
            <a:extLst>
              <a:ext uri="{FF2B5EF4-FFF2-40B4-BE49-F238E27FC236}">
                <a16:creationId xmlns:a16="http://schemas.microsoft.com/office/drawing/2014/main" id="{47786727-2B90-4C1E-9EF1-40A6EE9F364E}"/>
              </a:ext>
            </a:extLst>
          </p:cNvPr>
          <p:cNvSpPr/>
          <p:nvPr/>
        </p:nvSpPr>
        <p:spPr bwMode="auto">
          <a:xfrm>
            <a:off x="7279284" y="5152214"/>
            <a:ext cx="540000" cy="356991"/>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r>
              <a:rPr lang="ko-KR" altLang="en-US" sz="800" err="1">
                <a:solidFill>
                  <a:schemeClr val="tx1"/>
                </a:solidFill>
                <a:latin typeface="Arial" panose="020B0604020202020204" pitchFamily="34" charset="0"/>
                <a:ea typeface="+mj-ea"/>
                <a:cs typeface="Arial" panose="020B0604020202020204" pitchFamily="34" charset="0"/>
              </a:rPr>
              <a:t>셀장</a:t>
            </a:r>
            <a:r>
              <a:rPr lang="ko-KR" altLang="en-US" sz="800">
                <a:solidFill>
                  <a:schemeClr val="tx1"/>
                </a:solidFill>
                <a:latin typeface="Arial" panose="020B0604020202020204" pitchFamily="34" charset="0"/>
                <a:ea typeface="+mj-ea"/>
                <a:cs typeface="Arial" panose="020B0604020202020204" pitchFamily="34" charset="0"/>
              </a:rPr>
              <a:t> </a:t>
            </a:r>
            <a:r>
              <a:rPr lang="en-US" altLang="ko-KR" sz="800">
                <a:solidFill>
                  <a:schemeClr val="tx1"/>
                </a:solidFill>
                <a:latin typeface="Arial" panose="020B0604020202020204" pitchFamily="34" charset="0"/>
                <a:ea typeface="+mj-ea"/>
                <a:cs typeface="Arial" panose="020B0604020202020204" pitchFamily="34" charset="0"/>
              </a:rPr>
              <a:t>(1)</a:t>
            </a:r>
          </a:p>
          <a:p>
            <a:pPr algn="ctr"/>
            <a:r>
              <a:rPr lang="ko-KR" altLang="en-US" sz="800">
                <a:solidFill>
                  <a:schemeClr val="tx1"/>
                </a:solidFill>
                <a:latin typeface="Arial" panose="020B0604020202020204" pitchFamily="34" charset="0"/>
                <a:ea typeface="+mj-ea"/>
                <a:cs typeface="Arial" panose="020B0604020202020204" pitchFamily="34" charset="0"/>
              </a:rPr>
              <a:t>계약 </a:t>
            </a:r>
            <a:r>
              <a:rPr lang="en-US" altLang="ko-KR" sz="800">
                <a:solidFill>
                  <a:schemeClr val="tx1"/>
                </a:solidFill>
                <a:latin typeface="Arial" panose="020B0604020202020204" pitchFamily="34" charset="0"/>
                <a:ea typeface="+mj-ea"/>
                <a:cs typeface="Arial" panose="020B0604020202020204" pitchFamily="34" charset="0"/>
              </a:rPr>
              <a:t>(2)</a:t>
            </a:r>
          </a:p>
        </p:txBody>
      </p:sp>
      <p:sp>
        <p:nvSpPr>
          <p:cNvPr id="192" name="Rounded Rectangle 117">
            <a:extLst>
              <a:ext uri="{FF2B5EF4-FFF2-40B4-BE49-F238E27FC236}">
                <a16:creationId xmlns:a16="http://schemas.microsoft.com/office/drawing/2014/main" id="{EAB06124-5EAF-43CA-9AAE-6FE6117DC4DA}"/>
              </a:ext>
            </a:extLst>
          </p:cNvPr>
          <p:cNvSpPr/>
          <p:nvPr/>
        </p:nvSpPr>
        <p:spPr bwMode="auto">
          <a:xfrm>
            <a:off x="4382925" y="4258338"/>
            <a:ext cx="1153418" cy="363513"/>
          </a:xfrm>
          <a:prstGeom prst="roundRect">
            <a:avLst>
              <a:gd name="adj" fmla="val 0"/>
            </a:avLst>
          </a:prstGeom>
          <a:solidFill>
            <a:srgbClr val="6D2077"/>
          </a:solidFill>
          <a:ln w="3175" cap="flat" cmpd="sng" algn="ctr">
            <a:noFill/>
            <a:prstDash val="solid"/>
            <a:round/>
            <a:headEnd type="none" w="med" len="med"/>
            <a:tailEnd type="none" w="med" len="med"/>
          </a:ln>
          <a:effectLst/>
        </p:spPr>
        <p:txBody>
          <a:bodyPr lIns="36000" tIns="30788" rIns="36000" bIns="30788" rtlCol="0" anchor="ctr" anchorCtr="0"/>
          <a:lstStyle/>
          <a:p>
            <a:pPr algn="ctr" defTabSz="781990">
              <a:buClr>
                <a:srgbClr val="99CC00"/>
              </a:buClr>
              <a:tabLst>
                <a:tab pos="228080" algn="l"/>
              </a:tabLst>
            </a:pPr>
            <a:r>
              <a:rPr lang="ko-KR" altLang="en-US" sz="900" b="1" spc="-100">
                <a:solidFill>
                  <a:prstClr val="white"/>
                </a:solidFill>
                <a:latin typeface="Arial" panose="020B0604020202020204" pitchFamily="34" charset="0"/>
                <a:ea typeface="+mj-ea"/>
                <a:cs typeface="Arial" panose="020B0604020202020204" pitchFamily="34" charset="0"/>
              </a:rPr>
              <a:t>유통 사업 본부</a:t>
            </a:r>
            <a:endParaRPr lang="en-US" altLang="ko-KR" sz="900" b="1" spc="-100">
              <a:solidFill>
                <a:prstClr val="white"/>
              </a:solidFill>
              <a:latin typeface="Arial" panose="020B0604020202020204" pitchFamily="34" charset="0"/>
              <a:ea typeface="+mj-ea"/>
              <a:cs typeface="Arial" panose="020B0604020202020204" pitchFamily="34" charset="0"/>
            </a:endParaRPr>
          </a:p>
          <a:p>
            <a:pPr algn="ctr" defTabSz="781990">
              <a:buClr>
                <a:srgbClr val="99CC00"/>
              </a:buClr>
              <a:tabLst>
                <a:tab pos="228080" algn="l"/>
              </a:tabLst>
            </a:pPr>
            <a:r>
              <a:rPr lang="ko-KR" altLang="en-US" sz="900" b="1" spc="-100">
                <a:solidFill>
                  <a:prstClr val="white"/>
                </a:solidFill>
                <a:latin typeface="Arial" panose="020B0604020202020204" pitchFamily="34" charset="0"/>
                <a:ea typeface="+mj-ea"/>
                <a:cs typeface="Arial" panose="020B0604020202020204" pitchFamily="34" charset="0"/>
              </a:rPr>
              <a:t>이사 </a:t>
            </a:r>
            <a:r>
              <a:rPr lang="en-US" altLang="ko-KR" sz="900" b="1" spc="-100">
                <a:solidFill>
                  <a:prstClr val="white"/>
                </a:solidFill>
                <a:latin typeface="Arial" panose="020B0604020202020204" pitchFamily="34" charset="0"/>
                <a:ea typeface="+mj-ea"/>
                <a:cs typeface="Arial" panose="020B0604020202020204" pitchFamily="34" charset="0"/>
              </a:rPr>
              <a:t>1 (8)</a:t>
            </a:r>
          </a:p>
        </p:txBody>
      </p:sp>
      <p:sp>
        <p:nvSpPr>
          <p:cNvPr id="69" name="Rounded Rectangle 117">
            <a:extLst>
              <a:ext uri="{FF2B5EF4-FFF2-40B4-BE49-F238E27FC236}">
                <a16:creationId xmlns:a16="http://schemas.microsoft.com/office/drawing/2014/main" id="{ED30497F-3C00-4DB3-A2E1-218C28CEC118}"/>
              </a:ext>
            </a:extLst>
          </p:cNvPr>
          <p:cNvSpPr/>
          <p:nvPr/>
        </p:nvSpPr>
        <p:spPr bwMode="auto">
          <a:xfrm>
            <a:off x="8206969" y="4258336"/>
            <a:ext cx="1116000" cy="363513"/>
          </a:xfrm>
          <a:prstGeom prst="roundRect">
            <a:avLst>
              <a:gd name="adj" fmla="val 0"/>
            </a:avLst>
          </a:prstGeom>
          <a:solidFill>
            <a:srgbClr val="6D2077"/>
          </a:solidFill>
          <a:ln w="3175" cap="flat" cmpd="sng" algn="ctr">
            <a:noFill/>
            <a:prstDash val="solid"/>
            <a:round/>
            <a:headEnd type="none" w="med" len="med"/>
            <a:tailEnd type="none" w="med" len="med"/>
          </a:ln>
          <a:effectLst/>
        </p:spPr>
        <p:txBody>
          <a:bodyPr lIns="36000" tIns="30788" rIns="36000" bIns="30788" rtlCol="0" anchor="ctr" anchorCtr="0"/>
          <a:lstStyle/>
          <a:p>
            <a:pPr algn="ctr" defTabSz="781990">
              <a:buClr>
                <a:srgbClr val="99CC00"/>
              </a:buClr>
              <a:tabLst>
                <a:tab pos="228080" algn="l"/>
              </a:tabLst>
            </a:pPr>
            <a:r>
              <a:rPr lang="ko-KR" altLang="en-US" sz="900" b="1" spc="-100">
                <a:solidFill>
                  <a:prstClr val="white"/>
                </a:solidFill>
                <a:latin typeface="Arial" panose="020B0604020202020204" pitchFamily="34" charset="0"/>
                <a:ea typeface="+mj-ea"/>
                <a:cs typeface="Arial" panose="020B0604020202020204" pitchFamily="34" charset="0"/>
              </a:rPr>
              <a:t>기술 플랫폼 본부</a:t>
            </a:r>
            <a:endParaRPr lang="en-US" altLang="ko-KR" sz="900" b="1" spc="-100">
              <a:solidFill>
                <a:prstClr val="white"/>
              </a:solidFill>
              <a:latin typeface="Arial" panose="020B0604020202020204" pitchFamily="34" charset="0"/>
              <a:ea typeface="+mj-ea"/>
              <a:cs typeface="Arial" panose="020B0604020202020204" pitchFamily="34" charset="0"/>
            </a:endParaRPr>
          </a:p>
          <a:p>
            <a:pPr algn="ctr" defTabSz="781990">
              <a:buClr>
                <a:srgbClr val="99CC00"/>
              </a:buClr>
              <a:tabLst>
                <a:tab pos="228080" algn="l"/>
              </a:tabLst>
            </a:pPr>
            <a:r>
              <a:rPr lang="ko-KR" altLang="en-US" sz="900" b="1" spc="-100">
                <a:solidFill>
                  <a:prstClr val="white"/>
                </a:solidFill>
                <a:latin typeface="Arial" panose="020B0604020202020204" pitchFamily="34" charset="0"/>
                <a:ea typeface="+mj-ea"/>
                <a:cs typeface="Arial" panose="020B0604020202020204" pitchFamily="34" charset="0"/>
              </a:rPr>
              <a:t>대표 </a:t>
            </a:r>
            <a:r>
              <a:rPr lang="en-US" altLang="ko-KR" sz="900" b="1" spc="-100">
                <a:solidFill>
                  <a:prstClr val="white"/>
                </a:solidFill>
                <a:latin typeface="Arial" panose="020B0604020202020204" pitchFamily="34" charset="0"/>
                <a:ea typeface="+mj-ea"/>
                <a:cs typeface="Arial" panose="020B0604020202020204" pitchFamily="34" charset="0"/>
              </a:rPr>
              <a:t>1 (14)</a:t>
            </a:r>
          </a:p>
        </p:txBody>
      </p:sp>
      <p:sp>
        <p:nvSpPr>
          <p:cNvPr id="97" name="Rounded Rectangle 117">
            <a:extLst>
              <a:ext uri="{FF2B5EF4-FFF2-40B4-BE49-F238E27FC236}">
                <a16:creationId xmlns:a16="http://schemas.microsoft.com/office/drawing/2014/main" id="{41EDC6DA-AB06-45FA-9FC4-D89EBB19723B}"/>
              </a:ext>
            </a:extLst>
          </p:cNvPr>
          <p:cNvSpPr/>
          <p:nvPr/>
        </p:nvSpPr>
        <p:spPr bwMode="auto">
          <a:xfrm>
            <a:off x="8073857" y="4897039"/>
            <a:ext cx="540000" cy="252000"/>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800" b="1">
                <a:solidFill>
                  <a:schemeClr val="bg1"/>
                </a:solidFill>
                <a:latin typeface="Arial" panose="020B0604020202020204" pitchFamily="34" charset="0"/>
                <a:ea typeface="+mj-ea"/>
                <a:cs typeface="Arial" panose="020B0604020202020204" pitchFamily="34" charset="0"/>
              </a:rPr>
              <a:t>서비스</a:t>
            </a:r>
            <a:endParaRPr lang="en-US" altLang="ko-KR" sz="800" b="1">
              <a:solidFill>
                <a:schemeClr val="bg1"/>
              </a:solidFill>
              <a:latin typeface="Arial" panose="020B0604020202020204" pitchFamily="34" charset="0"/>
              <a:ea typeface="+mj-ea"/>
              <a:cs typeface="Arial" panose="020B0604020202020204" pitchFamily="34" charset="0"/>
            </a:endParaRPr>
          </a:p>
          <a:p>
            <a:pPr algn="ctr"/>
            <a:r>
              <a:rPr lang="ko-KR" altLang="en-US" sz="800" b="1">
                <a:solidFill>
                  <a:schemeClr val="bg1"/>
                </a:solidFill>
                <a:latin typeface="Arial" panose="020B0604020202020204" pitchFamily="34" charset="0"/>
                <a:ea typeface="+mj-ea"/>
                <a:cs typeface="Arial" panose="020B0604020202020204" pitchFamily="34" charset="0"/>
              </a:rPr>
              <a:t>기획팀</a:t>
            </a:r>
            <a:endParaRPr lang="en-US" altLang="ko-KR" sz="800" b="1">
              <a:solidFill>
                <a:schemeClr val="bg1"/>
              </a:solidFill>
              <a:latin typeface="Arial" panose="020B0604020202020204" pitchFamily="34" charset="0"/>
              <a:ea typeface="+mj-ea"/>
              <a:cs typeface="Arial" panose="020B0604020202020204" pitchFamily="34" charset="0"/>
            </a:endParaRPr>
          </a:p>
        </p:txBody>
      </p:sp>
      <p:sp>
        <p:nvSpPr>
          <p:cNvPr id="98" name="Rounded Rectangle 117">
            <a:extLst>
              <a:ext uri="{FF2B5EF4-FFF2-40B4-BE49-F238E27FC236}">
                <a16:creationId xmlns:a16="http://schemas.microsoft.com/office/drawing/2014/main" id="{7140C4C9-297D-4D4E-84A5-72298F0C9B4E}"/>
              </a:ext>
            </a:extLst>
          </p:cNvPr>
          <p:cNvSpPr/>
          <p:nvPr/>
        </p:nvSpPr>
        <p:spPr bwMode="auto">
          <a:xfrm>
            <a:off x="8906530" y="4897039"/>
            <a:ext cx="540000" cy="252000"/>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800" b="1">
                <a:solidFill>
                  <a:schemeClr val="bg1"/>
                </a:solidFill>
                <a:latin typeface="Arial" panose="020B0604020202020204" pitchFamily="34" charset="0"/>
                <a:ea typeface="+mj-ea"/>
                <a:cs typeface="Arial" panose="020B0604020202020204" pitchFamily="34" charset="0"/>
              </a:rPr>
              <a:t>경험</a:t>
            </a:r>
            <a:endParaRPr lang="en-US" altLang="ko-KR" sz="800" b="1">
              <a:solidFill>
                <a:schemeClr val="bg1"/>
              </a:solidFill>
              <a:latin typeface="Arial" panose="020B0604020202020204" pitchFamily="34" charset="0"/>
              <a:ea typeface="+mj-ea"/>
              <a:cs typeface="Arial" panose="020B0604020202020204" pitchFamily="34" charset="0"/>
            </a:endParaRPr>
          </a:p>
          <a:p>
            <a:pPr algn="ctr"/>
            <a:r>
              <a:rPr lang="ko-KR" altLang="en-US" sz="800" b="1">
                <a:solidFill>
                  <a:schemeClr val="bg1"/>
                </a:solidFill>
                <a:latin typeface="Arial" panose="020B0604020202020204" pitchFamily="34" charset="0"/>
                <a:ea typeface="+mj-ea"/>
                <a:cs typeface="Arial" panose="020B0604020202020204" pitchFamily="34" charset="0"/>
              </a:rPr>
              <a:t>디자인팀</a:t>
            </a:r>
            <a:endParaRPr lang="en-US" altLang="ko-KR" sz="800" b="1">
              <a:solidFill>
                <a:schemeClr val="bg1"/>
              </a:solidFill>
              <a:latin typeface="Arial" panose="020B0604020202020204" pitchFamily="34" charset="0"/>
              <a:ea typeface="+mj-ea"/>
              <a:cs typeface="Arial" panose="020B0604020202020204" pitchFamily="34" charset="0"/>
            </a:endParaRPr>
          </a:p>
        </p:txBody>
      </p:sp>
      <p:sp>
        <p:nvSpPr>
          <p:cNvPr id="100" name="Rounded Rectangle 117">
            <a:extLst>
              <a:ext uri="{FF2B5EF4-FFF2-40B4-BE49-F238E27FC236}">
                <a16:creationId xmlns:a16="http://schemas.microsoft.com/office/drawing/2014/main" id="{558962AF-1196-423D-9CF4-25DC640690FF}"/>
              </a:ext>
            </a:extLst>
          </p:cNvPr>
          <p:cNvSpPr/>
          <p:nvPr/>
        </p:nvSpPr>
        <p:spPr bwMode="auto">
          <a:xfrm>
            <a:off x="8073857" y="5592808"/>
            <a:ext cx="1382224" cy="252000"/>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ko-KR" altLang="en-US" sz="800" b="1">
                <a:solidFill>
                  <a:schemeClr val="bg1"/>
                </a:solidFill>
                <a:latin typeface="Arial" panose="020B0604020202020204" pitchFamily="34" charset="0"/>
                <a:ea typeface="+mj-ea"/>
                <a:cs typeface="Arial" panose="020B0604020202020204" pitchFamily="34" charset="0"/>
              </a:rPr>
              <a:t>플랫폼개발팀</a:t>
            </a:r>
            <a:endParaRPr lang="en-US" altLang="ko-KR" sz="800" b="1">
              <a:solidFill>
                <a:schemeClr val="bg1"/>
              </a:solidFill>
              <a:latin typeface="Arial" panose="020B0604020202020204" pitchFamily="34" charset="0"/>
              <a:ea typeface="+mj-ea"/>
              <a:cs typeface="Arial" panose="020B0604020202020204" pitchFamily="34" charset="0"/>
            </a:endParaRPr>
          </a:p>
        </p:txBody>
      </p:sp>
      <p:sp>
        <p:nvSpPr>
          <p:cNvPr id="101" name="Rounded Rectangle 117">
            <a:extLst>
              <a:ext uri="{FF2B5EF4-FFF2-40B4-BE49-F238E27FC236}">
                <a16:creationId xmlns:a16="http://schemas.microsoft.com/office/drawing/2014/main" id="{DFF5FD44-819F-47C4-A76C-5F37A60B8504}"/>
              </a:ext>
            </a:extLst>
          </p:cNvPr>
          <p:cNvSpPr/>
          <p:nvPr/>
        </p:nvSpPr>
        <p:spPr bwMode="auto">
          <a:xfrm>
            <a:off x="8073857" y="5152213"/>
            <a:ext cx="540000" cy="356991"/>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r>
              <a:rPr lang="ko-KR" altLang="en-US" sz="800" err="1">
                <a:solidFill>
                  <a:schemeClr val="tx1"/>
                </a:solidFill>
                <a:latin typeface="Arial" panose="020B0604020202020204" pitchFamily="34" charset="0"/>
                <a:ea typeface="+mj-ea"/>
                <a:cs typeface="Arial" panose="020B0604020202020204" pitchFamily="34" charset="0"/>
              </a:rPr>
              <a:t>셀장</a:t>
            </a:r>
            <a:r>
              <a:rPr lang="ko-KR" altLang="en-US" sz="800">
                <a:solidFill>
                  <a:schemeClr val="tx1"/>
                </a:solidFill>
                <a:latin typeface="Arial" panose="020B0604020202020204" pitchFamily="34" charset="0"/>
                <a:ea typeface="+mj-ea"/>
                <a:cs typeface="Arial" panose="020B0604020202020204" pitchFamily="34" charset="0"/>
              </a:rPr>
              <a:t> </a:t>
            </a:r>
            <a:r>
              <a:rPr lang="en-US" altLang="ko-KR" sz="800">
                <a:solidFill>
                  <a:schemeClr val="tx1"/>
                </a:solidFill>
                <a:latin typeface="Arial" panose="020B0604020202020204" pitchFamily="34" charset="0"/>
                <a:ea typeface="+mj-ea"/>
                <a:cs typeface="Arial" panose="020B0604020202020204" pitchFamily="34" charset="0"/>
              </a:rPr>
              <a:t>(1)</a:t>
            </a:r>
          </a:p>
          <a:p>
            <a:pPr algn="ctr"/>
            <a:r>
              <a:rPr lang="ko-KR" altLang="en-US" sz="800">
                <a:solidFill>
                  <a:schemeClr val="tx1"/>
                </a:solidFill>
                <a:latin typeface="Arial" panose="020B0604020202020204" pitchFamily="34" charset="0"/>
                <a:ea typeface="+mj-ea"/>
                <a:cs typeface="Arial" panose="020B0604020202020204" pitchFamily="34" charset="0"/>
              </a:rPr>
              <a:t>정규 </a:t>
            </a:r>
            <a:r>
              <a:rPr lang="en-US" altLang="ko-KR" sz="800">
                <a:solidFill>
                  <a:schemeClr val="tx1"/>
                </a:solidFill>
                <a:latin typeface="Arial" panose="020B0604020202020204" pitchFamily="34" charset="0"/>
                <a:ea typeface="+mj-ea"/>
                <a:cs typeface="Arial" panose="020B0604020202020204" pitchFamily="34" charset="0"/>
              </a:rPr>
              <a:t>(1)</a:t>
            </a:r>
          </a:p>
        </p:txBody>
      </p:sp>
      <p:sp>
        <p:nvSpPr>
          <p:cNvPr id="102" name="Rounded Rectangle 117">
            <a:extLst>
              <a:ext uri="{FF2B5EF4-FFF2-40B4-BE49-F238E27FC236}">
                <a16:creationId xmlns:a16="http://schemas.microsoft.com/office/drawing/2014/main" id="{1C9B6C7E-DF1F-4C2E-98CF-9255C5EB0681}"/>
              </a:ext>
            </a:extLst>
          </p:cNvPr>
          <p:cNvSpPr/>
          <p:nvPr/>
        </p:nvSpPr>
        <p:spPr bwMode="auto">
          <a:xfrm>
            <a:off x="8906530" y="5152213"/>
            <a:ext cx="540000" cy="356991"/>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r>
              <a:rPr lang="ko-KR" altLang="en-US" sz="800" err="1">
                <a:solidFill>
                  <a:schemeClr val="tx1"/>
                </a:solidFill>
                <a:latin typeface="Arial" panose="020B0604020202020204" pitchFamily="34" charset="0"/>
                <a:ea typeface="+mj-ea"/>
                <a:cs typeface="Arial" panose="020B0604020202020204" pitchFamily="34" charset="0"/>
              </a:rPr>
              <a:t>셀장</a:t>
            </a:r>
            <a:r>
              <a:rPr lang="ko-KR" altLang="en-US" sz="800">
                <a:solidFill>
                  <a:schemeClr val="tx1"/>
                </a:solidFill>
                <a:latin typeface="Arial" panose="020B0604020202020204" pitchFamily="34" charset="0"/>
                <a:ea typeface="+mj-ea"/>
                <a:cs typeface="Arial" panose="020B0604020202020204" pitchFamily="34" charset="0"/>
              </a:rPr>
              <a:t> </a:t>
            </a:r>
            <a:r>
              <a:rPr lang="en-US" altLang="ko-KR" sz="800">
                <a:solidFill>
                  <a:schemeClr val="tx1"/>
                </a:solidFill>
                <a:latin typeface="Arial" panose="020B0604020202020204" pitchFamily="34" charset="0"/>
                <a:ea typeface="+mj-ea"/>
                <a:cs typeface="Arial" panose="020B0604020202020204" pitchFamily="34" charset="0"/>
              </a:rPr>
              <a:t>(1)</a:t>
            </a:r>
          </a:p>
          <a:p>
            <a:pPr algn="ctr"/>
            <a:r>
              <a:rPr lang="ko-KR" altLang="en-US" sz="800">
                <a:solidFill>
                  <a:schemeClr val="tx1"/>
                </a:solidFill>
                <a:latin typeface="Arial" panose="020B0604020202020204" pitchFamily="34" charset="0"/>
                <a:ea typeface="+mj-ea"/>
                <a:cs typeface="Arial" panose="020B0604020202020204" pitchFamily="34" charset="0"/>
              </a:rPr>
              <a:t>정규 </a:t>
            </a:r>
            <a:r>
              <a:rPr lang="en-US" altLang="ko-KR" sz="800">
                <a:solidFill>
                  <a:schemeClr val="tx1"/>
                </a:solidFill>
                <a:latin typeface="Arial" panose="020B0604020202020204" pitchFamily="34" charset="0"/>
                <a:ea typeface="+mj-ea"/>
                <a:cs typeface="Arial" panose="020B0604020202020204" pitchFamily="34" charset="0"/>
              </a:rPr>
              <a:t>(3)</a:t>
            </a:r>
          </a:p>
        </p:txBody>
      </p:sp>
      <p:sp>
        <p:nvSpPr>
          <p:cNvPr id="103" name="Rounded Rectangle 117">
            <a:extLst>
              <a:ext uri="{FF2B5EF4-FFF2-40B4-BE49-F238E27FC236}">
                <a16:creationId xmlns:a16="http://schemas.microsoft.com/office/drawing/2014/main" id="{829DDC4A-323F-42A4-9687-5BC5A8F1510E}"/>
              </a:ext>
            </a:extLst>
          </p:cNvPr>
          <p:cNvSpPr/>
          <p:nvPr/>
        </p:nvSpPr>
        <p:spPr bwMode="auto">
          <a:xfrm>
            <a:off x="8073857" y="5847982"/>
            <a:ext cx="667416" cy="417359"/>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endParaRPr lang="en-US" altLang="ko-KR" sz="800">
              <a:solidFill>
                <a:schemeClr val="tx1"/>
              </a:solidFill>
              <a:latin typeface="Arial" panose="020B0604020202020204" pitchFamily="34" charset="0"/>
              <a:ea typeface="+mj-ea"/>
              <a:cs typeface="Arial" panose="020B0604020202020204" pitchFamily="34" charset="0"/>
            </a:endParaRPr>
          </a:p>
          <a:p>
            <a:pPr algn="ctr"/>
            <a:r>
              <a:rPr lang="ko-KR" altLang="en-US" sz="800" err="1">
                <a:solidFill>
                  <a:schemeClr val="tx1"/>
                </a:solidFill>
                <a:latin typeface="Arial" panose="020B0604020202020204" pitchFamily="34" charset="0"/>
                <a:ea typeface="+mj-ea"/>
                <a:cs typeface="Arial" panose="020B0604020202020204" pitchFamily="34" charset="0"/>
              </a:rPr>
              <a:t>백엔드셀</a:t>
            </a:r>
            <a:endParaRPr lang="en-US" altLang="ko-KR" sz="800">
              <a:solidFill>
                <a:schemeClr val="tx1"/>
              </a:solidFill>
              <a:latin typeface="Arial" panose="020B0604020202020204" pitchFamily="34" charset="0"/>
              <a:ea typeface="+mj-ea"/>
              <a:cs typeface="Arial" panose="020B0604020202020204" pitchFamily="34" charset="0"/>
            </a:endParaRPr>
          </a:p>
          <a:p>
            <a:pPr algn="ctr"/>
            <a:r>
              <a:rPr lang="ko-KR" altLang="en-US" sz="800" err="1">
                <a:solidFill>
                  <a:schemeClr val="tx1"/>
                </a:solidFill>
                <a:latin typeface="Arial" panose="020B0604020202020204" pitchFamily="34" charset="0"/>
                <a:ea typeface="+mj-ea"/>
                <a:cs typeface="Arial" panose="020B0604020202020204" pitchFamily="34" charset="0"/>
              </a:rPr>
              <a:t>셀장</a:t>
            </a:r>
            <a:r>
              <a:rPr lang="ko-KR" altLang="en-US" sz="800">
                <a:solidFill>
                  <a:schemeClr val="tx1"/>
                </a:solidFill>
                <a:latin typeface="Arial" panose="020B0604020202020204" pitchFamily="34" charset="0"/>
                <a:ea typeface="+mj-ea"/>
                <a:cs typeface="Arial" panose="020B0604020202020204" pitchFamily="34" charset="0"/>
              </a:rPr>
              <a:t> </a:t>
            </a:r>
            <a:r>
              <a:rPr lang="en-US" altLang="ko-KR" sz="800">
                <a:solidFill>
                  <a:schemeClr val="tx1"/>
                </a:solidFill>
                <a:latin typeface="Arial" panose="020B0604020202020204" pitchFamily="34" charset="0"/>
                <a:ea typeface="+mj-ea"/>
                <a:cs typeface="Arial" panose="020B0604020202020204" pitchFamily="34" charset="0"/>
              </a:rPr>
              <a:t>(1)</a:t>
            </a:r>
          </a:p>
          <a:p>
            <a:pPr algn="ctr"/>
            <a:r>
              <a:rPr lang="ko-KR" altLang="en-US" sz="800">
                <a:solidFill>
                  <a:schemeClr val="tx1"/>
                </a:solidFill>
                <a:latin typeface="Arial" panose="020B0604020202020204" pitchFamily="34" charset="0"/>
                <a:ea typeface="+mj-ea"/>
                <a:cs typeface="Arial" panose="020B0604020202020204" pitchFamily="34" charset="0"/>
              </a:rPr>
              <a:t>정규 </a:t>
            </a:r>
            <a:r>
              <a:rPr lang="en-US" altLang="ko-KR" sz="800">
                <a:solidFill>
                  <a:schemeClr val="tx1"/>
                </a:solidFill>
                <a:latin typeface="Arial" panose="020B0604020202020204" pitchFamily="34" charset="0"/>
                <a:ea typeface="+mj-ea"/>
                <a:cs typeface="Arial" panose="020B0604020202020204" pitchFamily="34" charset="0"/>
              </a:rPr>
              <a:t>(2)</a:t>
            </a:r>
          </a:p>
          <a:p>
            <a:pPr algn="ctr"/>
            <a:endParaRPr lang="en-US" altLang="ko-KR" sz="800">
              <a:solidFill>
                <a:schemeClr val="tx1"/>
              </a:solidFill>
              <a:latin typeface="Arial" panose="020B0604020202020204" pitchFamily="34" charset="0"/>
              <a:ea typeface="+mj-ea"/>
              <a:cs typeface="Arial" panose="020B0604020202020204" pitchFamily="34" charset="0"/>
            </a:endParaRPr>
          </a:p>
        </p:txBody>
      </p:sp>
      <p:cxnSp>
        <p:nvCxnSpPr>
          <p:cNvPr id="104" name="연결선: 꺾임 103">
            <a:extLst>
              <a:ext uri="{FF2B5EF4-FFF2-40B4-BE49-F238E27FC236}">
                <a16:creationId xmlns:a16="http://schemas.microsoft.com/office/drawing/2014/main" id="{A6A9F5A1-E718-47B1-B88B-C5270AE6F0C0}"/>
              </a:ext>
            </a:extLst>
          </p:cNvPr>
          <p:cNvCxnSpPr>
            <a:cxnSpLocks/>
            <a:stCxn id="69" idx="2"/>
            <a:endCxn id="97" idx="0"/>
          </p:cNvCxnSpPr>
          <p:nvPr/>
        </p:nvCxnSpPr>
        <p:spPr>
          <a:xfrm rot="5400000">
            <a:off x="8416818" y="4548888"/>
            <a:ext cx="275190" cy="421112"/>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05" name="연결선: 꺾임 104">
            <a:extLst>
              <a:ext uri="{FF2B5EF4-FFF2-40B4-BE49-F238E27FC236}">
                <a16:creationId xmlns:a16="http://schemas.microsoft.com/office/drawing/2014/main" id="{57AC2DA5-6772-4F33-B176-018C0AAD7638}"/>
              </a:ext>
            </a:extLst>
          </p:cNvPr>
          <p:cNvCxnSpPr>
            <a:cxnSpLocks/>
            <a:stCxn id="69" idx="2"/>
            <a:endCxn id="98" idx="0"/>
          </p:cNvCxnSpPr>
          <p:nvPr/>
        </p:nvCxnSpPr>
        <p:spPr>
          <a:xfrm rot="16200000" flipH="1">
            <a:off x="8833154" y="4553663"/>
            <a:ext cx="275190" cy="411561"/>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162" name="Rounded Rectangle 117">
            <a:extLst>
              <a:ext uri="{FF2B5EF4-FFF2-40B4-BE49-F238E27FC236}">
                <a16:creationId xmlns:a16="http://schemas.microsoft.com/office/drawing/2014/main" id="{61687F1C-9D5B-4F15-8D74-F41D9A2C78E8}"/>
              </a:ext>
            </a:extLst>
          </p:cNvPr>
          <p:cNvSpPr/>
          <p:nvPr/>
        </p:nvSpPr>
        <p:spPr bwMode="auto">
          <a:xfrm>
            <a:off x="8482953" y="1611194"/>
            <a:ext cx="958053" cy="364921"/>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a:buClr>
                <a:srgbClr val="99CC00"/>
              </a:buClr>
              <a:tabLst>
                <a:tab pos="228079" algn="l"/>
              </a:tabLst>
              <a:defRPr/>
            </a:pPr>
            <a:r>
              <a:rPr lang="ko-KR" altLang="en-US" sz="800" b="1">
                <a:solidFill>
                  <a:prstClr val="white"/>
                </a:solidFill>
                <a:latin typeface="Arial" panose="020B0604020202020204" pitchFamily="34" charset="0"/>
                <a:cs typeface="Arial" panose="020B0604020202020204" pitchFamily="34" charset="0"/>
              </a:rPr>
              <a:t>기타</a:t>
            </a:r>
            <a:endParaRPr lang="en-US" altLang="ko-KR" sz="800" b="1">
              <a:solidFill>
                <a:prstClr val="white"/>
              </a:solidFill>
              <a:latin typeface="Arial" panose="020B0604020202020204" pitchFamily="34" charset="0"/>
              <a:cs typeface="Arial" panose="020B0604020202020204" pitchFamily="34" charset="0"/>
            </a:endParaRPr>
          </a:p>
        </p:txBody>
      </p:sp>
      <p:cxnSp>
        <p:nvCxnSpPr>
          <p:cNvPr id="166" name="연결선: 꺾임 165">
            <a:extLst>
              <a:ext uri="{FF2B5EF4-FFF2-40B4-BE49-F238E27FC236}">
                <a16:creationId xmlns:a16="http://schemas.microsoft.com/office/drawing/2014/main" id="{C3EEDD82-D530-4CA5-BC69-92BB4EC11197}"/>
              </a:ext>
            </a:extLst>
          </p:cNvPr>
          <p:cNvCxnSpPr>
            <a:cxnSpLocks/>
            <a:stCxn id="154" idx="0"/>
            <a:endCxn id="162" idx="2"/>
          </p:cNvCxnSpPr>
          <p:nvPr/>
        </p:nvCxnSpPr>
        <p:spPr>
          <a:xfrm rot="5400000" flipH="1" flipV="1">
            <a:off x="7723044" y="1213570"/>
            <a:ext cx="476390" cy="2001481"/>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167" name="직사각형 166">
            <a:extLst>
              <a:ext uri="{FF2B5EF4-FFF2-40B4-BE49-F238E27FC236}">
                <a16:creationId xmlns:a16="http://schemas.microsoft.com/office/drawing/2014/main" id="{068DD7E6-12D3-4CA7-8E14-1BEDB1509D72}"/>
              </a:ext>
            </a:extLst>
          </p:cNvPr>
          <p:cNvSpPr/>
          <p:nvPr/>
        </p:nvSpPr>
        <p:spPr>
          <a:xfrm>
            <a:off x="4256953" y="1453480"/>
            <a:ext cx="5256606" cy="893409"/>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119">
            <a:extLst>
              <a:ext uri="{FF2B5EF4-FFF2-40B4-BE49-F238E27FC236}">
                <a16:creationId xmlns:a16="http://schemas.microsoft.com/office/drawing/2014/main" id="{986214D6-2CFA-4A74-B42B-1674F3A69E7A}"/>
              </a:ext>
            </a:extLst>
          </p:cNvPr>
          <p:cNvSpPr/>
          <p:nvPr/>
        </p:nvSpPr>
        <p:spPr bwMode="auto">
          <a:xfrm>
            <a:off x="4737022" y="2014154"/>
            <a:ext cx="409176" cy="14442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i="1">
                <a:solidFill>
                  <a:prstClr val="black"/>
                </a:solidFill>
                <a:latin typeface="Arial" panose="020B0604020202020204" pitchFamily="34" charset="0"/>
                <a:ea typeface="+mj-ea"/>
                <a:cs typeface="Arial" panose="020B0604020202020204" pitchFamily="34" charset="0"/>
              </a:rPr>
              <a:t>25.2%</a:t>
            </a:r>
          </a:p>
        </p:txBody>
      </p:sp>
      <p:sp>
        <p:nvSpPr>
          <p:cNvPr id="78" name="직사각형 119">
            <a:extLst>
              <a:ext uri="{FF2B5EF4-FFF2-40B4-BE49-F238E27FC236}">
                <a16:creationId xmlns:a16="http://schemas.microsoft.com/office/drawing/2014/main" id="{6D205923-D4B3-4B07-94E7-CD517811ADB5}"/>
              </a:ext>
            </a:extLst>
          </p:cNvPr>
          <p:cNvSpPr/>
          <p:nvPr/>
        </p:nvSpPr>
        <p:spPr bwMode="auto">
          <a:xfrm>
            <a:off x="5759622" y="2014154"/>
            <a:ext cx="409176" cy="14442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i="1">
                <a:solidFill>
                  <a:prstClr val="black"/>
                </a:solidFill>
                <a:latin typeface="Arial" panose="020B0604020202020204" pitchFamily="34" charset="0"/>
                <a:ea typeface="+mj-ea"/>
                <a:cs typeface="Arial" panose="020B0604020202020204" pitchFamily="34" charset="0"/>
              </a:rPr>
              <a:t>25.2%</a:t>
            </a:r>
          </a:p>
        </p:txBody>
      </p:sp>
      <p:sp>
        <p:nvSpPr>
          <p:cNvPr id="79" name="직사각형 119">
            <a:extLst>
              <a:ext uri="{FF2B5EF4-FFF2-40B4-BE49-F238E27FC236}">
                <a16:creationId xmlns:a16="http://schemas.microsoft.com/office/drawing/2014/main" id="{CD0B30E5-3F7B-414F-9B8B-8BD8FD6990F0}"/>
              </a:ext>
            </a:extLst>
          </p:cNvPr>
          <p:cNvSpPr/>
          <p:nvPr/>
        </p:nvSpPr>
        <p:spPr bwMode="auto">
          <a:xfrm>
            <a:off x="6765765" y="2014154"/>
            <a:ext cx="371978" cy="14442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i="1">
                <a:solidFill>
                  <a:prstClr val="black"/>
                </a:solidFill>
                <a:latin typeface="Arial" panose="020B0604020202020204" pitchFamily="34" charset="0"/>
                <a:ea typeface="+mj-ea"/>
                <a:cs typeface="Arial" panose="020B0604020202020204" pitchFamily="34" charset="0"/>
              </a:rPr>
              <a:t>11.3%</a:t>
            </a:r>
          </a:p>
        </p:txBody>
      </p:sp>
      <p:sp>
        <p:nvSpPr>
          <p:cNvPr id="81" name="직사각형 119">
            <a:extLst>
              <a:ext uri="{FF2B5EF4-FFF2-40B4-BE49-F238E27FC236}">
                <a16:creationId xmlns:a16="http://schemas.microsoft.com/office/drawing/2014/main" id="{8724F153-CA46-4615-B03C-33D3199302E2}"/>
              </a:ext>
            </a:extLst>
          </p:cNvPr>
          <p:cNvSpPr/>
          <p:nvPr/>
        </p:nvSpPr>
        <p:spPr bwMode="auto">
          <a:xfrm>
            <a:off x="7771705" y="2014154"/>
            <a:ext cx="409176" cy="14442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i="1">
                <a:solidFill>
                  <a:prstClr val="black"/>
                </a:solidFill>
                <a:latin typeface="Arial" panose="020B0604020202020204" pitchFamily="34" charset="0"/>
                <a:ea typeface="+mj-ea"/>
                <a:cs typeface="Arial" panose="020B0604020202020204" pitchFamily="34" charset="0"/>
              </a:rPr>
              <a:t>9.4%</a:t>
            </a:r>
          </a:p>
        </p:txBody>
      </p:sp>
      <p:sp>
        <p:nvSpPr>
          <p:cNvPr id="82" name="직사각형 119">
            <a:extLst>
              <a:ext uri="{FF2B5EF4-FFF2-40B4-BE49-F238E27FC236}">
                <a16:creationId xmlns:a16="http://schemas.microsoft.com/office/drawing/2014/main" id="{C2EC5B69-688F-4988-AEEB-9A24499DCAD9}"/>
              </a:ext>
            </a:extLst>
          </p:cNvPr>
          <p:cNvSpPr/>
          <p:nvPr/>
        </p:nvSpPr>
        <p:spPr bwMode="auto">
          <a:xfrm>
            <a:off x="8968853" y="2014154"/>
            <a:ext cx="409176" cy="144422"/>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i="1">
                <a:solidFill>
                  <a:prstClr val="black"/>
                </a:solidFill>
                <a:latin typeface="Arial" panose="020B0604020202020204" pitchFamily="34" charset="0"/>
                <a:ea typeface="+mj-ea"/>
                <a:cs typeface="Arial" panose="020B0604020202020204" pitchFamily="34" charset="0"/>
              </a:rPr>
              <a:t>29.0%</a:t>
            </a:r>
          </a:p>
        </p:txBody>
      </p:sp>
      <p:sp>
        <p:nvSpPr>
          <p:cNvPr id="89" name="Rounded Rectangle 117">
            <a:extLst>
              <a:ext uri="{FF2B5EF4-FFF2-40B4-BE49-F238E27FC236}">
                <a16:creationId xmlns:a16="http://schemas.microsoft.com/office/drawing/2014/main" id="{C126BBE5-45EE-41BF-807E-DBD4CADB2BBB}"/>
              </a:ext>
            </a:extLst>
          </p:cNvPr>
          <p:cNvSpPr/>
          <p:nvPr/>
        </p:nvSpPr>
        <p:spPr bwMode="auto">
          <a:xfrm>
            <a:off x="8069877" y="3681223"/>
            <a:ext cx="644605" cy="363514"/>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r>
              <a:rPr lang="ko-KR" altLang="en-US" sz="800">
                <a:solidFill>
                  <a:schemeClr val="tx1"/>
                </a:solidFill>
                <a:latin typeface="Arial" panose="020B0604020202020204" pitchFamily="34" charset="0"/>
                <a:ea typeface="+mj-ea"/>
                <a:cs typeface="Arial" panose="020B0604020202020204" pitchFamily="34" charset="0"/>
              </a:rPr>
              <a:t>팀장 </a:t>
            </a:r>
            <a:r>
              <a:rPr lang="en-US" altLang="ko-KR" sz="800">
                <a:solidFill>
                  <a:schemeClr val="tx1"/>
                </a:solidFill>
                <a:latin typeface="Arial" panose="020B0604020202020204" pitchFamily="34" charset="0"/>
                <a:ea typeface="+mj-ea"/>
                <a:cs typeface="Arial" panose="020B0604020202020204" pitchFamily="34" charset="0"/>
              </a:rPr>
              <a:t>(1)</a:t>
            </a:r>
          </a:p>
          <a:p>
            <a:pPr algn="ctr"/>
            <a:r>
              <a:rPr lang="ko-KR" altLang="en-US" sz="800">
                <a:solidFill>
                  <a:schemeClr val="tx1"/>
                </a:solidFill>
                <a:latin typeface="Arial" panose="020B0604020202020204" pitchFamily="34" charset="0"/>
                <a:ea typeface="+mj-ea"/>
                <a:cs typeface="Arial" panose="020B0604020202020204" pitchFamily="34" charset="0"/>
              </a:rPr>
              <a:t>정규 </a:t>
            </a:r>
            <a:r>
              <a:rPr lang="en-US" altLang="ko-KR" sz="800">
                <a:solidFill>
                  <a:schemeClr val="tx1"/>
                </a:solidFill>
                <a:latin typeface="Arial" panose="020B0604020202020204" pitchFamily="34" charset="0"/>
                <a:ea typeface="+mj-ea"/>
                <a:cs typeface="Arial" panose="020B0604020202020204" pitchFamily="34" charset="0"/>
              </a:rPr>
              <a:t>(2)</a:t>
            </a:r>
          </a:p>
        </p:txBody>
      </p:sp>
      <p:cxnSp>
        <p:nvCxnSpPr>
          <p:cNvPr id="90" name="연결선: 꺾임 89">
            <a:extLst>
              <a:ext uri="{FF2B5EF4-FFF2-40B4-BE49-F238E27FC236}">
                <a16:creationId xmlns:a16="http://schemas.microsoft.com/office/drawing/2014/main" id="{4F475C4D-4C71-4CBE-8FD4-50B0E386169E}"/>
              </a:ext>
            </a:extLst>
          </p:cNvPr>
          <p:cNvCxnSpPr>
            <a:cxnSpLocks/>
            <a:stCxn id="99" idx="2"/>
            <a:endCxn id="69" idx="0"/>
          </p:cNvCxnSpPr>
          <p:nvPr/>
        </p:nvCxnSpPr>
        <p:spPr>
          <a:xfrm rot="16200000" flipH="1">
            <a:off x="7494118" y="2987484"/>
            <a:ext cx="641071" cy="1900631"/>
          </a:xfrm>
          <a:prstGeom prst="bentConnector3">
            <a:avLst>
              <a:gd name="adj1" fmla="val 81202"/>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91" name="Rounded Rectangle 117">
            <a:extLst>
              <a:ext uri="{FF2B5EF4-FFF2-40B4-BE49-F238E27FC236}">
                <a16:creationId xmlns:a16="http://schemas.microsoft.com/office/drawing/2014/main" id="{1B528685-8C16-4532-896F-330F41EA3174}"/>
              </a:ext>
            </a:extLst>
          </p:cNvPr>
          <p:cNvSpPr/>
          <p:nvPr/>
        </p:nvSpPr>
        <p:spPr bwMode="auto">
          <a:xfrm>
            <a:off x="8746863" y="5847982"/>
            <a:ext cx="709218" cy="417359"/>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rtlCol="0" anchor="ctr"/>
          <a:lstStyle/>
          <a:p>
            <a:pPr algn="ctr"/>
            <a:endParaRPr lang="en-US" altLang="ko-KR" sz="800">
              <a:solidFill>
                <a:schemeClr val="tx1"/>
              </a:solidFill>
              <a:latin typeface="Arial" panose="020B0604020202020204" pitchFamily="34" charset="0"/>
              <a:ea typeface="+mj-ea"/>
              <a:cs typeface="Arial" panose="020B0604020202020204" pitchFamily="34" charset="0"/>
            </a:endParaRPr>
          </a:p>
          <a:p>
            <a:pPr algn="ctr"/>
            <a:r>
              <a:rPr lang="ko-KR" altLang="en-US" sz="800" err="1">
                <a:solidFill>
                  <a:schemeClr val="tx1"/>
                </a:solidFill>
                <a:latin typeface="Arial" panose="020B0604020202020204" pitchFamily="34" charset="0"/>
                <a:ea typeface="+mj-ea"/>
                <a:cs typeface="Arial" panose="020B0604020202020204" pitchFamily="34" charset="0"/>
              </a:rPr>
              <a:t>프론트엔드셀</a:t>
            </a:r>
            <a:endParaRPr lang="en-US" altLang="ko-KR" sz="800">
              <a:solidFill>
                <a:schemeClr val="tx1"/>
              </a:solidFill>
              <a:latin typeface="Arial" panose="020B0604020202020204" pitchFamily="34" charset="0"/>
              <a:ea typeface="+mj-ea"/>
              <a:cs typeface="Arial" panose="020B0604020202020204" pitchFamily="34" charset="0"/>
            </a:endParaRPr>
          </a:p>
          <a:p>
            <a:pPr algn="ctr"/>
            <a:r>
              <a:rPr lang="ko-KR" altLang="en-US" sz="800" err="1">
                <a:solidFill>
                  <a:schemeClr val="tx1"/>
                </a:solidFill>
                <a:latin typeface="Arial" panose="020B0604020202020204" pitchFamily="34" charset="0"/>
                <a:ea typeface="+mj-ea"/>
                <a:cs typeface="Arial" panose="020B0604020202020204" pitchFamily="34" charset="0"/>
              </a:rPr>
              <a:t>셀장</a:t>
            </a:r>
            <a:r>
              <a:rPr lang="ko-KR" altLang="en-US" sz="800">
                <a:solidFill>
                  <a:schemeClr val="tx1"/>
                </a:solidFill>
                <a:latin typeface="Arial" panose="020B0604020202020204" pitchFamily="34" charset="0"/>
                <a:ea typeface="+mj-ea"/>
                <a:cs typeface="Arial" panose="020B0604020202020204" pitchFamily="34" charset="0"/>
              </a:rPr>
              <a:t> </a:t>
            </a:r>
            <a:r>
              <a:rPr lang="en-US" altLang="ko-KR" sz="800">
                <a:solidFill>
                  <a:schemeClr val="tx1"/>
                </a:solidFill>
                <a:latin typeface="Arial" panose="020B0604020202020204" pitchFamily="34" charset="0"/>
                <a:ea typeface="+mj-ea"/>
                <a:cs typeface="Arial" panose="020B0604020202020204" pitchFamily="34" charset="0"/>
              </a:rPr>
              <a:t>(1)</a:t>
            </a:r>
          </a:p>
          <a:p>
            <a:pPr algn="ctr"/>
            <a:r>
              <a:rPr lang="ko-KR" altLang="en-US" sz="800">
                <a:solidFill>
                  <a:schemeClr val="tx1"/>
                </a:solidFill>
                <a:latin typeface="Arial" panose="020B0604020202020204" pitchFamily="34" charset="0"/>
                <a:ea typeface="+mj-ea"/>
                <a:cs typeface="Arial" panose="020B0604020202020204" pitchFamily="34" charset="0"/>
              </a:rPr>
              <a:t>정규 </a:t>
            </a:r>
            <a:r>
              <a:rPr lang="en-US" altLang="ko-KR" sz="800">
                <a:solidFill>
                  <a:schemeClr val="tx1"/>
                </a:solidFill>
                <a:latin typeface="Arial" panose="020B0604020202020204" pitchFamily="34" charset="0"/>
                <a:ea typeface="+mj-ea"/>
                <a:cs typeface="Arial" panose="020B0604020202020204" pitchFamily="34" charset="0"/>
              </a:rPr>
              <a:t>(3)</a:t>
            </a:r>
          </a:p>
          <a:p>
            <a:pPr algn="ctr"/>
            <a:endParaRPr lang="en-US" altLang="ko-KR" sz="800">
              <a:solidFill>
                <a:schemeClr val="tx1"/>
              </a:solidFill>
              <a:latin typeface="Arial" panose="020B0604020202020204" pitchFamily="34" charset="0"/>
              <a:ea typeface="+mj-ea"/>
              <a:cs typeface="Arial" panose="020B0604020202020204" pitchFamily="34" charset="0"/>
            </a:endParaRPr>
          </a:p>
        </p:txBody>
      </p:sp>
      <p:cxnSp>
        <p:nvCxnSpPr>
          <p:cNvPr id="21" name="직선 연결선 20">
            <a:extLst>
              <a:ext uri="{FF2B5EF4-FFF2-40B4-BE49-F238E27FC236}">
                <a16:creationId xmlns:a16="http://schemas.microsoft.com/office/drawing/2014/main" id="{1EBB5E3E-2BE1-4169-805B-53F530B21AC7}"/>
              </a:ext>
            </a:extLst>
          </p:cNvPr>
          <p:cNvCxnSpPr>
            <a:cxnSpLocks/>
            <a:stCxn id="69" idx="2"/>
            <a:endCxn id="100" idx="0"/>
          </p:cNvCxnSpPr>
          <p:nvPr/>
        </p:nvCxnSpPr>
        <p:spPr>
          <a:xfrm>
            <a:off x="8764969" y="4621849"/>
            <a:ext cx="0" cy="970959"/>
          </a:xfrm>
          <a:prstGeom prst="line">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2805294E-6BB8-49AC-95C2-334989C3CA3C}"/>
              </a:ext>
            </a:extLst>
          </p:cNvPr>
          <p:cNvCxnSpPr>
            <a:cxnSpLocks/>
            <a:stCxn id="99" idx="2"/>
            <a:endCxn id="95" idx="1"/>
          </p:cNvCxnSpPr>
          <p:nvPr/>
        </p:nvCxnSpPr>
        <p:spPr>
          <a:xfrm rot="16200000" flipH="1">
            <a:off x="7012902" y="3468701"/>
            <a:ext cx="247349" cy="544476"/>
          </a:xfrm>
          <a:prstGeom prst="bentConnector2">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67" name="제목 2">
            <a:extLst>
              <a:ext uri="{FF2B5EF4-FFF2-40B4-BE49-F238E27FC236}">
                <a16:creationId xmlns:a16="http://schemas.microsoft.com/office/drawing/2014/main" id="{53634915-8AE3-4DAD-9B43-1962BE5B8E0E}"/>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General Information</a:t>
            </a:r>
          </a:p>
        </p:txBody>
      </p:sp>
      <p:sp>
        <p:nvSpPr>
          <p:cNvPr id="121" name="Rounded Rectangle 117">
            <a:extLst>
              <a:ext uri="{FF2B5EF4-FFF2-40B4-BE49-F238E27FC236}">
                <a16:creationId xmlns:a16="http://schemas.microsoft.com/office/drawing/2014/main" id="{ADC80F30-7914-463C-9E9B-83AE28E2DA27}"/>
              </a:ext>
            </a:extLst>
          </p:cNvPr>
          <p:cNvSpPr/>
          <p:nvPr/>
        </p:nvSpPr>
        <p:spPr bwMode="auto">
          <a:xfrm>
            <a:off x="6249145" y="4258337"/>
            <a:ext cx="1152000" cy="363513"/>
          </a:xfrm>
          <a:prstGeom prst="roundRect">
            <a:avLst>
              <a:gd name="adj" fmla="val 0"/>
            </a:avLst>
          </a:prstGeom>
          <a:solidFill>
            <a:srgbClr val="6D2077"/>
          </a:solidFill>
          <a:ln w="3175" cap="flat" cmpd="sng" algn="ctr">
            <a:noFill/>
            <a:prstDash val="solid"/>
            <a:round/>
            <a:headEnd type="none" w="med" len="med"/>
            <a:tailEnd type="none" w="med" len="med"/>
          </a:ln>
          <a:effectLst/>
        </p:spPr>
        <p:txBody>
          <a:bodyPr lIns="36000" tIns="30788" rIns="36000" bIns="30788" rtlCol="0" anchor="ctr" anchorCtr="0"/>
          <a:lstStyle/>
          <a:p>
            <a:pPr algn="ctr" defTabSz="781990">
              <a:buClr>
                <a:srgbClr val="99CC00"/>
              </a:buClr>
              <a:tabLst>
                <a:tab pos="228080" algn="l"/>
              </a:tabLst>
            </a:pPr>
            <a:r>
              <a:rPr lang="ko-KR" altLang="en-US" sz="900" b="1" spc="-100" dirty="0">
                <a:solidFill>
                  <a:prstClr val="white"/>
                </a:solidFill>
                <a:latin typeface="Arial" panose="020B0604020202020204" pitchFamily="34" charset="0"/>
                <a:ea typeface="+mj-ea"/>
                <a:cs typeface="Arial" panose="020B0604020202020204" pitchFamily="34" charset="0"/>
              </a:rPr>
              <a:t>서비스 사업 본부</a:t>
            </a:r>
            <a:endParaRPr lang="en-US" altLang="ko-KR" sz="900" b="1" spc="-100" dirty="0">
              <a:solidFill>
                <a:prstClr val="white"/>
              </a:solidFill>
              <a:latin typeface="Arial" panose="020B0604020202020204" pitchFamily="34" charset="0"/>
              <a:ea typeface="+mj-ea"/>
              <a:cs typeface="Arial" panose="020B0604020202020204" pitchFamily="34" charset="0"/>
            </a:endParaRPr>
          </a:p>
          <a:p>
            <a:pPr algn="ctr" defTabSz="781990">
              <a:buClr>
                <a:srgbClr val="99CC00"/>
              </a:buClr>
              <a:tabLst>
                <a:tab pos="228080" algn="l"/>
              </a:tabLst>
            </a:pPr>
            <a:r>
              <a:rPr lang="ko-KR" altLang="en-US" sz="900" b="1" spc="-100" dirty="0">
                <a:solidFill>
                  <a:prstClr val="white"/>
                </a:solidFill>
                <a:latin typeface="Arial" panose="020B0604020202020204" pitchFamily="34" charset="0"/>
                <a:ea typeface="+mj-ea"/>
                <a:cs typeface="Arial" panose="020B0604020202020204" pitchFamily="34" charset="0"/>
              </a:rPr>
              <a:t>이사 </a:t>
            </a:r>
            <a:r>
              <a:rPr lang="en-US" altLang="ko-KR" sz="900" b="1" spc="-100" dirty="0">
                <a:solidFill>
                  <a:prstClr val="white"/>
                </a:solidFill>
                <a:latin typeface="Arial" panose="020B0604020202020204" pitchFamily="34" charset="0"/>
                <a:ea typeface="+mj-ea"/>
                <a:cs typeface="Arial" panose="020B0604020202020204" pitchFamily="34" charset="0"/>
              </a:rPr>
              <a:t>1 (8)</a:t>
            </a:r>
          </a:p>
        </p:txBody>
      </p:sp>
    </p:spTree>
    <p:extLst>
      <p:ext uri="{BB962C8B-B14F-4D97-AF65-F5344CB8AC3E}">
        <p14:creationId xmlns:p14="http://schemas.microsoft.com/office/powerpoint/2010/main" val="3419705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(2/7)</a:t>
            </a:r>
            <a:endParaRPr lang="en-US" altLang="ko-KR" sz="4500" b="1">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B9861B62-DCC5-4DE4-A01D-748390074CFC}"/>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매출은 상품매출</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서비스매출로 구분되며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상품매출은 </a:t>
            </a:r>
            <a:r>
              <a:rPr lang="en-US" altLang="ko-KR" sz="1000" b="1">
                <a:solidFill>
                  <a:srgbClr val="002997"/>
                </a:solidFill>
                <a:latin typeface="Arial" panose="020B0604020202020204" pitchFamily="34" charset="0"/>
                <a:ea typeface="+mj-ea"/>
                <a:cs typeface="Arial" panose="020B0604020202020204" pitchFamily="34" charset="0"/>
              </a:rPr>
              <a:t>’21</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12</a:t>
            </a:r>
            <a:r>
              <a:rPr lang="ko-KR" altLang="en-US" sz="1000" b="1">
                <a:solidFill>
                  <a:srgbClr val="002997"/>
                </a:solidFill>
                <a:latin typeface="Arial" panose="020B0604020202020204" pitchFamily="34" charset="0"/>
                <a:ea typeface="+mj-ea"/>
                <a:cs typeface="Arial" panose="020B0604020202020204" pitchFamily="34" charset="0"/>
              </a:rPr>
              <a:t>월 사업을 시작하여 </a:t>
            </a:r>
            <a:r>
              <a:rPr lang="en-US" altLang="ko-KR" sz="1000" b="1">
                <a:solidFill>
                  <a:srgbClr val="002997"/>
                </a:solidFill>
                <a:latin typeface="Arial" panose="020B0604020202020204" pitchFamily="34" charset="0"/>
                <a:ea typeface="+mj-ea"/>
                <a:cs typeface="Arial" panose="020B0604020202020204" pitchFamily="34" charset="0"/>
              </a:rPr>
              <a:t>’22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1H </a:t>
            </a:r>
            <a:r>
              <a:rPr lang="ko-KR" altLang="en-US" sz="1000" b="1">
                <a:solidFill>
                  <a:srgbClr val="002997"/>
                </a:solidFill>
                <a:latin typeface="Arial" panose="020B0604020202020204" pitchFamily="34" charset="0"/>
                <a:ea typeface="+mj-ea"/>
                <a:cs typeface="Arial" panose="020B0604020202020204" pitchFamily="34" charset="0"/>
              </a:rPr>
              <a:t>기준 전체 매출의 약 </a:t>
            </a:r>
            <a:r>
              <a:rPr lang="en-US" altLang="ko-KR" sz="1000" b="1">
                <a:solidFill>
                  <a:srgbClr val="002997"/>
                </a:solidFill>
                <a:latin typeface="Arial" panose="020B0604020202020204" pitchFamily="34" charset="0"/>
                <a:ea typeface="+mj-ea"/>
                <a:cs typeface="Arial" panose="020B0604020202020204" pitchFamily="34" charset="0"/>
              </a:rPr>
              <a:t>15%</a:t>
            </a:r>
            <a:r>
              <a:rPr lang="ko-KR" altLang="en-US" sz="1000" b="1">
                <a:solidFill>
                  <a:srgbClr val="002997"/>
                </a:solidFill>
                <a:latin typeface="Arial" panose="020B0604020202020204" pitchFamily="34" charset="0"/>
                <a:ea typeface="+mj-ea"/>
                <a:cs typeface="Arial" panose="020B0604020202020204" pitchFamily="34" charset="0"/>
              </a:rPr>
              <a:t>를 차지하고 있음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광고매출과 거래매출로 구성된 서비스매출이 전체 매출의 약 </a:t>
            </a:r>
            <a:r>
              <a:rPr lang="en-US" altLang="ko-KR" sz="1000" b="1">
                <a:solidFill>
                  <a:srgbClr val="002997"/>
                </a:solidFill>
                <a:latin typeface="Arial" panose="020B0604020202020204" pitchFamily="34" charset="0"/>
                <a:ea typeface="+mj-ea"/>
                <a:cs typeface="Arial" panose="020B0604020202020204" pitchFamily="34" charset="0"/>
              </a:rPr>
              <a:t>85%</a:t>
            </a:r>
            <a:r>
              <a:rPr lang="ko-KR" altLang="en-US" sz="1000" b="1">
                <a:solidFill>
                  <a:srgbClr val="002997"/>
                </a:solidFill>
                <a:latin typeface="Arial" panose="020B0604020202020204" pitchFamily="34" charset="0"/>
                <a:ea typeface="+mj-ea"/>
                <a:cs typeface="Arial" panose="020B0604020202020204" pitchFamily="34" charset="0"/>
              </a:rPr>
              <a:t>로 대부분을 차지함</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142A3E4C-B323-41BA-85AD-DA58EB4C031C}"/>
              </a:ext>
            </a:extLst>
          </p:cNvPr>
          <p:cNvSpPr txBox="1"/>
          <p:nvPr/>
        </p:nvSpPr>
        <p:spPr>
          <a:xfrm>
            <a:off x="601200" y="3347845"/>
            <a:ext cx="8809336" cy="2735240"/>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서비스매출 </a:t>
            </a:r>
            <a:r>
              <a:rPr lang="en-US" altLang="ko-KR" sz="900" b="1" u="sng">
                <a:latin typeface="Arial" panose="020B0604020202020204" pitchFamily="34" charset="0"/>
                <a:cs typeface="Arial" panose="020B0604020202020204" pitchFamily="34" charset="0"/>
              </a:rPr>
              <a:t>(</a:t>
            </a:r>
            <a:r>
              <a:rPr lang="ko-KR" altLang="en-US" sz="900" b="1" u="sng">
                <a:latin typeface="Arial" panose="020B0604020202020204" pitchFamily="34" charset="0"/>
                <a:cs typeface="Arial" panose="020B0604020202020204" pitchFamily="34" charset="0"/>
              </a:rPr>
              <a:t>계속</a:t>
            </a:r>
            <a:r>
              <a:rPr lang="en-US" altLang="ko-KR" sz="900" b="1" u="sng">
                <a:latin typeface="Arial" panose="020B0604020202020204" pitchFamily="34" charset="0"/>
                <a:cs typeface="Arial" panose="020B0604020202020204" pitchFamily="34" charset="0"/>
              </a:rPr>
              <a:t>)</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b="1" u="sng">
                <a:latin typeface="Arial" panose="020B0604020202020204" pitchFamily="34" charset="0"/>
                <a:cs typeface="Arial" panose="020B0604020202020204" pitchFamily="34" charset="0"/>
              </a:rPr>
              <a:t>광고매출</a:t>
            </a:r>
            <a:r>
              <a:rPr lang="en-US" altLang="ko-KR" sz="900" b="1" u="sng">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차량광고</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내차사기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및</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채널광고</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배너</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로 구성되어 있음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차량광고는 매년 광고매출의 약 </a:t>
            </a:r>
            <a:r>
              <a:rPr lang="en-US" altLang="ko-KR" sz="900">
                <a:latin typeface="Arial" panose="020B0604020202020204" pitchFamily="34" charset="0"/>
                <a:cs typeface="Arial" panose="020B0604020202020204" pitchFamily="34" charset="0"/>
              </a:rPr>
              <a:t>68%</a:t>
            </a:r>
            <a:r>
              <a:rPr lang="ko-KR" altLang="en-US" sz="900">
                <a:latin typeface="Arial" panose="020B0604020202020204" pitchFamily="34" charset="0"/>
                <a:cs typeface="Arial" panose="020B0604020202020204" pitchFamily="34" charset="0"/>
              </a:rPr>
              <a:t>의 비중을 차지하여 채널광고보다 </a:t>
            </a:r>
            <a:r>
              <a:rPr lang="en-US" altLang="ko-KR" sz="900">
                <a:latin typeface="Arial" panose="020B0604020202020204" pitchFamily="34" charset="0"/>
                <a:cs typeface="Arial" panose="020B0604020202020204" pitchFamily="34" charset="0"/>
              </a:rPr>
              <a:t>2</a:t>
            </a:r>
            <a:r>
              <a:rPr lang="ko-KR" altLang="en-US" sz="900">
                <a:latin typeface="Arial" panose="020B0604020202020204" pitchFamily="34" charset="0"/>
                <a:cs typeface="Arial" panose="020B0604020202020204" pitchFamily="34" charset="0"/>
              </a:rPr>
              <a:t>배 이상의 비중을 차지하고 있음</a:t>
            </a:r>
            <a:endParaRPr lang="en-US" altLang="ko-KR" sz="900" b="1" u="sng">
              <a:latin typeface="Arial" panose="020B0604020202020204" pitchFamily="34" charset="0"/>
              <a:cs typeface="Arial" panose="020B0604020202020204" pitchFamily="34" charset="0"/>
            </a:endParaRPr>
          </a:p>
          <a:p>
            <a:pPr marL="355600" indent="-177800" latinLnBrk="1">
              <a:lnSpc>
                <a:spcPts val="1200"/>
              </a:lnSpc>
              <a:spcBef>
                <a:spcPts val="300"/>
              </a:spcBef>
              <a:buClr>
                <a:srgbClr val="00338D"/>
              </a:buClr>
              <a:buFont typeface="Arial" panose="020B0604020202020204" pitchFamily="34" charset="0"/>
              <a:buChar char="•"/>
              <a:tabLst>
                <a:tab pos="355600" algn="l"/>
              </a:tabLst>
              <a:defRPr/>
            </a:pPr>
            <a:r>
              <a:rPr lang="ko-KR" altLang="en-US" sz="900" b="1">
                <a:latin typeface="Arial" panose="020B0604020202020204" pitchFamily="34" charset="0"/>
                <a:cs typeface="Arial" panose="020B0604020202020204" pitchFamily="34" charset="0"/>
              </a:rPr>
              <a:t>차량광고</a:t>
            </a:r>
            <a:r>
              <a:rPr lang="en-US" altLang="ko-KR" sz="900" b="1">
                <a:latin typeface="Arial" panose="020B0604020202020204" pitchFamily="34" charset="0"/>
                <a:cs typeface="Arial" panose="020B0604020202020204" pitchFamily="34" charset="0"/>
              </a:rPr>
              <a:t>(</a:t>
            </a:r>
            <a:r>
              <a:rPr lang="ko-KR" altLang="en-US" sz="900" b="1" err="1">
                <a:latin typeface="Arial" panose="020B0604020202020204" pitchFamily="34" charset="0"/>
                <a:cs typeface="Arial" panose="020B0604020202020204" pitchFamily="34" charset="0"/>
              </a:rPr>
              <a:t>내차사기</a:t>
            </a:r>
            <a:r>
              <a:rPr lang="en-US" altLang="ko-KR" sz="900" b="1">
                <a:latin typeface="Arial" panose="020B0604020202020204" pitchFamily="34" charset="0"/>
                <a:cs typeface="Arial" panose="020B0604020202020204" pitchFamily="34" charset="0"/>
              </a:rPr>
              <a:t>)</a:t>
            </a:r>
            <a:r>
              <a:rPr lang="en-US" altLang="ko-KR" sz="900">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인증</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딜러가 보유한 차량을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내차사기</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게시판에 홍보하기 위해서는 이용권을 구매해야 하며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해당 이용권 판매를 통해</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매출이 발생함</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a:p>
            <a:pPr marL="355600" indent="-177800" latinLnBrk="1">
              <a:lnSpc>
                <a:spcPts val="1200"/>
              </a:lnSpc>
              <a:spcBef>
                <a:spcPts val="3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딜러에게 판매하는 상품은 </a:t>
            </a:r>
            <a:r>
              <a:rPr lang="ko-KR" altLang="en-US" sz="900" err="1">
                <a:latin typeface="Arial" panose="020B0604020202020204" pitchFamily="34" charset="0"/>
                <a:cs typeface="Arial" panose="020B0604020202020204" pitchFamily="34" charset="0"/>
              </a:rPr>
              <a:t>내차사기</a:t>
            </a:r>
            <a:r>
              <a:rPr lang="ko-KR" altLang="en-US" sz="900">
                <a:latin typeface="Arial" panose="020B0604020202020204" pitchFamily="34" charset="0"/>
                <a:cs typeface="Arial" panose="020B0604020202020204" pitchFamily="34" charset="0"/>
              </a:rPr>
              <a:t> 게시판 이용권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가지 및 홍보 이용권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가지</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콜배너</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로 다음과 같이 총 </a:t>
            </a:r>
            <a:r>
              <a:rPr lang="en-US" altLang="ko-KR" sz="900">
                <a:latin typeface="Arial" panose="020B0604020202020204" pitchFamily="34" charset="0"/>
                <a:cs typeface="Arial" panose="020B0604020202020204" pitchFamily="34" charset="0"/>
              </a:rPr>
              <a:t>4</a:t>
            </a:r>
            <a:r>
              <a:rPr lang="ko-KR" altLang="en-US" sz="900">
                <a:latin typeface="Arial" panose="020B0604020202020204" pitchFamily="34" charset="0"/>
                <a:cs typeface="Arial" panose="020B0604020202020204" pitchFamily="34" charset="0"/>
              </a:rPr>
              <a:t>가지 이용권으로 구분됨</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 </a:t>
            </a: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300"/>
              </a:spcBef>
              <a:buClr>
                <a:srgbClr val="00338D"/>
              </a:buClr>
              <a:buFont typeface="Arial" panose="020B0604020202020204" pitchFamily="34" charset="0"/>
              <a:buChar char="•"/>
              <a:tabLst>
                <a:tab pos="355600" algn="l"/>
              </a:tabLst>
              <a:defRPr/>
            </a:pPr>
            <a:endParaRPr lang="en-US" altLang="ko-KR" sz="900" b="1" u="sng">
              <a:latin typeface="Arial" panose="020B0604020202020204" pitchFamily="34" charset="0"/>
              <a:cs typeface="Arial" panose="020B0604020202020204" pitchFamily="34" charset="0"/>
            </a:endParaRPr>
          </a:p>
          <a:p>
            <a:pPr marL="355600" lvl="0" indent="-177800" defTabSz="914400" latinLnBrk="1">
              <a:lnSpc>
                <a:spcPts val="1200"/>
              </a:lnSpc>
              <a:spcBef>
                <a:spcPts val="300"/>
              </a:spcBef>
              <a:buClr>
                <a:srgbClr val="00338D"/>
              </a:buClr>
              <a:buFont typeface="Arial" panose="020B0604020202020204" pitchFamily="34" charset="0"/>
              <a:buChar char="•"/>
              <a:tabLst>
                <a:tab pos="355600" algn="l"/>
              </a:tabLst>
              <a:defRPr/>
            </a:pPr>
            <a:endParaRPr lang="en-US" altLang="ko-KR" sz="900" b="1" u="sng">
              <a:latin typeface="Arial" panose="020B0604020202020204" pitchFamily="34" charset="0"/>
              <a:cs typeface="Arial" panose="020B0604020202020204" pitchFamily="34" charset="0"/>
            </a:endParaRPr>
          </a:p>
          <a:p>
            <a:pPr marL="355600" lvl="0" indent="-177800" defTabSz="914400" latinLnBrk="1">
              <a:lnSpc>
                <a:spcPts val="1200"/>
              </a:lnSpc>
              <a:spcBef>
                <a:spcPts val="500"/>
              </a:spcBef>
              <a:buClr>
                <a:srgbClr val="00338D"/>
              </a:buClr>
              <a:buFont typeface="Arial" panose="020B0604020202020204" pitchFamily="34" charset="0"/>
              <a:buChar char="•"/>
              <a:tabLst>
                <a:tab pos="355600" algn="l"/>
              </a:tabLst>
              <a:defRPr/>
            </a:pPr>
            <a:endParaRPr lang="en-US" altLang="ko-KR" sz="900" b="1" u="sng">
              <a:latin typeface="Arial" panose="020B0604020202020204" pitchFamily="34" charset="0"/>
              <a:cs typeface="Arial" panose="020B0604020202020204" pitchFamily="34" charset="0"/>
            </a:endParaRPr>
          </a:p>
          <a:p>
            <a:pPr marL="355600" indent="-177800" latinLnBrk="1">
              <a:lnSpc>
                <a:spcPts val="1200"/>
              </a:lnSpc>
              <a:spcBef>
                <a:spcPts val="500"/>
              </a:spcBef>
              <a:buClr>
                <a:srgbClr val="00338D"/>
              </a:buClr>
              <a:buFont typeface="Arial" panose="020B0604020202020204" pitchFamily="34" charset="0"/>
              <a:buChar char="•"/>
              <a:tabLst>
                <a:tab pos="355600" algn="l"/>
              </a:tabLst>
              <a:defRPr/>
            </a:pPr>
            <a:r>
              <a:rPr lang="ko-KR" altLang="en-US" sz="900" b="1">
                <a:latin typeface="Arial" panose="020B0604020202020204" pitchFamily="34" charset="0"/>
                <a:cs typeface="Arial" panose="020B0604020202020204" pitchFamily="34" charset="0"/>
              </a:rPr>
              <a:t>채널광고</a:t>
            </a:r>
            <a:r>
              <a:rPr lang="en-US" altLang="ko-KR" sz="900" b="1">
                <a:latin typeface="Arial" panose="020B0604020202020204" pitchFamily="34" charset="0"/>
                <a:cs typeface="Arial" panose="020B0604020202020204" pitchFamily="34" charset="0"/>
              </a:rPr>
              <a:t>(</a:t>
            </a:r>
            <a:r>
              <a:rPr lang="ko-KR" altLang="en-US" sz="900" b="1">
                <a:latin typeface="Arial" panose="020B0604020202020204" pitchFamily="34" charset="0"/>
                <a:cs typeface="Arial" panose="020B0604020202020204" pitchFamily="34" charset="0"/>
              </a:rPr>
              <a:t>배너</a:t>
            </a:r>
            <a:r>
              <a:rPr lang="en-US" altLang="ko-KR" sz="900" b="1">
                <a:latin typeface="Arial" panose="020B0604020202020204" pitchFamily="34" charset="0"/>
                <a:cs typeface="Arial" panose="020B0604020202020204" pitchFamily="34" charset="0"/>
              </a:rPr>
              <a:t>)</a:t>
            </a:r>
            <a:r>
              <a:rPr kumimoji="0" lang="en-US" altLang="ko-KR" sz="90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어플리케이션 내 팝업</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배너 등을 통해 광고주에게 광고채널을 판매하는 채널광고 매출이며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노출지면</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팝업</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피드</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배너 등</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노출 횟수 등에 따라</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금액이 상이함</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1" i="0" u="sng" strike="noStrike" kern="1200" cap="none" spc="0" normalizeH="0" baseline="0" noProof="0">
                <a:ln>
                  <a:noFill/>
                </a:ln>
                <a:effectLst/>
                <a:uLnTx/>
                <a:uFillTx/>
                <a:latin typeface="Arial" panose="020B0604020202020204" pitchFamily="34" charset="0"/>
                <a:ea typeface="+mn-ea"/>
                <a:cs typeface="Arial" panose="020B0604020202020204" pitchFamily="34" charset="0"/>
              </a:rPr>
              <a:t>거래매출</a:t>
            </a: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일반 소비자가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게시판에 출품한 차량이 비교견적을 통해 낙찰된 경우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낙찰 받은 딜러로부터 낙찰수수료를 수취하는 매출임</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a:p>
            <a:pPr marL="355600" marR="0" lvl="0" indent="-177800" fontAlgn="auto" latinLnBrk="1">
              <a:lnSpc>
                <a:spcPts val="1200"/>
              </a:lnSpc>
              <a:spcBef>
                <a:spcPts val="500"/>
              </a:spcBef>
              <a:spcAft>
                <a:spcPts val="0"/>
              </a:spcAft>
              <a:buClr>
                <a:srgbClr val="00338D"/>
              </a:buClr>
              <a:buSzTx/>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낙찰가에 따라 대당 최대 </a:t>
            </a:r>
            <a:r>
              <a:rPr lang="en-US" altLang="ko-KR" sz="900">
                <a:latin typeface="Arial" panose="020B0604020202020204" pitchFamily="34" charset="0"/>
                <a:cs typeface="Arial" panose="020B0604020202020204" pitchFamily="34" charset="0"/>
              </a:rPr>
              <a:t>20</a:t>
            </a:r>
            <a:r>
              <a:rPr lang="ko-KR" altLang="en-US" sz="900">
                <a:latin typeface="Arial" panose="020B0604020202020204" pitchFamily="34" charset="0"/>
                <a:cs typeface="Arial" panose="020B0604020202020204" pitchFamily="34" charset="0"/>
              </a:rPr>
              <a:t>만원의 낙찰수수료를 수취하였으나</a:t>
            </a:r>
            <a:r>
              <a:rPr lang="en-US" altLang="ko-KR" sz="900">
                <a:latin typeface="Arial" panose="020B0604020202020204" pitchFamily="34" charset="0"/>
                <a:cs typeface="Arial" panose="020B0604020202020204" pitchFamily="34" charset="0"/>
              </a:rPr>
              <a:t>, ’21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월부터 낙찰가별 낙찰수수료를 상이하게 책정하여 </a:t>
            </a:r>
            <a:r>
              <a:rPr lang="en-US" altLang="ko-KR" sz="900">
                <a:latin typeface="Arial" panose="020B0604020202020204" pitchFamily="34" charset="0"/>
                <a:cs typeface="Arial" panose="020B0604020202020204" pitchFamily="34" charset="0"/>
              </a:rPr>
              <a:t>5~25</a:t>
            </a:r>
            <a:r>
              <a:rPr lang="ko-KR" altLang="en-US" sz="900">
                <a:latin typeface="Arial" panose="020B0604020202020204" pitchFamily="34" charset="0"/>
                <a:cs typeface="Arial" panose="020B0604020202020204" pitchFamily="34" charset="0"/>
              </a:rPr>
              <a:t>만원의 낙찰수수료를 수취하고 있음</a:t>
            </a:r>
            <a:r>
              <a:rPr lang="en-US" altLang="ko-KR" sz="900">
                <a:latin typeface="Arial" panose="020B0604020202020204" pitchFamily="34" charset="0"/>
                <a:cs typeface="Arial" panose="020B0604020202020204" pitchFamily="34" charset="0"/>
              </a:rPr>
              <a:t> </a:t>
            </a:r>
          </a:p>
        </p:txBody>
      </p:sp>
      <p:graphicFrame>
        <p:nvGraphicFramePr>
          <p:cNvPr id="10" name="표 9">
            <a:extLst>
              <a:ext uri="{FF2B5EF4-FFF2-40B4-BE49-F238E27FC236}">
                <a16:creationId xmlns:a16="http://schemas.microsoft.com/office/drawing/2014/main" id="{A8390091-00B7-42A6-B0A4-47F5B6FEBA82}"/>
              </a:ext>
            </a:extLst>
          </p:cNvPr>
          <p:cNvGraphicFramePr>
            <a:graphicFrameLocks noGrp="1"/>
          </p:cNvGraphicFramePr>
          <p:nvPr/>
        </p:nvGraphicFramePr>
        <p:xfrm>
          <a:off x="601201" y="1509999"/>
          <a:ext cx="7391132" cy="1714500"/>
        </p:xfrm>
        <a:graphic>
          <a:graphicData uri="http://schemas.openxmlformats.org/drawingml/2006/table">
            <a:tbl>
              <a:tblPr/>
              <a:tblGrid>
                <a:gridCol w="152460">
                  <a:extLst>
                    <a:ext uri="{9D8B030D-6E8A-4147-A177-3AD203B41FA5}">
                      <a16:colId xmlns:a16="http://schemas.microsoft.com/office/drawing/2014/main" val="966477297"/>
                    </a:ext>
                  </a:extLst>
                </a:gridCol>
                <a:gridCol w="152460">
                  <a:extLst>
                    <a:ext uri="{9D8B030D-6E8A-4147-A177-3AD203B41FA5}">
                      <a16:colId xmlns:a16="http://schemas.microsoft.com/office/drawing/2014/main" val="3583472040"/>
                    </a:ext>
                  </a:extLst>
                </a:gridCol>
                <a:gridCol w="152460">
                  <a:extLst>
                    <a:ext uri="{9D8B030D-6E8A-4147-A177-3AD203B41FA5}">
                      <a16:colId xmlns:a16="http://schemas.microsoft.com/office/drawing/2014/main" val="2797183041"/>
                    </a:ext>
                  </a:extLst>
                </a:gridCol>
                <a:gridCol w="1229208">
                  <a:extLst>
                    <a:ext uri="{9D8B030D-6E8A-4147-A177-3AD203B41FA5}">
                      <a16:colId xmlns:a16="http://schemas.microsoft.com/office/drawing/2014/main" val="2156211224"/>
                    </a:ext>
                  </a:extLst>
                </a:gridCol>
                <a:gridCol w="713068">
                  <a:extLst>
                    <a:ext uri="{9D8B030D-6E8A-4147-A177-3AD203B41FA5}">
                      <a16:colId xmlns:a16="http://schemas.microsoft.com/office/drawing/2014/main" val="3142945951"/>
                    </a:ext>
                  </a:extLst>
                </a:gridCol>
                <a:gridCol w="713068">
                  <a:extLst>
                    <a:ext uri="{9D8B030D-6E8A-4147-A177-3AD203B41FA5}">
                      <a16:colId xmlns:a16="http://schemas.microsoft.com/office/drawing/2014/main" val="2493390508"/>
                    </a:ext>
                  </a:extLst>
                </a:gridCol>
                <a:gridCol w="713068">
                  <a:extLst>
                    <a:ext uri="{9D8B030D-6E8A-4147-A177-3AD203B41FA5}">
                      <a16:colId xmlns:a16="http://schemas.microsoft.com/office/drawing/2014/main" val="3804268104"/>
                    </a:ext>
                  </a:extLst>
                </a:gridCol>
                <a:gridCol w="713068">
                  <a:extLst>
                    <a:ext uri="{9D8B030D-6E8A-4147-A177-3AD203B41FA5}">
                      <a16:colId xmlns:a16="http://schemas.microsoft.com/office/drawing/2014/main" val="2087072092"/>
                    </a:ext>
                  </a:extLst>
                </a:gridCol>
                <a:gridCol w="713068">
                  <a:extLst>
                    <a:ext uri="{9D8B030D-6E8A-4147-A177-3AD203B41FA5}">
                      <a16:colId xmlns:a16="http://schemas.microsoft.com/office/drawing/2014/main" val="1619896024"/>
                    </a:ext>
                  </a:extLst>
                </a:gridCol>
                <a:gridCol w="713068">
                  <a:extLst>
                    <a:ext uri="{9D8B030D-6E8A-4147-A177-3AD203B41FA5}">
                      <a16:colId xmlns:a16="http://schemas.microsoft.com/office/drawing/2014/main" val="4279698291"/>
                    </a:ext>
                  </a:extLst>
                </a:gridCol>
                <a:gridCol w="713068">
                  <a:extLst>
                    <a:ext uri="{9D8B030D-6E8A-4147-A177-3AD203B41FA5}">
                      <a16:colId xmlns:a16="http://schemas.microsoft.com/office/drawing/2014/main" val="2588648518"/>
                    </a:ext>
                  </a:extLst>
                </a:gridCol>
                <a:gridCol w="713068">
                  <a:extLst>
                    <a:ext uri="{9D8B030D-6E8A-4147-A177-3AD203B41FA5}">
                      <a16:colId xmlns:a16="http://schemas.microsoft.com/office/drawing/2014/main" val="2896109593"/>
                    </a:ext>
                  </a:extLst>
                </a:gridCol>
              </a:tblGrid>
              <a:tr h="171450">
                <a:tc gridSpan="4">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977314339"/>
                  </a:ext>
                </a:extLst>
              </a:tr>
              <a:tr h="171450">
                <a:tc gridSpan="4">
                  <a:txBody>
                    <a:bodyPr/>
                    <a:lstStyle/>
                    <a:p>
                      <a:pPr algn="l"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976689465"/>
                  </a:ext>
                </a:extLst>
              </a:tr>
              <a:tr h="171450">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056480209"/>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상품매출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148009301"/>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직판매</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75765344"/>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서비스매출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253180041"/>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74.4%</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49.4%</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52.8%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630764868"/>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차량광고</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내차사기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1,353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68.1%</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69.0%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906312907"/>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채널광고</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배너</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31.5%</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31.9%</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134311550"/>
                  </a:ext>
                </a:extLst>
              </a:tr>
              <a:tr h="17145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거래매출</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내차팔기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650</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2,046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47.2%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256130368"/>
                  </a:ext>
                </a:extLst>
              </a:tr>
            </a:tbl>
          </a:graphicData>
        </a:graphic>
      </p:graphicFrame>
      <p:graphicFrame>
        <p:nvGraphicFramePr>
          <p:cNvPr id="14" name="표 13">
            <a:extLst>
              <a:ext uri="{FF2B5EF4-FFF2-40B4-BE49-F238E27FC236}">
                <a16:creationId xmlns:a16="http://schemas.microsoft.com/office/drawing/2014/main" id="{B83C45A1-E812-4498-B4A3-AC2D466D7CD2}"/>
              </a:ext>
            </a:extLst>
          </p:cNvPr>
          <p:cNvGraphicFramePr>
            <a:graphicFrameLocks noGrp="1"/>
          </p:cNvGraphicFramePr>
          <p:nvPr>
            <p:extLst>
              <p:ext uri="{D42A27DB-BD31-4B8C-83A1-F6EECF244321}">
                <p14:modId xmlns:p14="http://schemas.microsoft.com/office/powerpoint/2010/main" val="1386896966"/>
              </p:ext>
            </p:extLst>
          </p:nvPr>
        </p:nvGraphicFramePr>
        <p:xfrm>
          <a:off x="992754" y="4325561"/>
          <a:ext cx="3600000" cy="571500"/>
        </p:xfrm>
        <a:graphic>
          <a:graphicData uri="http://schemas.openxmlformats.org/drawingml/2006/table">
            <a:tbl>
              <a:tblPr/>
              <a:tblGrid>
                <a:gridCol w="1116000">
                  <a:extLst>
                    <a:ext uri="{9D8B030D-6E8A-4147-A177-3AD203B41FA5}">
                      <a16:colId xmlns:a16="http://schemas.microsoft.com/office/drawing/2014/main" val="1151634287"/>
                    </a:ext>
                  </a:extLst>
                </a:gridCol>
                <a:gridCol w="828000">
                  <a:extLst>
                    <a:ext uri="{9D8B030D-6E8A-4147-A177-3AD203B41FA5}">
                      <a16:colId xmlns:a16="http://schemas.microsoft.com/office/drawing/2014/main" val="3821293742"/>
                    </a:ext>
                  </a:extLst>
                </a:gridCol>
                <a:gridCol w="828000">
                  <a:extLst>
                    <a:ext uri="{9D8B030D-6E8A-4147-A177-3AD203B41FA5}">
                      <a16:colId xmlns:a16="http://schemas.microsoft.com/office/drawing/2014/main" val="3176715485"/>
                    </a:ext>
                  </a:extLst>
                </a:gridCol>
                <a:gridCol w="828000">
                  <a:extLst>
                    <a:ext uri="{9D8B030D-6E8A-4147-A177-3AD203B41FA5}">
                      <a16:colId xmlns:a16="http://schemas.microsoft.com/office/drawing/2014/main" val="511516675"/>
                    </a:ext>
                  </a:extLst>
                </a:gridCol>
              </a:tblGrid>
              <a:tr h="75123">
                <a:tc>
                  <a:txBody>
                    <a:bodyPr/>
                    <a:lstStyle/>
                    <a:p>
                      <a:pPr algn="l" fontAlgn="ct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상품</a:t>
                      </a: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구분</a:t>
                      </a:r>
                      <a:endParaRPr lang="ko-KR" altLang="en-US" sz="7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맑은 고딕" panose="020B0503020000020004" pitchFamily="50" charset="-127"/>
                        </a:rPr>
                        <a:t>30</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일</a:t>
                      </a: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이용권</a:t>
                      </a:r>
                      <a:endParaRPr lang="ko-KR" altLang="en-US" sz="7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맑은 고딕" panose="020B0503020000020004" pitchFamily="50" charset="-127"/>
                        </a:rPr>
                        <a:t>90</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일</a:t>
                      </a: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이용권</a:t>
                      </a:r>
                      <a:endParaRPr lang="ko-KR" altLang="en-US" sz="7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맑은 고딕" panose="020B0503020000020004" pitchFamily="50" charset="-127"/>
                        </a:rPr>
                        <a:t>180</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일</a:t>
                      </a: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이용권</a:t>
                      </a:r>
                      <a:endParaRPr lang="ko-KR" altLang="en-US" sz="7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760068845"/>
                  </a:ext>
                </a:extLst>
              </a:tr>
              <a:tr h="75123">
                <a:tc>
                  <a:txBody>
                    <a:bodyPr/>
                    <a:lstStyle/>
                    <a:p>
                      <a:pPr algn="l" fontAlgn="ctr"/>
                      <a:r>
                        <a:rPr lang="en-US" altLang="ko-KR" sz="750" b="1" i="0" u="none" strike="noStrike">
                          <a:solidFill>
                            <a:srgbClr val="FFFFFF"/>
                          </a:solidFill>
                          <a:effectLst/>
                          <a:latin typeface="Arial" panose="020B0604020202020204" pitchFamily="34" charset="0"/>
                          <a:ea typeface="맑은 고딕" panose="020B0503020000020004" pitchFamily="50" charset="-127"/>
                        </a:rPr>
                        <a:t>(</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50" b="1" i="0" u="none" strike="noStrike">
                          <a:solidFill>
                            <a:srgbClr val="FFFFFF"/>
                          </a:solidFill>
                          <a:effectLst/>
                          <a:latin typeface="Arial" panose="020B0604020202020204" pitchFamily="34" charset="0"/>
                          <a:ea typeface="맑은 고딕" panose="020B0503020000020004" pitchFamily="50" charset="-127"/>
                        </a:rPr>
                        <a:t>: </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75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대</a:t>
                      </a:r>
                      <a:r>
                        <a:rPr lang="en-US" altLang="ko-KR" sz="750" b="1" i="0" u="none" strike="noStrike">
                          <a:solidFill>
                            <a:srgbClr val="FFFFFF"/>
                          </a:solidFill>
                          <a:effectLst/>
                          <a:latin typeface="Arial" panose="020B0604020202020204" pitchFamily="34" charset="0"/>
                          <a:ea typeface="맑은 고딕" panose="020B0503020000020004" pitchFamily="50" charset="-127"/>
                        </a:rPr>
                        <a:t>, </a:t>
                      </a:r>
                      <a:r>
                        <a:rPr lang="en-US" sz="750" b="1" i="0" u="none" strike="noStrike">
                          <a:solidFill>
                            <a:srgbClr val="FFFFFF"/>
                          </a:solidFill>
                          <a:effectLst/>
                          <a:latin typeface="Arial" panose="020B0604020202020204" pitchFamily="34" charset="0"/>
                          <a:ea typeface="맑은 고딕" panose="020B0503020000020004" pitchFamily="50" charset="-127"/>
                        </a:rPr>
                        <a:t>VAT </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별도</a:t>
                      </a:r>
                      <a:r>
                        <a:rPr lang="en-US" altLang="ko-KR" sz="75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맑은 고딕" panose="020B0503020000020004" pitchFamily="50" charset="-127"/>
                        </a:rPr>
                        <a:t>5% </a:t>
                      </a:r>
                      <a:r>
                        <a:rPr lang="ko-KR" altLang="en-US" sz="750" b="1" i="1" u="none" strike="noStrike">
                          <a:solidFill>
                            <a:srgbClr val="FFFFFF"/>
                          </a:solidFill>
                          <a:effectLst/>
                          <a:latin typeface="맑은 고딕" panose="020B0503020000020004" pitchFamily="50" charset="-127"/>
                          <a:ea typeface="맑은 고딕" panose="020B0503020000020004" pitchFamily="50" charset="-127"/>
                        </a:rPr>
                        <a:t>할인</a:t>
                      </a:r>
                      <a:endParaRPr lang="ko-KR" altLang="en-US" sz="7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맑은 고딕" panose="020B0503020000020004" pitchFamily="50" charset="-127"/>
                        </a:rPr>
                        <a:t>8% </a:t>
                      </a:r>
                      <a:r>
                        <a:rPr lang="ko-KR" altLang="en-US" sz="750" b="1" i="1" u="none" strike="noStrike">
                          <a:solidFill>
                            <a:srgbClr val="FFFFFF"/>
                          </a:solidFill>
                          <a:effectLst/>
                          <a:latin typeface="맑은 고딕" panose="020B0503020000020004" pitchFamily="50" charset="-127"/>
                          <a:ea typeface="맑은 고딕" panose="020B0503020000020004" pitchFamily="50" charset="-127"/>
                        </a:rPr>
                        <a:t>할인</a:t>
                      </a:r>
                      <a:endParaRPr lang="ko-KR" altLang="en-US" sz="7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3627098781"/>
                  </a:ext>
                </a:extLst>
              </a:tr>
              <a:tr h="75123">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프리미엄</a:t>
                      </a: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38,000</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108,273</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209,727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818981427"/>
                  </a:ext>
                </a:extLst>
              </a:tr>
              <a:tr h="75123">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플러스</a:t>
                      </a: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13,500</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38,473</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74,518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751806796"/>
                  </a:ext>
                </a:extLst>
              </a:tr>
              <a:tr h="75123">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베이직</a:t>
                      </a: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12,000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34,182</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66,182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932121109"/>
                  </a:ext>
                </a:extLst>
              </a:tr>
            </a:tbl>
          </a:graphicData>
        </a:graphic>
      </p:graphicFrame>
      <p:graphicFrame>
        <p:nvGraphicFramePr>
          <p:cNvPr id="17" name="표 16">
            <a:extLst>
              <a:ext uri="{FF2B5EF4-FFF2-40B4-BE49-F238E27FC236}">
                <a16:creationId xmlns:a16="http://schemas.microsoft.com/office/drawing/2014/main" id="{E7C37CAD-EDA8-4756-AF65-1EDA6FBC85D8}"/>
              </a:ext>
            </a:extLst>
          </p:cNvPr>
          <p:cNvGraphicFramePr>
            <a:graphicFrameLocks noGrp="1"/>
          </p:cNvGraphicFramePr>
          <p:nvPr>
            <p:extLst>
              <p:ext uri="{D42A27DB-BD31-4B8C-83A1-F6EECF244321}">
                <p14:modId xmlns:p14="http://schemas.microsoft.com/office/powerpoint/2010/main" val="952863180"/>
              </p:ext>
            </p:extLst>
          </p:nvPr>
        </p:nvGraphicFramePr>
        <p:xfrm>
          <a:off x="992754" y="5699803"/>
          <a:ext cx="3600000" cy="571500"/>
        </p:xfrm>
        <a:graphic>
          <a:graphicData uri="http://schemas.openxmlformats.org/drawingml/2006/table">
            <a:tbl>
              <a:tblPr/>
              <a:tblGrid>
                <a:gridCol w="1448276">
                  <a:extLst>
                    <a:ext uri="{9D8B030D-6E8A-4147-A177-3AD203B41FA5}">
                      <a16:colId xmlns:a16="http://schemas.microsoft.com/office/drawing/2014/main" val="3684949837"/>
                    </a:ext>
                  </a:extLst>
                </a:gridCol>
                <a:gridCol w="1075862">
                  <a:extLst>
                    <a:ext uri="{9D8B030D-6E8A-4147-A177-3AD203B41FA5}">
                      <a16:colId xmlns:a16="http://schemas.microsoft.com/office/drawing/2014/main" val="3865218187"/>
                    </a:ext>
                  </a:extLst>
                </a:gridCol>
                <a:gridCol w="1075862">
                  <a:extLst>
                    <a:ext uri="{9D8B030D-6E8A-4147-A177-3AD203B41FA5}">
                      <a16:colId xmlns:a16="http://schemas.microsoft.com/office/drawing/2014/main" val="3511060837"/>
                    </a:ext>
                  </a:extLst>
                </a:gridCol>
              </a:tblGrid>
              <a:tr h="0">
                <a:tc>
                  <a:txBody>
                    <a:bodyPr/>
                    <a:lstStyle/>
                    <a:p>
                      <a:pPr algn="l" fontAlgn="ct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낙찰수수료</a:t>
                      </a: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r>
                        <a:rPr lang="en-US" altLang="ko-KR" sz="750" b="1" i="0" u="none" strike="noStrike">
                          <a:solidFill>
                            <a:srgbClr val="FFFFFF"/>
                          </a:solidFill>
                          <a:effectLst/>
                          <a:latin typeface="Arial" panose="020B0604020202020204" pitchFamily="34" charset="0"/>
                          <a:ea typeface="맑은 고딕" panose="020B0503020000020004" pitchFamily="50" charset="-127"/>
                        </a:rPr>
                        <a:t>(</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750" b="1" i="0" u="none" strike="noStrike">
                          <a:solidFill>
                            <a:srgbClr val="FFFFFF"/>
                          </a:solidFill>
                          <a:effectLst/>
                          <a:latin typeface="Arial" panose="020B0604020202020204" pitchFamily="34" charset="0"/>
                          <a:ea typeface="맑은 고딕" panose="020B0503020000020004" pitchFamily="50" charset="-127"/>
                        </a:rPr>
                        <a:t>: </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75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698769131"/>
                  </a:ext>
                </a:extLst>
              </a:tr>
              <a:tr h="0">
                <a:tc>
                  <a:txBody>
                    <a:bodyPr/>
                    <a:lstStyle/>
                    <a:p>
                      <a:pPr algn="l" fontAlgn="ct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적용</a:t>
                      </a: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기간</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2019.1 ~ 2021.11</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2021.12 ~ </a:t>
                      </a: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현재</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98493539"/>
                  </a:ext>
                </a:extLst>
              </a:tr>
              <a:tr h="0">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백</a:t>
                      </a: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만원</a:t>
                      </a: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이하</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50,000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50,000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2496775410"/>
                  </a:ext>
                </a:extLst>
              </a:tr>
              <a:tr h="0">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백만원 초과 </a:t>
                      </a:r>
                      <a:r>
                        <a:rPr lang="en-US" altLang="ko-KR" sz="750" b="0" i="0" u="none" strike="noStrike">
                          <a:solidFill>
                            <a:srgbClr val="000000"/>
                          </a:solidFill>
                          <a:effectLst/>
                          <a:latin typeface="Arial" panose="020B0604020202020204" pitchFamily="34" charset="0"/>
                          <a:ea typeface="맑은 고딕" panose="020B0503020000020004" pitchFamily="50" charset="-127"/>
                        </a:rPr>
                        <a:t>3</a:t>
                      </a:r>
                      <a:r>
                        <a:rPr lang="ko-KR" altLang="en-US" sz="750" b="0" i="0" u="none" strike="noStrike">
                          <a:solidFill>
                            <a:srgbClr val="000000"/>
                          </a:solidFill>
                          <a:effectLst/>
                          <a:latin typeface="Arial" panose="020B0604020202020204" pitchFamily="34" charset="0"/>
                          <a:ea typeface="맑은 고딕" panose="020B0503020000020004" pitchFamily="50" charset="-127"/>
                        </a:rPr>
                        <a:t>천만원 이하</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200,000</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200,000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357428069"/>
                  </a:ext>
                </a:extLst>
              </a:tr>
              <a:tr h="0">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3,000</a:t>
                      </a: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만</a:t>
                      </a: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원</a:t>
                      </a: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r>
                        <a:rPr lang="ko-KR" altLang="en-US" sz="750" b="0" i="0" u="none" strike="noStrike">
                          <a:solidFill>
                            <a:srgbClr val="000000"/>
                          </a:solidFill>
                          <a:effectLst/>
                          <a:latin typeface="맑은 고딕" panose="020B0503020000020004" pitchFamily="50" charset="-127"/>
                          <a:ea typeface="맑은 고딕" panose="020B0503020000020004" pitchFamily="50" charset="-127"/>
                        </a:rPr>
                        <a:t>초과</a:t>
                      </a: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200,000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250,000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716836265"/>
                  </a:ext>
                </a:extLst>
              </a:tr>
            </a:tbl>
          </a:graphicData>
        </a:graphic>
      </p:graphicFrame>
      <p:graphicFrame>
        <p:nvGraphicFramePr>
          <p:cNvPr id="13" name="표 12">
            <a:extLst>
              <a:ext uri="{FF2B5EF4-FFF2-40B4-BE49-F238E27FC236}">
                <a16:creationId xmlns:a16="http://schemas.microsoft.com/office/drawing/2014/main" id="{4E49ECF1-230A-4333-9B16-34EC81AE7A40}"/>
              </a:ext>
            </a:extLst>
          </p:cNvPr>
          <p:cNvGraphicFramePr>
            <a:graphicFrameLocks noGrp="1"/>
          </p:cNvGraphicFramePr>
          <p:nvPr>
            <p:extLst>
              <p:ext uri="{D42A27DB-BD31-4B8C-83A1-F6EECF244321}">
                <p14:modId xmlns:p14="http://schemas.microsoft.com/office/powerpoint/2010/main" val="1712954341"/>
              </p:ext>
            </p:extLst>
          </p:nvPr>
        </p:nvGraphicFramePr>
        <p:xfrm>
          <a:off x="4695390" y="4325561"/>
          <a:ext cx="4318161" cy="571500"/>
        </p:xfrm>
        <a:graphic>
          <a:graphicData uri="http://schemas.openxmlformats.org/drawingml/2006/table">
            <a:tbl>
              <a:tblPr/>
              <a:tblGrid>
                <a:gridCol w="1096497">
                  <a:extLst>
                    <a:ext uri="{9D8B030D-6E8A-4147-A177-3AD203B41FA5}">
                      <a16:colId xmlns:a16="http://schemas.microsoft.com/office/drawing/2014/main" val="2836962402"/>
                    </a:ext>
                  </a:extLst>
                </a:gridCol>
                <a:gridCol w="805416">
                  <a:extLst>
                    <a:ext uri="{9D8B030D-6E8A-4147-A177-3AD203B41FA5}">
                      <a16:colId xmlns:a16="http://schemas.microsoft.com/office/drawing/2014/main" val="771224428"/>
                    </a:ext>
                  </a:extLst>
                </a:gridCol>
                <a:gridCol w="805416">
                  <a:extLst>
                    <a:ext uri="{9D8B030D-6E8A-4147-A177-3AD203B41FA5}">
                      <a16:colId xmlns:a16="http://schemas.microsoft.com/office/drawing/2014/main" val="1541313114"/>
                    </a:ext>
                  </a:extLst>
                </a:gridCol>
                <a:gridCol w="805416">
                  <a:extLst>
                    <a:ext uri="{9D8B030D-6E8A-4147-A177-3AD203B41FA5}">
                      <a16:colId xmlns:a16="http://schemas.microsoft.com/office/drawing/2014/main" val="2927111371"/>
                    </a:ext>
                  </a:extLst>
                </a:gridCol>
                <a:gridCol w="805416">
                  <a:extLst>
                    <a:ext uri="{9D8B030D-6E8A-4147-A177-3AD203B41FA5}">
                      <a16:colId xmlns:a16="http://schemas.microsoft.com/office/drawing/2014/main" val="3571650057"/>
                    </a:ext>
                  </a:extLst>
                </a:gridCol>
              </a:tblGrid>
              <a:tr h="142875">
                <a:tc>
                  <a:txBody>
                    <a:bodyPr/>
                    <a:lstStyle/>
                    <a:p>
                      <a:pPr algn="l" fontAlgn="ctr"/>
                      <a:r>
                        <a:rPr lang="ko-KR" altLang="en-US" sz="750" b="1" i="0" u="none" strike="noStrike">
                          <a:solidFill>
                            <a:srgbClr val="FFFFFF"/>
                          </a:solidFill>
                          <a:effectLst/>
                          <a:latin typeface="Arial" panose="020B0604020202020204" pitchFamily="34" charset="0"/>
                          <a:ea typeface="+mj-ea"/>
                          <a:cs typeface="Arial" panose="020B0604020202020204" pitchFamily="34" charset="0"/>
                        </a:rPr>
                        <a:t>상품 구분</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t"/>
                      <a:r>
                        <a:rPr lang="en-US" altLang="ko-KR" sz="750" b="1" i="0" u="none" strike="noStrike">
                          <a:solidFill>
                            <a:srgbClr val="FFFFFF"/>
                          </a:solidFill>
                          <a:effectLst/>
                          <a:latin typeface="Arial" panose="020B0604020202020204" pitchFamily="34" charset="0"/>
                          <a:ea typeface="+mj-ea"/>
                          <a:cs typeface="Arial" panose="020B0604020202020204" pitchFamily="34" charset="0"/>
                        </a:rPr>
                        <a:t>30</a:t>
                      </a:r>
                      <a:r>
                        <a:rPr lang="ko-KR" altLang="en-US" sz="750" b="1" i="0" u="none" strike="noStrike">
                          <a:solidFill>
                            <a:srgbClr val="FFFFFF"/>
                          </a:solidFill>
                          <a:effectLst/>
                          <a:latin typeface="Arial" panose="020B0604020202020204" pitchFamily="34" charset="0"/>
                          <a:ea typeface="+mj-ea"/>
                          <a:cs typeface="Arial" panose="020B0604020202020204" pitchFamily="34" charset="0"/>
                        </a:rPr>
                        <a:t>일 이용권</a:t>
                      </a:r>
                    </a:p>
                  </a:txBody>
                  <a:tcPr marL="36000" marR="36000" marT="0" marB="0">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gridSpan="3">
                  <a:txBody>
                    <a:bodyPr/>
                    <a:lstStyle/>
                    <a:p>
                      <a:pPr algn="ctr" fontAlgn="ctr"/>
                      <a:r>
                        <a:rPr lang="en-US" altLang="ko-KR" sz="750" b="1" i="0" u="none" strike="noStrike">
                          <a:solidFill>
                            <a:srgbClr val="FFFFFF"/>
                          </a:solidFill>
                          <a:effectLst/>
                          <a:latin typeface="Arial" panose="020B0604020202020204" pitchFamily="34" charset="0"/>
                          <a:ea typeface="+mj-ea"/>
                          <a:cs typeface="Arial" panose="020B0604020202020204" pitchFamily="34" charset="0"/>
                        </a:rPr>
                        <a:t>90</a:t>
                      </a:r>
                      <a:r>
                        <a:rPr lang="ko-KR" altLang="en-US" sz="750" b="1" i="0" u="none" strike="noStrike">
                          <a:solidFill>
                            <a:srgbClr val="FFFFFF"/>
                          </a:solidFill>
                          <a:effectLst/>
                          <a:latin typeface="Arial" panose="020B0604020202020204" pitchFamily="34" charset="0"/>
                          <a:ea typeface="+mj-ea"/>
                          <a:cs typeface="Arial" panose="020B0604020202020204" pitchFamily="34" charset="0"/>
                        </a:rPr>
                        <a:t>일 이용권</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201590948"/>
                  </a:ext>
                </a:extLst>
              </a:tr>
              <a:tr h="142875">
                <a:tc>
                  <a:txBody>
                    <a:bodyPr/>
                    <a:lstStyle/>
                    <a:p>
                      <a:pPr algn="l" fontAlgn="ctr"/>
                      <a:r>
                        <a:rPr lang="en-US" altLang="ko-KR" sz="75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75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75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750" b="1" i="0" u="none" strike="noStrike">
                          <a:solidFill>
                            <a:srgbClr val="FFFFFF"/>
                          </a:solidFill>
                          <a:effectLst/>
                          <a:latin typeface="Arial" panose="020B0604020202020204" pitchFamily="34" charset="0"/>
                          <a:ea typeface="+mj-ea"/>
                          <a:cs typeface="Arial" panose="020B0604020202020204" pitchFamily="34" charset="0"/>
                        </a:rPr>
                        <a:t>원</a:t>
                      </a:r>
                      <a:r>
                        <a:rPr lang="en-US" altLang="ko-KR" sz="750" b="1" i="0" u="none" strike="noStrike">
                          <a:solidFill>
                            <a:srgbClr val="FFFFFF"/>
                          </a:solidFill>
                          <a:effectLst/>
                          <a:latin typeface="Arial" panose="020B0604020202020204" pitchFamily="34" charset="0"/>
                          <a:ea typeface="+mj-ea"/>
                          <a:cs typeface="Arial" panose="020B0604020202020204" pitchFamily="34" charset="0"/>
                        </a:rPr>
                        <a:t>, </a:t>
                      </a:r>
                      <a:r>
                        <a:rPr lang="en-US" sz="750" b="1" i="0" u="none" strike="noStrike">
                          <a:solidFill>
                            <a:srgbClr val="FFFFFF"/>
                          </a:solidFill>
                          <a:effectLst/>
                          <a:latin typeface="Arial" panose="020B0604020202020204" pitchFamily="34" charset="0"/>
                          <a:ea typeface="+mj-ea"/>
                          <a:cs typeface="Arial" panose="020B0604020202020204" pitchFamily="34" charset="0"/>
                        </a:rPr>
                        <a:t>VAT </a:t>
                      </a:r>
                      <a:r>
                        <a:rPr lang="ko-KR" altLang="en-US" sz="750" b="1" i="0" u="none" strike="noStrike">
                          <a:solidFill>
                            <a:srgbClr val="FFFFFF"/>
                          </a:solidFill>
                          <a:effectLst/>
                          <a:latin typeface="Arial" panose="020B0604020202020204" pitchFamily="34" charset="0"/>
                          <a:ea typeface="+mj-ea"/>
                          <a:cs typeface="Arial" panose="020B0604020202020204" pitchFamily="34" charset="0"/>
                        </a:rPr>
                        <a:t>별도</a:t>
                      </a:r>
                      <a:r>
                        <a:rPr lang="en-US" altLang="ko-KR" sz="75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mj-ea"/>
                          <a:cs typeface="Arial" panose="020B0604020202020204" pitchFamily="34" charset="0"/>
                        </a:rPr>
                        <a:t>1</a:t>
                      </a:r>
                      <a:r>
                        <a:rPr lang="ko-KR" altLang="en-US" sz="750" b="1" i="0" u="none" strike="noStrike">
                          <a:solidFill>
                            <a:srgbClr val="FFFFFF"/>
                          </a:solidFill>
                          <a:effectLst/>
                          <a:latin typeface="Arial" panose="020B0604020202020204" pitchFamily="34" charset="0"/>
                          <a:ea typeface="+mj-ea"/>
                          <a:cs typeface="Arial" panose="020B0604020202020204" pitchFamily="34" charset="0"/>
                        </a:rPr>
                        <a:t>구좌 당</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mj-ea"/>
                          <a:cs typeface="Arial" panose="020B0604020202020204" pitchFamily="34" charset="0"/>
                        </a:rPr>
                        <a:t>1</a:t>
                      </a:r>
                      <a:r>
                        <a:rPr lang="ko-KR" altLang="en-US" sz="750" b="1" i="0" u="none" strike="noStrike">
                          <a:solidFill>
                            <a:srgbClr val="FFFFFF"/>
                          </a:solidFill>
                          <a:effectLst/>
                          <a:latin typeface="Arial" panose="020B0604020202020204" pitchFamily="34" charset="0"/>
                          <a:ea typeface="+mj-ea"/>
                          <a:cs typeface="Arial" panose="020B0604020202020204" pitchFamily="34" charset="0"/>
                        </a:rPr>
                        <a:t>구좌</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mj-ea"/>
                          <a:cs typeface="Arial" panose="020B0604020202020204" pitchFamily="34" charset="0"/>
                        </a:rPr>
                        <a:t>2</a:t>
                      </a:r>
                      <a:r>
                        <a:rPr lang="ko-KR" altLang="en-US" sz="750" b="1" i="0" u="none" strike="noStrike">
                          <a:solidFill>
                            <a:srgbClr val="FFFFFF"/>
                          </a:solidFill>
                          <a:effectLst/>
                          <a:latin typeface="Arial" panose="020B0604020202020204" pitchFamily="34" charset="0"/>
                          <a:ea typeface="+mj-ea"/>
                          <a:cs typeface="Arial" panose="020B0604020202020204" pitchFamily="34" charset="0"/>
                        </a:rPr>
                        <a:t>구좌</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mj-ea"/>
                          <a:cs typeface="Arial" panose="020B0604020202020204" pitchFamily="34" charset="0"/>
                        </a:rPr>
                        <a:t>3</a:t>
                      </a:r>
                      <a:r>
                        <a:rPr lang="ko-KR" altLang="en-US" sz="750" b="1" i="0" u="none" strike="noStrike">
                          <a:solidFill>
                            <a:srgbClr val="FFFFFF"/>
                          </a:solidFill>
                          <a:effectLst/>
                          <a:latin typeface="Arial" panose="020B0604020202020204" pitchFamily="34" charset="0"/>
                          <a:ea typeface="+mj-ea"/>
                          <a:cs typeface="Arial" panose="020B0604020202020204" pitchFamily="34" charset="0"/>
                        </a:rPr>
                        <a:t>구좌</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365608133"/>
                  </a:ext>
                </a:extLst>
              </a:tr>
              <a:tr h="142875">
                <a:tc>
                  <a:txBody>
                    <a:bodyPr/>
                    <a:lstStyle/>
                    <a:p>
                      <a:pPr algn="l" fontAlgn="ctr"/>
                      <a:r>
                        <a:rPr lang="ko-KR" altLang="en-US" sz="75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solidFill>
                      <a:srgbClr val="00338D"/>
                    </a:solidFill>
                  </a:tcPr>
                </a:tc>
                <a:tc>
                  <a:txBody>
                    <a:bodyPr/>
                    <a:lstStyle/>
                    <a:p>
                      <a:pPr algn="l" fontAlgn="t"/>
                      <a:r>
                        <a:rPr lang="ko-KR" altLang="en-US" sz="75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lnL>
                      <a:noFill/>
                    </a:lnL>
                    <a:lnR w="6350" cap="flat" cmpd="sng" algn="ctr">
                      <a:solidFill>
                        <a:srgbClr val="0070C0"/>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mj-ea"/>
                          <a:cs typeface="Arial" panose="020B0604020202020204" pitchFamily="34" charset="0"/>
                        </a:rPr>
                        <a:t>5% </a:t>
                      </a:r>
                      <a:r>
                        <a:rPr lang="ko-KR" altLang="en-US" sz="750" b="1" i="1" u="none" strike="noStrike">
                          <a:solidFill>
                            <a:srgbClr val="FFFFFF"/>
                          </a:solidFill>
                          <a:effectLst/>
                          <a:latin typeface="Arial" panose="020B0604020202020204" pitchFamily="34" charset="0"/>
                          <a:ea typeface="+mj-ea"/>
                          <a:cs typeface="Arial" panose="020B0604020202020204" pitchFamily="34" charset="0"/>
                        </a:rPr>
                        <a:t>할인</a:t>
                      </a:r>
                      <a:endParaRPr lang="ko-KR" altLang="en-US" sz="75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mj-ea"/>
                          <a:cs typeface="Arial" panose="020B0604020202020204" pitchFamily="34" charset="0"/>
                        </a:rPr>
                        <a:t>10% </a:t>
                      </a:r>
                      <a:r>
                        <a:rPr lang="ko-KR" altLang="en-US" sz="750" b="1" i="1" u="none" strike="noStrike">
                          <a:solidFill>
                            <a:srgbClr val="FFFFFF"/>
                          </a:solidFill>
                          <a:effectLst/>
                          <a:latin typeface="Arial" panose="020B0604020202020204" pitchFamily="34" charset="0"/>
                          <a:ea typeface="+mj-ea"/>
                          <a:cs typeface="Arial" panose="020B0604020202020204" pitchFamily="34" charset="0"/>
                        </a:rPr>
                        <a:t>할인</a:t>
                      </a:r>
                      <a:endParaRPr lang="ko-KR" altLang="en-US" sz="75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750" b="1" i="0" u="none" strike="noStrike">
                          <a:solidFill>
                            <a:srgbClr val="FFFFFF"/>
                          </a:solidFill>
                          <a:effectLst/>
                          <a:latin typeface="Arial" panose="020B0604020202020204" pitchFamily="34" charset="0"/>
                          <a:ea typeface="+mj-ea"/>
                          <a:cs typeface="Arial" panose="020B0604020202020204" pitchFamily="34" charset="0"/>
                        </a:rPr>
                        <a:t>20% </a:t>
                      </a:r>
                      <a:r>
                        <a:rPr lang="ko-KR" altLang="en-US" sz="750" b="1" i="1" u="none" strike="noStrike">
                          <a:solidFill>
                            <a:srgbClr val="FFFFFF"/>
                          </a:solidFill>
                          <a:effectLst/>
                          <a:latin typeface="Arial" panose="020B0604020202020204" pitchFamily="34" charset="0"/>
                          <a:ea typeface="+mj-ea"/>
                          <a:cs typeface="Arial" panose="020B0604020202020204" pitchFamily="34" charset="0"/>
                        </a:rPr>
                        <a:t>할인</a:t>
                      </a:r>
                      <a:endParaRPr lang="ko-KR" altLang="en-US" sz="75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621930010"/>
                  </a:ext>
                </a:extLst>
              </a:tr>
              <a:tr h="142875">
                <a:tc>
                  <a:txBody>
                    <a:bodyPr/>
                    <a:lstStyle/>
                    <a:p>
                      <a:pPr algn="l" fontAlgn="ctr"/>
                      <a:r>
                        <a:rPr lang="ko-KR" altLang="en-US" sz="750" b="0" i="0" u="none" strike="noStrike" err="1">
                          <a:solidFill>
                            <a:srgbClr val="000000"/>
                          </a:solidFill>
                          <a:effectLst/>
                          <a:latin typeface="Arial" panose="020B0604020202020204" pitchFamily="34" charset="0"/>
                          <a:ea typeface="+mj-ea"/>
                          <a:cs typeface="Arial" panose="020B0604020202020204" pitchFamily="34" charset="0"/>
                        </a:rPr>
                        <a:t>콜배너</a:t>
                      </a:r>
                      <a:endParaRPr lang="ko-KR" altLang="en-US" sz="75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1,500,000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4,275,000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4,050,000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mj-ea"/>
                          <a:cs typeface="Arial" panose="020B0604020202020204" pitchFamily="34" charset="0"/>
                        </a:rPr>
                        <a:t>3,600,000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181920722"/>
                  </a:ext>
                </a:extLst>
              </a:tr>
            </a:tbl>
          </a:graphicData>
        </a:graphic>
      </p:graphicFrame>
      <p:sp>
        <p:nvSpPr>
          <p:cNvPr id="11" name="TextBox 10">
            <a:extLst>
              <a:ext uri="{FF2B5EF4-FFF2-40B4-BE49-F238E27FC236}">
                <a16:creationId xmlns:a16="http://schemas.microsoft.com/office/drawing/2014/main" id="{36AE938C-C13A-4E0F-BB93-6B097F467D47}"/>
              </a:ext>
            </a:extLst>
          </p:cNvPr>
          <p:cNvSpPr txBox="1"/>
          <p:nvPr/>
        </p:nvSpPr>
        <p:spPr>
          <a:xfrm>
            <a:off x="610365" y="323168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14482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(3/7)</a:t>
            </a:r>
            <a:endParaRPr lang="en-US" altLang="ko-KR" sz="4500" b="1">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B9861B62-DCC5-4DE4-A01D-748390074CFC}"/>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월 평균 약 </a:t>
            </a:r>
            <a:r>
              <a:rPr lang="en-US" altLang="ko-KR" sz="1000" b="1">
                <a:solidFill>
                  <a:srgbClr val="002997"/>
                </a:solidFill>
                <a:latin typeface="Arial" panose="020B0604020202020204" pitchFamily="34" charset="0"/>
                <a:ea typeface="+mj-ea"/>
                <a:cs typeface="Arial" panose="020B0604020202020204" pitchFamily="34" charset="0"/>
              </a:rPr>
              <a:t>1,700</a:t>
            </a:r>
            <a:r>
              <a:rPr lang="ko-KR" altLang="en-US" sz="1000" b="1">
                <a:solidFill>
                  <a:srgbClr val="002997"/>
                </a:solidFill>
                <a:latin typeface="Arial" panose="020B0604020202020204" pitchFamily="34" charset="0"/>
                <a:ea typeface="+mj-ea"/>
                <a:cs typeface="Arial" panose="020B0604020202020204" pitchFamily="34" charset="0"/>
              </a:rPr>
              <a:t>명으로 유지되던 </a:t>
            </a:r>
            <a:r>
              <a:rPr lang="ko-KR" altLang="en-US" sz="1000" b="1" err="1">
                <a:solidFill>
                  <a:srgbClr val="002997"/>
                </a:solidFill>
                <a:latin typeface="Arial" panose="020B0604020202020204" pitchFamily="34" charset="0"/>
                <a:ea typeface="+mj-ea"/>
                <a:cs typeface="Arial" panose="020B0604020202020204" pitchFamily="34" charset="0"/>
              </a:rPr>
              <a:t>유료딜러수는</a:t>
            </a:r>
            <a:r>
              <a:rPr lang="ko-KR" altLang="en-US" sz="1000" b="1">
                <a:solidFill>
                  <a:srgbClr val="002997"/>
                </a:solidFill>
                <a:latin typeface="Arial" panose="020B0604020202020204" pitchFamily="34" charset="0"/>
                <a:ea typeface="+mj-ea"/>
                <a:cs typeface="Arial" panose="020B0604020202020204" pitchFamily="34" charset="0"/>
              </a:rPr>
              <a:t> </a:t>
            </a:r>
            <a:r>
              <a:rPr lang="en-US" altLang="ko-KR" sz="1000" b="1">
                <a:solidFill>
                  <a:srgbClr val="002997"/>
                </a:solidFill>
                <a:latin typeface="Arial" panose="020B0604020202020204" pitchFamily="34" charset="0"/>
                <a:ea typeface="+mj-ea"/>
                <a:cs typeface="Arial" panose="020B0604020202020204" pitchFamily="34" charset="0"/>
              </a:rPr>
              <a:t>’22</a:t>
            </a:r>
            <a:r>
              <a:rPr lang="ko-KR" altLang="en-US" sz="1000" b="1">
                <a:solidFill>
                  <a:srgbClr val="002997"/>
                </a:solidFill>
                <a:latin typeface="Arial" panose="020B0604020202020204" pitchFamily="34" charset="0"/>
                <a:ea typeface="+mj-ea"/>
                <a:cs typeface="Arial" panose="020B0604020202020204" pitchFamily="34" charset="0"/>
              </a:rPr>
              <a:t>년 약 </a:t>
            </a:r>
            <a:r>
              <a:rPr lang="en-US" altLang="ko-KR" sz="1000" b="1">
                <a:solidFill>
                  <a:srgbClr val="002997"/>
                </a:solidFill>
                <a:latin typeface="Arial" panose="020B0604020202020204" pitchFamily="34" charset="0"/>
                <a:ea typeface="+mj-ea"/>
                <a:cs typeface="Arial" panose="020B0604020202020204" pitchFamily="34" charset="0"/>
              </a:rPr>
              <a:t>1,600</a:t>
            </a:r>
            <a:r>
              <a:rPr lang="ko-KR" altLang="en-US" sz="1000" b="1">
                <a:solidFill>
                  <a:srgbClr val="002997"/>
                </a:solidFill>
                <a:latin typeface="Arial" panose="020B0604020202020204" pitchFamily="34" charset="0"/>
                <a:ea typeface="+mj-ea"/>
                <a:cs typeface="Arial" panose="020B0604020202020204" pitchFamily="34" charset="0"/>
              </a:rPr>
              <a:t>명 수준으로 감소하였으나</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단가가 높은 이용권 판매량이 증가하여 </a:t>
            </a:r>
            <a:r>
              <a:rPr lang="ko-KR" altLang="en-US" sz="1000" b="1" err="1">
                <a:solidFill>
                  <a:srgbClr val="002997"/>
                </a:solidFill>
                <a:latin typeface="Arial" panose="020B0604020202020204" pitchFamily="34" charset="0"/>
                <a:ea typeface="+mj-ea"/>
                <a:cs typeface="Arial" panose="020B0604020202020204" pitchFamily="34" charset="0"/>
              </a:rPr>
              <a:t>딜러당</a:t>
            </a:r>
            <a:r>
              <a:rPr lang="ko-KR" altLang="en-US" sz="1000" b="1">
                <a:solidFill>
                  <a:srgbClr val="002997"/>
                </a:solidFill>
                <a:latin typeface="Arial" panose="020B0604020202020204" pitchFamily="34" charset="0"/>
                <a:ea typeface="+mj-ea"/>
                <a:cs typeface="Arial" panose="020B0604020202020204" pitchFamily="34" charset="0"/>
              </a:rPr>
              <a:t> 매출은 증가하였음</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383CEF75-062E-41B6-93B5-3A90F93A30E3}"/>
              </a:ext>
            </a:extLst>
          </p:cNvPr>
          <p:cNvGraphicFramePr>
            <a:graphicFrameLocks noGrp="1"/>
          </p:cNvGraphicFramePr>
          <p:nvPr>
            <p:extLst>
              <p:ext uri="{D42A27DB-BD31-4B8C-83A1-F6EECF244321}">
                <p14:modId xmlns:p14="http://schemas.microsoft.com/office/powerpoint/2010/main" val="1418431121"/>
              </p:ext>
            </p:extLst>
          </p:nvPr>
        </p:nvGraphicFramePr>
        <p:xfrm>
          <a:off x="601204" y="1509999"/>
          <a:ext cx="7478085" cy="1861200"/>
        </p:xfrm>
        <a:graphic>
          <a:graphicData uri="http://schemas.openxmlformats.org/drawingml/2006/table">
            <a:tbl>
              <a:tblPr/>
              <a:tblGrid>
                <a:gridCol w="151200">
                  <a:extLst>
                    <a:ext uri="{9D8B030D-6E8A-4147-A177-3AD203B41FA5}">
                      <a16:colId xmlns:a16="http://schemas.microsoft.com/office/drawing/2014/main" val="669176937"/>
                    </a:ext>
                  </a:extLst>
                </a:gridCol>
                <a:gridCol w="151200">
                  <a:extLst>
                    <a:ext uri="{9D8B030D-6E8A-4147-A177-3AD203B41FA5}">
                      <a16:colId xmlns:a16="http://schemas.microsoft.com/office/drawing/2014/main" val="4274308136"/>
                    </a:ext>
                  </a:extLst>
                </a:gridCol>
                <a:gridCol w="151200">
                  <a:extLst>
                    <a:ext uri="{9D8B030D-6E8A-4147-A177-3AD203B41FA5}">
                      <a16:colId xmlns:a16="http://schemas.microsoft.com/office/drawing/2014/main" val="1693990291"/>
                    </a:ext>
                  </a:extLst>
                </a:gridCol>
                <a:gridCol w="151200">
                  <a:extLst>
                    <a:ext uri="{9D8B030D-6E8A-4147-A177-3AD203B41FA5}">
                      <a16:colId xmlns:a16="http://schemas.microsoft.com/office/drawing/2014/main" val="342618028"/>
                    </a:ext>
                  </a:extLst>
                </a:gridCol>
                <a:gridCol w="130483">
                  <a:extLst>
                    <a:ext uri="{9D8B030D-6E8A-4147-A177-3AD203B41FA5}">
                      <a16:colId xmlns:a16="http://schemas.microsoft.com/office/drawing/2014/main" val="2892145576"/>
                    </a:ext>
                  </a:extLst>
                </a:gridCol>
                <a:gridCol w="1040402">
                  <a:extLst>
                    <a:ext uri="{9D8B030D-6E8A-4147-A177-3AD203B41FA5}">
                      <a16:colId xmlns:a16="http://schemas.microsoft.com/office/drawing/2014/main" val="1754862807"/>
                    </a:ext>
                  </a:extLst>
                </a:gridCol>
                <a:gridCol w="712800">
                  <a:extLst>
                    <a:ext uri="{9D8B030D-6E8A-4147-A177-3AD203B41FA5}">
                      <a16:colId xmlns:a16="http://schemas.microsoft.com/office/drawing/2014/main" val="1483315642"/>
                    </a:ext>
                  </a:extLst>
                </a:gridCol>
                <a:gridCol w="712800">
                  <a:extLst>
                    <a:ext uri="{9D8B030D-6E8A-4147-A177-3AD203B41FA5}">
                      <a16:colId xmlns:a16="http://schemas.microsoft.com/office/drawing/2014/main" val="383636767"/>
                    </a:ext>
                  </a:extLst>
                </a:gridCol>
                <a:gridCol w="712800">
                  <a:extLst>
                    <a:ext uri="{9D8B030D-6E8A-4147-A177-3AD203B41FA5}">
                      <a16:colId xmlns:a16="http://schemas.microsoft.com/office/drawing/2014/main" val="2160295268"/>
                    </a:ext>
                  </a:extLst>
                </a:gridCol>
                <a:gridCol w="712800">
                  <a:extLst>
                    <a:ext uri="{9D8B030D-6E8A-4147-A177-3AD203B41FA5}">
                      <a16:colId xmlns:a16="http://schemas.microsoft.com/office/drawing/2014/main" val="2759058049"/>
                    </a:ext>
                  </a:extLst>
                </a:gridCol>
                <a:gridCol w="712800">
                  <a:extLst>
                    <a:ext uri="{9D8B030D-6E8A-4147-A177-3AD203B41FA5}">
                      <a16:colId xmlns:a16="http://schemas.microsoft.com/office/drawing/2014/main" val="3331802958"/>
                    </a:ext>
                  </a:extLst>
                </a:gridCol>
                <a:gridCol w="712800">
                  <a:extLst>
                    <a:ext uri="{9D8B030D-6E8A-4147-A177-3AD203B41FA5}">
                      <a16:colId xmlns:a16="http://schemas.microsoft.com/office/drawing/2014/main" val="1905614321"/>
                    </a:ext>
                  </a:extLst>
                </a:gridCol>
                <a:gridCol w="712800">
                  <a:extLst>
                    <a:ext uri="{9D8B030D-6E8A-4147-A177-3AD203B41FA5}">
                      <a16:colId xmlns:a16="http://schemas.microsoft.com/office/drawing/2014/main" val="1641492857"/>
                    </a:ext>
                  </a:extLst>
                </a:gridCol>
                <a:gridCol w="712800">
                  <a:extLst>
                    <a:ext uri="{9D8B030D-6E8A-4147-A177-3AD203B41FA5}">
                      <a16:colId xmlns:a16="http://schemas.microsoft.com/office/drawing/2014/main" val="44525841"/>
                    </a:ext>
                  </a:extLst>
                </a:gridCol>
              </a:tblGrid>
              <a:tr h="169200">
                <a:tc gridSpan="6">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1046885955"/>
                  </a:ext>
                </a:extLst>
              </a:tr>
              <a:tr h="169200">
                <a:tc gridSpan="6">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204453674"/>
                  </a:ext>
                </a:extLst>
              </a:tr>
              <a:tr h="169200">
                <a:tc gridSpan="4">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873567686"/>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5">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743909768"/>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5">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163658707"/>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광고매출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74.4%</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49.4%</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52.8%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58.9%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583093389"/>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차량광고</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내차사기</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1,293</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1,353</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1,581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68.1%</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69.0%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812978309"/>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Q (</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유료딜러수</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endParaRPr lang="en-US" altLang="ko-KR" sz="9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1,785</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1,719</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683152585"/>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ASP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724,101</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786,897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906,669</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556,329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377692711"/>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채널광고</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배너</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3175" cap="flat" cmpd="sng" algn="ctr">
                      <a:solidFill>
                        <a:srgbClr val="005EB8"/>
                      </a:solidFill>
                      <a:prstDash val="dash"/>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594</a:t>
                      </a:r>
                    </a:p>
                  </a:txBody>
                  <a:tcPr marL="36000" marR="36000" marT="0" marB="0" anchor="ctr">
                    <a:lnL>
                      <a:noFill/>
                    </a:lnL>
                    <a:lnR>
                      <a:noFill/>
                    </a:lnR>
                    <a:lnT w="6350" cap="flat" cmpd="sng" algn="ctr">
                      <a:solidFill>
                        <a:srgbClr val="0070C0"/>
                      </a:solidFill>
                      <a:prstDash val="dot"/>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634</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752667269"/>
                  </a:ext>
                </a:extLst>
              </a:tr>
              <a:tr h="1692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4">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거래매출</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내차팔기</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650</a:t>
                      </a:r>
                    </a:p>
                  </a:txBody>
                  <a:tcPr marL="36000" marR="36000" marT="0" marB="0" anchor="ctr">
                    <a:lnL>
                      <a:noFill/>
                    </a:lnL>
                    <a:lnR>
                      <a:noFill/>
                    </a:lnR>
                    <a:lnT w="3175"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2,046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47.2%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39464921"/>
                  </a:ext>
                </a:extLst>
              </a:tr>
            </a:tbl>
          </a:graphicData>
        </a:graphic>
      </p:graphicFrame>
      <p:sp>
        <p:nvSpPr>
          <p:cNvPr id="18" name="TextBox 17">
            <a:extLst>
              <a:ext uri="{FF2B5EF4-FFF2-40B4-BE49-F238E27FC236}">
                <a16:creationId xmlns:a16="http://schemas.microsoft.com/office/drawing/2014/main" id="{A051EB06-6D67-4052-9875-502F8C467320}"/>
              </a:ext>
            </a:extLst>
          </p:cNvPr>
          <p:cNvSpPr txBox="1"/>
          <p:nvPr/>
        </p:nvSpPr>
        <p:spPr>
          <a:xfrm>
            <a:off x="601200" y="3604517"/>
            <a:ext cx="5534905" cy="2587736"/>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광고매출</a:t>
            </a: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b="1" u="sng">
                <a:latin typeface="Arial" panose="020B0604020202020204" pitchFamily="34" charset="0"/>
                <a:cs typeface="Arial" panose="020B0604020202020204" pitchFamily="34" charset="0"/>
              </a:rPr>
              <a:t>차량광고</a:t>
            </a:r>
            <a:r>
              <a:rPr lang="en-US" altLang="ko-KR" sz="900" b="1" u="sng">
                <a:latin typeface="Arial" panose="020B0604020202020204" pitchFamily="34" charset="0"/>
                <a:cs typeface="Arial" panose="020B0604020202020204" pitchFamily="34" charset="0"/>
              </a:rPr>
              <a:t>(</a:t>
            </a:r>
            <a:r>
              <a:rPr lang="ko-KR" altLang="en-US" sz="900" b="1" u="sng" err="1">
                <a:latin typeface="Arial" panose="020B0604020202020204" pitchFamily="34" charset="0"/>
                <a:cs typeface="Arial" panose="020B0604020202020204" pitchFamily="34" charset="0"/>
              </a:rPr>
              <a:t>내차사기</a:t>
            </a:r>
            <a:r>
              <a:rPr lang="en-US" altLang="ko-KR" sz="900" b="1" u="sng">
                <a:latin typeface="Arial" panose="020B0604020202020204" pitchFamily="34" charset="0"/>
                <a:cs typeface="Arial" panose="020B0604020202020204" pitchFamily="34" charset="0"/>
              </a:rPr>
              <a:t>)</a:t>
            </a: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ko-KR" altLang="en-US" sz="900" err="1">
                <a:latin typeface="Arial" panose="020B0604020202020204" pitchFamily="34" charset="0"/>
                <a:cs typeface="Arial" panose="020B0604020202020204" pitchFamily="34" charset="0"/>
              </a:rPr>
              <a:t>유료딜러수는</a:t>
            </a:r>
            <a:r>
              <a:rPr lang="ko-KR" altLang="en-US" sz="900">
                <a:latin typeface="Arial" panose="020B0604020202020204" pitchFamily="34" charset="0"/>
                <a:cs typeface="Arial" panose="020B0604020202020204" pitchFamily="34" charset="0"/>
              </a:rPr>
              <a:t> 매년 월평균 약 </a:t>
            </a:r>
            <a:r>
              <a:rPr lang="en-US" altLang="ko-KR" sz="900">
                <a:latin typeface="Arial" panose="020B0604020202020204" pitchFamily="34" charset="0"/>
                <a:cs typeface="Arial" panose="020B0604020202020204" pitchFamily="34" charset="0"/>
              </a:rPr>
              <a:t>1,700</a:t>
            </a:r>
            <a:r>
              <a:rPr lang="ko-KR" altLang="en-US" sz="900">
                <a:latin typeface="Arial" panose="020B0604020202020204" pitchFamily="34" charset="0"/>
                <a:cs typeface="Arial" panose="020B0604020202020204" pitchFamily="34" charset="0"/>
              </a:rPr>
              <a:t>명 수준을 유지하고 있으나</a:t>
            </a:r>
            <a:r>
              <a:rPr lang="en-US" altLang="ko-KR" sz="900">
                <a:latin typeface="Arial" panose="020B0604020202020204" pitchFamily="34" charset="0"/>
                <a:cs typeface="Arial" panose="020B0604020202020204" pitchFamily="34" charset="0"/>
              </a:rPr>
              <a:t>, ’22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1H </a:t>
            </a:r>
            <a:r>
              <a:rPr lang="ko-KR" altLang="en-US" sz="900">
                <a:latin typeface="Arial" panose="020B0604020202020204" pitchFamily="34" charset="0"/>
                <a:cs typeface="Arial" panose="020B0604020202020204" pitchFamily="34" charset="0"/>
              </a:rPr>
              <a:t>기준 월평균 </a:t>
            </a:r>
            <a:r>
              <a:rPr lang="en-US" altLang="ko-KR" sz="900">
                <a:latin typeface="Arial" panose="020B0604020202020204" pitchFamily="34" charset="0"/>
                <a:cs typeface="Arial" panose="020B0604020202020204" pitchFamily="34" charset="0"/>
              </a:rPr>
              <a:t>1,582</a:t>
            </a:r>
            <a:r>
              <a:rPr lang="ko-KR" altLang="en-US" sz="900">
                <a:latin typeface="Arial" panose="020B0604020202020204" pitchFamily="34" charset="0"/>
                <a:cs typeface="Arial" panose="020B0604020202020204" pitchFamily="34" charset="0"/>
              </a:rPr>
              <a:t>명인 것으로 집계되어 유료 딜러수가 전년대비 감소하는 추세를 보임</a:t>
            </a:r>
            <a:r>
              <a:rPr lang="en-US" altLang="ko-KR" sz="900">
                <a:latin typeface="Arial" panose="020B0604020202020204" pitchFamily="34" charset="0"/>
                <a:cs typeface="Arial" panose="020B0604020202020204" pitchFamily="34" charset="0"/>
              </a:rPr>
              <a:t> </a:t>
            </a: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ko-KR" altLang="en-US" sz="900" err="1">
                <a:latin typeface="Arial" panose="020B0604020202020204" pitchFamily="34" charset="0"/>
                <a:cs typeface="Arial" panose="020B0604020202020204" pitchFamily="34" charset="0"/>
              </a:rPr>
              <a:t>유료딜러수는</a:t>
            </a:r>
            <a:r>
              <a:rPr lang="ko-KR" altLang="en-US" sz="900">
                <a:latin typeface="Arial" panose="020B0604020202020204" pitchFamily="34" charset="0"/>
                <a:cs typeface="Arial" panose="020B0604020202020204" pitchFamily="34" charset="0"/>
              </a:rPr>
              <a:t> 감소하는 추세이나</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유료딜러수당 매출액인 </a:t>
            </a:r>
            <a:r>
              <a:rPr lang="en-US" altLang="ko-KR" sz="900">
                <a:latin typeface="Arial" panose="020B0604020202020204" pitchFamily="34" charset="0"/>
                <a:cs typeface="Arial" panose="020B0604020202020204" pitchFamily="34" charset="0"/>
              </a:rPr>
              <a:t>ASP</a:t>
            </a:r>
            <a:r>
              <a:rPr lang="ko-KR" altLang="en-US" sz="900">
                <a:latin typeface="Arial" panose="020B0604020202020204" pitchFamily="34" charset="0"/>
                <a:cs typeface="Arial" panose="020B0604020202020204" pitchFamily="34" charset="0"/>
              </a:rPr>
              <a:t>의 경우 매년 증가하는 추세를 보임</a:t>
            </a:r>
            <a:r>
              <a:rPr lang="en-US" altLang="ko-KR" sz="900">
                <a:latin typeface="Arial" panose="020B0604020202020204" pitchFamily="34" charset="0"/>
                <a:cs typeface="Arial" panose="020B0604020202020204" pitchFamily="34" charset="0"/>
              </a:rPr>
              <a:t> (’22</a:t>
            </a:r>
            <a:r>
              <a:rPr lang="ko-KR" altLang="en-US" sz="900">
                <a:latin typeface="Arial" panose="020B0604020202020204" pitchFamily="34" charset="0"/>
                <a:cs typeface="Arial" panose="020B0604020202020204" pitchFamily="34" charset="0"/>
              </a:rPr>
              <a:t>년 차량광고</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내차사기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단순 </a:t>
            </a:r>
            <a:r>
              <a:rPr lang="ko-KR" altLang="en-US" sz="900" err="1">
                <a:latin typeface="Arial" panose="020B0604020202020204" pitchFamily="34" charset="0"/>
                <a:cs typeface="Arial" panose="020B0604020202020204" pitchFamily="34" charset="0"/>
              </a:rPr>
              <a:t>연환산</a:t>
            </a:r>
            <a:r>
              <a:rPr lang="ko-KR" altLang="en-US" sz="900">
                <a:latin typeface="Arial" panose="020B0604020202020204" pitchFamily="34" charset="0"/>
                <a:cs typeface="Arial" panose="020B0604020202020204" pitchFamily="34" charset="0"/>
              </a:rPr>
              <a:t> 매출 기준 </a:t>
            </a:r>
            <a:r>
              <a:rPr lang="en-US" altLang="ko-KR" sz="900">
                <a:latin typeface="Arial" panose="020B0604020202020204" pitchFamily="34" charset="0"/>
                <a:cs typeface="Arial" panose="020B0604020202020204" pitchFamily="34" charset="0"/>
              </a:rPr>
              <a:t>ASP</a:t>
            </a:r>
            <a:r>
              <a:rPr lang="ko-KR" altLang="en-US" sz="900">
                <a:latin typeface="Arial" panose="020B0604020202020204" pitchFamily="34" charset="0"/>
                <a:cs typeface="Arial" panose="020B0604020202020204" pitchFamily="34" charset="0"/>
              </a:rPr>
              <a:t>는 </a:t>
            </a:r>
            <a:r>
              <a:rPr lang="en-US" altLang="ko-KR" sz="900">
                <a:latin typeface="Arial" panose="020B0604020202020204" pitchFamily="34" charset="0"/>
                <a:cs typeface="Arial" panose="020B0604020202020204" pitchFamily="34" charset="0"/>
              </a:rPr>
              <a:t>111</a:t>
            </a:r>
            <a:r>
              <a:rPr lang="ko-KR" altLang="en-US" sz="900">
                <a:latin typeface="Arial" panose="020B0604020202020204" pitchFamily="34" charset="0"/>
                <a:cs typeface="Arial" panose="020B0604020202020204" pitchFamily="34" charset="0"/>
              </a:rPr>
              <a:t>만원 수준</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단가가 낮은 베이직 상품의 판매량은 지속적으로 감소하는 추세를 보이고 있으며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베이직 상품보다 단가가 높은 플러스 상품과 </a:t>
            </a:r>
            <a:r>
              <a:rPr lang="ko-KR" altLang="en-US" sz="900" err="1">
                <a:latin typeface="Arial" panose="020B0604020202020204" pitchFamily="34" charset="0"/>
                <a:cs typeface="Arial" panose="020B0604020202020204" pitchFamily="34" charset="0"/>
              </a:rPr>
              <a:t>콜배너</a:t>
            </a:r>
            <a:r>
              <a:rPr lang="ko-KR" altLang="en-US" sz="900">
                <a:latin typeface="Arial" panose="020B0604020202020204" pitchFamily="34" charset="0"/>
                <a:cs typeface="Arial" panose="020B0604020202020204" pitchFamily="34" charset="0"/>
              </a:rPr>
              <a:t> 상품의 판매량이 지속적으로 증가하고 있음 </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또한</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단가가 높은 </a:t>
            </a:r>
            <a:r>
              <a:rPr lang="ko-KR" altLang="en-US" sz="900" err="1">
                <a:latin typeface="Arial" panose="020B0604020202020204" pitchFamily="34" charset="0"/>
                <a:cs typeface="Arial" panose="020B0604020202020204" pitchFamily="34" charset="0"/>
              </a:rPr>
              <a:t>콜배너</a:t>
            </a:r>
            <a:r>
              <a:rPr lang="ko-KR" altLang="en-US" sz="900">
                <a:latin typeface="Arial" panose="020B0604020202020204" pitchFamily="34" charset="0"/>
                <a:cs typeface="Arial" panose="020B0604020202020204" pitchFamily="34" charset="0"/>
              </a:rPr>
              <a:t> 이용권이 </a:t>
            </a:r>
            <a:r>
              <a:rPr lang="en-US" altLang="ko-KR" sz="900">
                <a:latin typeface="Arial" panose="020B0604020202020204" pitchFamily="34" charset="0"/>
                <a:cs typeface="Arial" panose="020B0604020202020204" pitchFamily="34" charset="0"/>
              </a:rPr>
              <a:t>’20</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월부터 판매되기 시작하여 지속적으로 판매량이 증가하는 추세임</a:t>
            </a:r>
            <a:r>
              <a:rPr lang="en-US" altLang="ko-KR"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콜배너</a:t>
            </a:r>
            <a:r>
              <a:rPr lang="ko-KR" altLang="en-US" sz="900">
                <a:latin typeface="Arial" panose="020B0604020202020204" pitchFamily="34" charset="0"/>
                <a:cs typeface="Arial" panose="020B0604020202020204" pitchFamily="34" charset="0"/>
              </a:rPr>
              <a:t> 상품은 고객이 제휴차량에 대해 </a:t>
            </a:r>
            <a:r>
              <a:rPr lang="ko-KR" altLang="en-US" sz="900" err="1">
                <a:latin typeface="Arial" panose="020B0604020202020204" pitchFamily="34" charset="0"/>
                <a:cs typeface="Arial" panose="020B0604020202020204" pitchFamily="34" charset="0"/>
              </a:rPr>
              <a:t>내차사기</a:t>
            </a:r>
            <a:r>
              <a:rPr lang="ko-KR" altLang="en-US" sz="900">
                <a:latin typeface="Arial" panose="020B0604020202020204" pitchFamily="34" charset="0"/>
                <a:cs typeface="Arial" panose="020B0604020202020204" pitchFamily="34" charset="0"/>
              </a:rPr>
              <a:t> 문의하기 이용 시</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딜러 리스트 중 최상단에 노출될 수 있도록 하는 인증딜러 홍보 상품임</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인터뷰에 따르면</a:t>
            </a:r>
            <a:r>
              <a:rPr lang="en-US" altLang="ko-KR"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콜배너</a:t>
            </a:r>
            <a:r>
              <a:rPr lang="ko-KR" altLang="en-US" sz="900">
                <a:latin typeface="Arial" panose="020B0604020202020204" pitchFamily="34" charset="0"/>
                <a:cs typeface="Arial" panose="020B0604020202020204" pitchFamily="34" charset="0"/>
              </a:rPr>
              <a:t> 상품에 대한 홍보는 적극적으로 수행하지 않아 판매량이 미미한 수준이라고 답변 받음</a:t>
            </a: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300"/>
              </a:spcBef>
              <a:buClr>
                <a:srgbClr val="00338D"/>
              </a:buClr>
              <a:buFont typeface="Arial" panose="020B0604020202020204" pitchFamily="34" charset="0"/>
              <a:buChar char="•"/>
              <a:tabLst>
                <a:tab pos="355600" algn="l"/>
              </a:tabLst>
              <a:defRPr/>
            </a:pPr>
            <a:endParaRPr lang="en-US" altLang="ko-KR" sz="900" b="1" u="sng">
              <a:latin typeface="Arial" panose="020B0604020202020204" pitchFamily="34" charset="0"/>
              <a:cs typeface="Arial" panose="020B0604020202020204" pitchFamily="34" charset="0"/>
            </a:endParaRPr>
          </a:p>
          <a:p>
            <a:pPr marL="355600" lvl="0" indent="-177800" defTabSz="914400" latinLnBrk="1">
              <a:lnSpc>
                <a:spcPts val="1200"/>
              </a:lnSpc>
              <a:spcBef>
                <a:spcPts val="300"/>
              </a:spcBef>
              <a:buClr>
                <a:srgbClr val="00338D"/>
              </a:buClr>
              <a:buFont typeface="Arial" panose="020B0604020202020204" pitchFamily="34" charset="0"/>
              <a:buChar char="•"/>
              <a:tabLst>
                <a:tab pos="355600" algn="l"/>
              </a:tabLst>
              <a:defRPr/>
            </a:pPr>
            <a:endParaRPr lang="en-US" altLang="ko-KR" sz="900" b="1" u="sng">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0157D36-2A73-4F75-9366-CC6659EE0191}"/>
              </a:ext>
            </a:extLst>
          </p:cNvPr>
          <p:cNvSpPr txBox="1"/>
          <p:nvPr/>
        </p:nvSpPr>
        <p:spPr>
          <a:xfrm>
            <a:off x="601204" y="3390341"/>
            <a:ext cx="314462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a:t>
            </a:r>
            <a:r>
              <a:rPr lang="ko-KR" altLang="en-US" sz="700">
                <a:latin typeface="Arial" panose="020B0604020202020204" pitchFamily="34" charset="0"/>
                <a:cs typeface="Arial" panose="020B0604020202020204" pitchFamily="34" charset="0"/>
              </a:rPr>
              <a:t>월 평균 </a:t>
            </a:r>
            <a:r>
              <a:rPr lang="ko-KR" altLang="en-US" sz="700" err="1">
                <a:latin typeface="Arial" panose="020B0604020202020204" pitchFamily="34" charset="0"/>
                <a:cs typeface="Arial" panose="020B0604020202020204" pitchFamily="34" charset="0"/>
              </a:rPr>
              <a:t>유료딜러수</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 Note 2: ‘22</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1H </a:t>
            </a:r>
            <a:r>
              <a:rPr lang="ko-KR" altLang="en-US" sz="700">
                <a:latin typeface="Arial" panose="020B0604020202020204" pitchFamily="34" charset="0"/>
                <a:cs typeface="Arial" panose="020B0604020202020204" pitchFamily="34" charset="0"/>
              </a:rPr>
              <a:t>기준 단순 </a:t>
            </a:r>
            <a:r>
              <a:rPr lang="ko-KR" altLang="en-US" sz="700" err="1">
                <a:latin typeface="Arial" panose="020B0604020202020204" pitchFamily="34" charset="0"/>
                <a:cs typeface="Arial" panose="020B0604020202020204" pitchFamily="34" charset="0"/>
              </a:rPr>
              <a:t>연환산</a:t>
            </a:r>
            <a:r>
              <a:rPr lang="ko-KR" altLang="en-US" sz="700">
                <a:latin typeface="Arial" panose="020B0604020202020204" pitchFamily="34" charset="0"/>
                <a:cs typeface="Arial" panose="020B0604020202020204" pitchFamily="34" charset="0"/>
              </a:rPr>
              <a:t> 판매량</a:t>
            </a:r>
            <a:endParaRPr lang="en-US" altLang="ko-KR" sz="700">
              <a:latin typeface="Arial" panose="020B0604020202020204" pitchFamily="34" charset="0"/>
              <a:cs typeface="Arial" panose="020B0604020202020204" pitchFamily="34" charset="0"/>
            </a:endParaRPr>
          </a:p>
        </p:txBody>
      </p:sp>
      <p:graphicFrame>
        <p:nvGraphicFramePr>
          <p:cNvPr id="27" name="표 26">
            <a:extLst>
              <a:ext uri="{FF2B5EF4-FFF2-40B4-BE49-F238E27FC236}">
                <a16:creationId xmlns:a16="http://schemas.microsoft.com/office/drawing/2014/main" id="{7F1F555D-0E10-4D66-9C77-0AE5C5064EF3}"/>
              </a:ext>
            </a:extLst>
          </p:cNvPr>
          <p:cNvGraphicFramePr>
            <a:graphicFrameLocks noGrp="1"/>
          </p:cNvGraphicFramePr>
          <p:nvPr>
            <p:extLst>
              <p:ext uri="{D42A27DB-BD31-4B8C-83A1-F6EECF244321}">
                <p14:modId xmlns:p14="http://schemas.microsoft.com/office/powerpoint/2010/main" val="2158502394"/>
              </p:ext>
            </p:extLst>
          </p:nvPr>
        </p:nvGraphicFramePr>
        <p:xfrm>
          <a:off x="6232359" y="3712257"/>
          <a:ext cx="3278036" cy="822960"/>
        </p:xfrm>
        <a:graphic>
          <a:graphicData uri="http://schemas.openxmlformats.org/drawingml/2006/table">
            <a:tbl>
              <a:tblPr/>
              <a:tblGrid>
                <a:gridCol w="176432">
                  <a:extLst>
                    <a:ext uri="{9D8B030D-6E8A-4147-A177-3AD203B41FA5}">
                      <a16:colId xmlns:a16="http://schemas.microsoft.com/office/drawing/2014/main" val="3016870128"/>
                    </a:ext>
                  </a:extLst>
                </a:gridCol>
                <a:gridCol w="748080">
                  <a:extLst>
                    <a:ext uri="{9D8B030D-6E8A-4147-A177-3AD203B41FA5}">
                      <a16:colId xmlns:a16="http://schemas.microsoft.com/office/drawing/2014/main" val="3748812983"/>
                    </a:ext>
                  </a:extLst>
                </a:gridCol>
                <a:gridCol w="588381">
                  <a:extLst>
                    <a:ext uri="{9D8B030D-6E8A-4147-A177-3AD203B41FA5}">
                      <a16:colId xmlns:a16="http://schemas.microsoft.com/office/drawing/2014/main" val="431817047"/>
                    </a:ext>
                  </a:extLst>
                </a:gridCol>
                <a:gridCol w="588381">
                  <a:extLst>
                    <a:ext uri="{9D8B030D-6E8A-4147-A177-3AD203B41FA5}">
                      <a16:colId xmlns:a16="http://schemas.microsoft.com/office/drawing/2014/main" val="797567352"/>
                    </a:ext>
                  </a:extLst>
                </a:gridCol>
                <a:gridCol w="588381">
                  <a:extLst>
                    <a:ext uri="{9D8B030D-6E8A-4147-A177-3AD203B41FA5}">
                      <a16:colId xmlns:a16="http://schemas.microsoft.com/office/drawing/2014/main" val="2819575777"/>
                    </a:ext>
                  </a:extLst>
                </a:gridCol>
                <a:gridCol w="588381">
                  <a:extLst>
                    <a:ext uri="{9D8B030D-6E8A-4147-A177-3AD203B41FA5}">
                      <a16:colId xmlns:a16="http://schemas.microsoft.com/office/drawing/2014/main" val="2034390969"/>
                    </a:ext>
                  </a:extLst>
                </a:gridCol>
              </a:tblGrid>
              <a:tr h="51261">
                <a:tc gridSpan="2">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이용권 판매량</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819092575"/>
                  </a:ext>
                </a:extLst>
              </a:tr>
              <a:tr h="51261">
                <a:tc gridSpan="2">
                  <a:txBody>
                    <a:bodyPr/>
                    <a:lstStyle/>
                    <a:p>
                      <a:pPr algn="l"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개</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FY22 (E)</a:t>
                      </a:r>
                      <a:r>
                        <a:rPr lang="en-US" sz="900" b="1" i="0" u="none" strike="noStrike" baseline="30000">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13937518"/>
                  </a:ext>
                </a:extLst>
              </a:tr>
              <a:tr h="51261">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베이직</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8,834</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7,517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2,745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1,212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498367017"/>
                  </a:ext>
                </a:extLst>
              </a:tr>
              <a:tr h="51261">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플러스</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996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2,499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2,288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840302581"/>
                  </a:ext>
                </a:extLst>
              </a:tr>
              <a:tr h="51261">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프리미엄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526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396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350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255262456"/>
                  </a:ext>
                </a:extLst>
              </a:tr>
              <a:tr h="51261">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err="1">
                          <a:solidFill>
                            <a:srgbClr val="000000"/>
                          </a:solidFill>
                          <a:effectLst/>
                          <a:latin typeface="Arial" panose="020B0604020202020204" pitchFamily="34" charset="0"/>
                          <a:ea typeface="+mj-ea"/>
                          <a:cs typeface="Arial" panose="020B0604020202020204" pitchFamily="34" charset="0"/>
                        </a:rPr>
                        <a:t>콜배너</a:t>
                      </a: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327</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398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174515998"/>
                  </a:ext>
                </a:extLst>
              </a:tr>
            </a:tbl>
          </a:graphicData>
        </a:graphic>
      </p:graphicFrame>
      <p:sp>
        <p:nvSpPr>
          <p:cNvPr id="11" name="TextBox 10">
            <a:extLst>
              <a:ext uri="{FF2B5EF4-FFF2-40B4-BE49-F238E27FC236}">
                <a16:creationId xmlns:a16="http://schemas.microsoft.com/office/drawing/2014/main" id="{C4A720B0-1FEE-4725-81DE-9F217DDA74A3}"/>
              </a:ext>
            </a:extLst>
          </p:cNvPr>
          <p:cNvSpPr txBox="1"/>
          <p:nvPr/>
        </p:nvSpPr>
        <p:spPr>
          <a:xfrm>
            <a:off x="6160168" y="3536864"/>
            <a:ext cx="1696231" cy="123111"/>
          </a:xfrm>
          <a:prstGeom prst="rect">
            <a:avLst/>
          </a:prstGeom>
          <a:noFill/>
        </p:spPr>
        <p:txBody>
          <a:bodyPr wrap="square" lIns="0" tIns="0" rIns="0" bIns="0" rtlCol="0">
            <a:spAutoFit/>
          </a:bodyPr>
          <a:lstStyle/>
          <a:p>
            <a:r>
              <a:rPr lang="en-US" altLang="ko-KR" sz="800" b="1">
                <a:latin typeface="+mj-ea"/>
                <a:ea typeface="+mj-ea"/>
                <a:cs typeface="Arial" panose="020B0604020202020204" pitchFamily="34" charset="0"/>
              </a:rPr>
              <a:t>&lt; </a:t>
            </a:r>
            <a:r>
              <a:rPr lang="ko-KR" altLang="en-US" sz="800" b="1">
                <a:latin typeface="+mj-ea"/>
                <a:ea typeface="+mj-ea"/>
                <a:cs typeface="Arial" panose="020B0604020202020204" pitchFamily="34" charset="0"/>
              </a:rPr>
              <a:t>상품별 판매량 추이 </a:t>
            </a:r>
            <a:r>
              <a:rPr lang="en-US" altLang="ko-KR" sz="800" b="1">
                <a:latin typeface="+mj-ea"/>
                <a:ea typeface="+mj-ea"/>
                <a:cs typeface="Arial" panose="020B0604020202020204" pitchFamily="34" charset="0"/>
              </a:rPr>
              <a:t>&gt;</a:t>
            </a:r>
          </a:p>
        </p:txBody>
      </p:sp>
      <p:graphicFrame>
        <p:nvGraphicFramePr>
          <p:cNvPr id="14" name="차트 13">
            <a:extLst>
              <a:ext uri="{FF2B5EF4-FFF2-40B4-BE49-F238E27FC236}">
                <a16:creationId xmlns:a16="http://schemas.microsoft.com/office/drawing/2014/main" id="{69B709B0-6B57-4C67-8B5E-FFF49D3F785F}"/>
              </a:ext>
            </a:extLst>
          </p:cNvPr>
          <p:cNvGraphicFramePr>
            <a:graphicFrameLocks/>
          </p:cNvGraphicFramePr>
          <p:nvPr>
            <p:extLst>
              <p:ext uri="{D42A27DB-BD31-4B8C-83A1-F6EECF244321}">
                <p14:modId xmlns:p14="http://schemas.microsoft.com/office/powerpoint/2010/main" val="1887783897"/>
              </p:ext>
            </p:extLst>
          </p:nvPr>
        </p:nvGraphicFramePr>
        <p:xfrm>
          <a:off x="6232359" y="4683493"/>
          <a:ext cx="3278036" cy="150876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9F532D69-D6E1-498B-A832-9B4165771EF4}"/>
              </a:ext>
            </a:extLst>
          </p:cNvPr>
          <p:cNvSpPr txBox="1"/>
          <p:nvPr/>
        </p:nvSpPr>
        <p:spPr>
          <a:xfrm>
            <a:off x="3486992" y="3390544"/>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6307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(4/7)</a:t>
            </a:r>
            <a:endParaRPr lang="en-US" altLang="ko-KR" sz="4500" b="1">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B9861B62-DCC5-4DE4-A01D-748390074CFC}"/>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광고매출</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배너</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는 매년 전체 광고매출의 약 </a:t>
            </a:r>
            <a:r>
              <a:rPr lang="en-US" altLang="ko-KR" sz="1000" b="1">
                <a:solidFill>
                  <a:srgbClr val="002997"/>
                </a:solidFill>
                <a:latin typeface="Arial" panose="020B0604020202020204" pitchFamily="34" charset="0"/>
                <a:ea typeface="+mj-ea"/>
                <a:cs typeface="Arial" panose="020B0604020202020204" pitchFamily="34" charset="0"/>
              </a:rPr>
              <a:t>31%</a:t>
            </a:r>
            <a:r>
              <a:rPr lang="ko-KR" altLang="en-US" sz="1000" b="1">
                <a:solidFill>
                  <a:srgbClr val="002997"/>
                </a:solidFill>
                <a:latin typeface="Arial" panose="020B0604020202020204" pitchFamily="34" charset="0"/>
                <a:ea typeface="+mj-ea"/>
                <a:cs typeface="Arial" panose="020B0604020202020204" pitchFamily="34" charset="0"/>
              </a:rPr>
              <a:t>를 차지함</a:t>
            </a:r>
            <a:r>
              <a:rPr lang="en-US" altLang="ko-KR" sz="1000" b="1">
                <a:solidFill>
                  <a:srgbClr val="002997"/>
                </a:solidFill>
                <a:latin typeface="Arial" panose="020B0604020202020204" pitchFamily="34" charset="0"/>
                <a:ea typeface="+mj-ea"/>
                <a:cs typeface="Arial" panose="020B0604020202020204" pitchFamily="34" charset="0"/>
              </a:rPr>
              <a:t>. 3</a:t>
            </a:r>
            <a:r>
              <a:rPr lang="ko-KR" altLang="en-US" sz="1000" b="1">
                <a:solidFill>
                  <a:srgbClr val="002997"/>
                </a:solidFill>
                <a:latin typeface="Arial" panose="020B0604020202020204" pitchFamily="34" charset="0"/>
                <a:ea typeface="+mj-ea"/>
                <a:cs typeface="Arial" panose="020B0604020202020204" pitchFamily="34" charset="0"/>
              </a:rPr>
              <a:t>가지 상품 중 </a:t>
            </a:r>
            <a:r>
              <a:rPr lang="en-US" altLang="ko-KR" sz="1000" b="1">
                <a:solidFill>
                  <a:srgbClr val="002997"/>
                </a:solidFill>
                <a:latin typeface="Arial" panose="020B0604020202020204" pitchFamily="34" charset="0"/>
                <a:ea typeface="+mj-ea"/>
                <a:cs typeface="Arial" panose="020B0604020202020204" pitchFamily="34" charset="0"/>
              </a:rPr>
              <a:t>CPM </a:t>
            </a:r>
            <a:r>
              <a:rPr lang="ko-KR" altLang="en-US" sz="1000" b="1">
                <a:solidFill>
                  <a:srgbClr val="002997"/>
                </a:solidFill>
                <a:latin typeface="Arial" panose="020B0604020202020204" pitchFamily="34" charset="0"/>
                <a:ea typeface="+mj-ea"/>
                <a:cs typeface="Arial" panose="020B0604020202020204" pitchFamily="34" charset="0"/>
              </a:rPr>
              <a:t>상품 매출 비중이 ‘</a:t>
            </a:r>
            <a:r>
              <a:rPr lang="en-US" altLang="ko-KR" sz="1000" b="1">
                <a:solidFill>
                  <a:srgbClr val="002997"/>
                </a:solidFill>
                <a:latin typeface="Arial" panose="020B0604020202020204" pitchFamily="34" charset="0"/>
                <a:ea typeface="+mj-ea"/>
                <a:cs typeface="Arial" panose="020B0604020202020204" pitchFamily="34" charset="0"/>
              </a:rPr>
              <a:t>20</a:t>
            </a:r>
            <a:r>
              <a:rPr lang="ko-KR" altLang="en-US" sz="1000" b="1">
                <a:solidFill>
                  <a:srgbClr val="002997"/>
                </a:solidFill>
                <a:latin typeface="Arial" panose="020B0604020202020204" pitchFamily="34" charset="0"/>
                <a:ea typeface="+mj-ea"/>
                <a:cs typeface="Arial" panose="020B0604020202020204" pitchFamily="34" charset="0"/>
              </a:rPr>
              <a:t>년 현대캐피탈 매출 발생 이후 점차 증가하는 추세로 ‘</a:t>
            </a:r>
            <a:r>
              <a:rPr lang="en-US" altLang="ko-KR" sz="1000" b="1">
                <a:solidFill>
                  <a:srgbClr val="002997"/>
                </a:solidFill>
                <a:latin typeface="Arial" panose="020B0604020202020204" pitchFamily="34" charset="0"/>
                <a:ea typeface="+mj-ea"/>
                <a:cs typeface="Arial" panose="020B0604020202020204" pitchFamily="34" charset="0"/>
              </a:rPr>
              <a:t>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1H </a:t>
            </a:r>
            <a:r>
              <a:rPr lang="ko-KR" altLang="en-US" sz="1000" b="1">
                <a:solidFill>
                  <a:srgbClr val="002997"/>
                </a:solidFill>
                <a:latin typeface="Arial" panose="020B0604020202020204" pitchFamily="34" charset="0"/>
                <a:ea typeface="+mj-ea"/>
                <a:cs typeface="Arial" panose="020B0604020202020204" pitchFamily="34" charset="0"/>
              </a:rPr>
              <a:t>기준 약 </a:t>
            </a:r>
            <a:r>
              <a:rPr lang="en-US" altLang="ko-KR" sz="1000" b="1">
                <a:solidFill>
                  <a:srgbClr val="002997"/>
                </a:solidFill>
                <a:latin typeface="Arial" panose="020B0604020202020204" pitchFamily="34" charset="0"/>
                <a:ea typeface="+mj-ea"/>
                <a:cs typeface="Arial" panose="020B0604020202020204" pitchFamily="34" charset="0"/>
              </a:rPr>
              <a:t>76%</a:t>
            </a:r>
            <a:r>
              <a:rPr lang="ko-KR" altLang="en-US" sz="1000" b="1">
                <a:solidFill>
                  <a:srgbClr val="002997"/>
                </a:solidFill>
                <a:latin typeface="Arial" panose="020B0604020202020204" pitchFamily="34" charset="0"/>
                <a:ea typeface="+mj-ea"/>
                <a:cs typeface="Arial" panose="020B0604020202020204" pitchFamily="34" charset="0"/>
              </a:rPr>
              <a:t>를 차지함</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sp>
        <p:nvSpPr>
          <p:cNvPr id="9" name="TextBox 8">
            <a:extLst>
              <a:ext uri="{FF2B5EF4-FFF2-40B4-BE49-F238E27FC236}">
                <a16:creationId xmlns:a16="http://schemas.microsoft.com/office/drawing/2014/main" id="{0419F960-3B2A-4643-9925-A188B7F9446E}"/>
              </a:ext>
            </a:extLst>
          </p:cNvPr>
          <p:cNvSpPr txBox="1"/>
          <p:nvPr/>
        </p:nvSpPr>
        <p:spPr>
          <a:xfrm>
            <a:off x="6548034" y="1509998"/>
            <a:ext cx="3100791" cy="4603743"/>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광고매출</a:t>
            </a: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b="1" u="sng">
                <a:latin typeface="Arial" panose="020B0604020202020204" pitchFamily="34" charset="0"/>
                <a:cs typeface="Arial" panose="020B0604020202020204" pitchFamily="34" charset="0"/>
              </a:rPr>
              <a:t>채널광고</a:t>
            </a:r>
            <a:r>
              <a:rPr lang="en-US" altLang="ko-KR" sz="900" b="1" u="sng">
                <a:latin typeface="Arial" panose="020B0604020202020204" pitchFamily="34" charset="0"/>
                <a:cs typeface="Arial" panose="020B0604020202020204" pitchFamily="34" charset="0"/>
              </a:rPr>
              <a:t>(</a:t>
            </a:r>
            <a:r>
              <a:rPr lang="ko-KR" altLang="en-US" sz="900" b="1" u="sng">
                <a:latin typeface="Arial" panose="020B0604020202020204" pitchFamily="34" charset="0"/>
                <a:cs typeface="Arial" panose="020B0604020202020204" pitchFamily="34" charset="0"/>
              </a:rPr>
              <a:t>배너</a:t>
            </a:r>
            <a:r>
              <a:rPr lang="en-US" altLang="ko-KR" sz="900" b="1" u="sng">
                <a:latin typeface="Arial" panose="020B0604020202020204" pitchFamily="34" charset="0"/>
                <a:cs typeface="Arial" panose="020B0604020202020204" pitchFamily="34" charset="0"/>
              </a:rPr>
              <a:t>)</a:t>
            </a: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채널광고</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배너</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매출은 약 </a:t>
            </a:r>
            <a:r>
              <a:rPr lang="en-US" altLang="ko-KR" sz="900">
                <a:latin typeface="Arial" panose="020B0604020202020204" pitchFamily="34" charset="0"/>
                <a:cs typeface="Arial" panose="020B0604020202020204" pitchFamily="34" charset="0"/>
              </a:rPr>
              <a:t>6~7</a:t>
            </a:r>
            <a:r>
              <a:rPr lang="ko-KR" altLang="en-US" sz="900">
                <a:latin typeface="Arial" panose="020B0604020202020204" pitchFamily="34" charset="0"/>
                <a:cs typeface="Arial" panose="020B0604020202020204" pitchFamily="34" charset="0"/>
              </a:rPr>
              <a:t>억원 수준으로 매년 전체 광고매출의 약 </a:t>
            </a:r>
            <a:r>
              <a:rPr lang="en-US" altLang="ko-KR" sz="900">
                <a:latin typeface="Arial" panose="020B0604020202020204" pitchFamily="34" charset="0"/>
                <a:cs typeface="Arial" panose="020B0604020202020204" pitchFamily="34" charset="0"/>
              </a:rPr>
              <a:t>31%</a:t>
            </a:r>
            <a:r>
              <a:rPr lang="ko-KR" altLang="en-US" sz="900">
                <a:latin typeface="Arial" panose="020B0604020202020204" pitchFamily="34" charset="0"/>
                <a:cs typeface="Arial" panose="020B0604020202020204" pitchFamily="34" charset="0"/>
              </a:rPr>
              <a:t>를 차지하고 있음</a:t>
            </a: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채널광고는 </a:t>
            </a:r>
            <a:r>
              <a:rPr lang="en-US" altLang="ko-KR" sz="900">
                <a:latin typeface="Arial" panose="020B0604020202020204" pitchFamily="34" charset="0"/>
                <a:cs typeface="Arial" panose="020B0604020202020204" pitchFamily="34" charset="0"/>
              </a:rPr>
              <a:t>CPM, CPA, CPA+CPS 3</a:t>
            </a:r>
            <a:r>
              <a:rPr lang="ko-KR" altLang="en-US" sz="900">
                <a:latin typeface="Arial" panose="020B0604020202020204" pitchFamily="34" charset="0"/>
                <a:cs typeface="Arial" panose="020B0604020202020204" pitchFamily="34" charset="0"/>
              </a:rPr>
              <a:t>가지상품으로 구분됨</a:t>
            </a:r>
            <a:r>
              <a:rPr lang="en-US" altLang="ko-KR" sz="900">
                <a:latin typeface="Arial" panose="020B0604020202020204" pitchFamily="34" charset="0"/>
                <a:cs typeface="Arial" panose="020B0604020202020204" pitchFamily="34" charset="0"/>
              </a:rPr>
              <a:t> </a:t>
            </a:r>
          </a:p>
          <a:p>
            <a:pPr marL="447675" lvl="0" indent="-177800" defTabSz="914400" latinLnBrk="1">
              <a:lnSpc>
                <a:spcPts val="1200"/>
              </a:lnSpc>
              <a:spcBef>
                <a:spcPts val="600"/>
              </a:spcBef>
              <a:buClr>
                <a:srgbClr val="00338D"/>
              </a:buClr>
              <a:buFont typeface="Wingdings" panose="05000000000000000000" pitchFamily="2" charset="2"/>
              <a:buChar char="ü"/>
              <a:tabLst>
                <a:tab pos="447675" algn="l"/>
              </a:tabLst>
              <a:defRPr/>
            </a:pPr>
            <a:r>
              <a:rPr lang="en-US" altLang="ko-KR" sz="900">
                <a:latin typeface="Arial" panose="020B0604020202020204" pitchFamily="34" charset="0"/>
                <a:cs typeface="Arial" panose="020B0604020202020204" pitchFamily="34" charset="0"/>
              </a:rPr>
              <a:t>CPM(Cost Per Mille): </a:t>
            </a:r>
            <a:r>
              <a:rPr lang="ko-KR" altLang="en-US" sz="900">
                <a:latin typeface="Arial" panose="020B0604020202020204" pitchFamily="34" charset="0"/>
                <a:cs typeface="Arial" panose="020B0604020202020204" pitchFamily="34" charset="0"/>
              </a:rPr>
              <a:t>노출 </a:t>
            </a:r>
            <a:r>
              <a:rPr lang="en-US" altLang="ko-KR" sz="900">
                <a:latin typeface="Arial" panose="020B0604020202020204" pitchFamily="34" charset="0"/>
                <a:cs typeface="Arial" panose="020B0604020202020204" pitchFamily="34" charset="0"/>
              </a:rPr>
              <a:t>1,000</a:t>
            </a:r>
            <a:r>
              <a:rPr lang="ko-KR" altLang="en-US" sz="900">
                <a:latin typeface="Arial" panose="020B0604020202020204" pitchFamily="34" charset="0"/>
                <a:cs typeface="Arial" panose="020B0604020202020204" pitchFamily="34" charset="0"/>
              </a:rPr>
              <a:t>번 당 광고비 산정</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회사는 노출지면</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팝업</a:t>
            </a:r>
            <a:r>
              <a:rPr lang="en-US" altLang="ko-KR" sz="900">
                <a:latin typeface="Arial" panose="020B0604020202020204" pitchFamily="34" charset="0"/>
                <a:cs typeface="Arial" panose="020B0604020202020204" pitchFamily="34" charset="0"/>
              </a:rPr>
              <a:t>/</a:t>
            </a:r>
            <a:r>
              <a:rPr lang="ko-KR" altLang="en-US" sz="900" err="1">
                <a:latin typeface="Arial" panose="020B0604020202020204" pitchFamily="34" charset="0"/>
                <a:cs typeface="Arial" panose="020B0604020202020204" pitchFamily="34" charset="0"/>
              </a:rPr>
              <a:t>피드</a:t>
            </a:r>
            <a:r>
              <a:rPr lang="ko-KR" altLang="en-US" sz="900">
                <a:latin typeface="Arial" panose="020B0604020202020204" pitchFamily="34" charset="0"/>
                <a:cs typeface="Arial" panose="020B0604020202020204" pitchFamily="34" charset="0"/>
              </a:rPr>
              <a:t> 등</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당 최소 </a:t>
            </a:r>
            <a:r>
              <a:rPr lang="ko-KR" altLang="en-US" sz="900" err="1">
                <a:latin typeface="Arial" panose="020B0604020202020204" pitchFamily="34" charset="0"/>
                <a:cs typeface="Arial" panose="020B0604020202020204" pitchFamily="34" charset="0"/>
              </a:rPr>
              <a:t>노출제공수를</a:t>
            </a:r>
            <a:r>
              <a:rPr lang="ko-KR" altLang="en-US" sz="900">
                <a:latin typeface="Arial" panose="020B0604020202020204" pitchFamily="34" charset="0"/>
                <a:cs typeface="Arial" panose="020B0604020202020204" pitchFamily="34" charset="0"/>
              </a:rPr>
              <a:t> 지정하여 금액을 산정하고 있음</a:t>
            </a:r>
          </a:p>
          <a:p>
            <a:pPr marL="447675" lvl="0" indent="-177800" defTabSz="914400" latinLnBrk="1">
              <a:lnSpc>
                <a:spcPts val="1200"/>
              </a:lnSpc>
              <a:spcBef>
                <a:spcPts val="600"/>
              </a:spcBef>
              <a:buClr>
                <a:srgbClr val="00338D"/>
              </a:buClr>
              <a:buFont typeface="Wingdings" panose="05000000000000000000" pitchFamily="2" charset="2"/>
              <a:buChar char="ü"/>
              <a:tabLst>
                <a:tab pos="447675" algn="l"/>
              </a:tabLst>
              <a:defRPr/>
            </a:pPr>
            <a:r>
              <a:rPr lang="en-US" altLang="ko-KR" sz="900">
                <a:latin typeface="Arial" panose="020B0604020202020204" pitchFamily="34" charset="0"/>
                <a:cs typeface="Arial" panose="020B0604020202020204" pitchFamily="34" charset="0"/>
              </a:rPr>
              <a:t>CPA(Cost Per Action): </a:t>
            </a:r>
            <a:r>
              <a:rPr lang="ko-KR" altLang="en-US" sz="900">
                <a:latin typeface="Arial" panose="020B0604020202020204" pitchFamily="34" charset="0"/>
                <a:cs typeface="Arial" panose="020B0604020202020204" pitchFamily="34" charset="0"/>
              </a:rPr>
              <a:t>자동차 보험료 계산 등 광고주가 설정한 특정 행동</a:t>
            </a:r>
            <a:r>
              <a:rPr lang="en-US" altLang="ko-KR" sz="900">
                <a:latin typeface="Arial" panose="020B0604020202020204" pitchFamily="34" charset="0"/>
                <a:cs typeface="Arial" panose="020B0604020202020204" pitchFamily="34" charset="0"/>
              </a:rPr>
              <a:t>(Action)</a:t>
            </a:r>
            <a:r>
              <a:rPr lang="ko-KR" altLang="en-US" sz="900">
                <a:latin typeface="Arial" panose="020B0604020202020204" pitchFamily="34" charset="0"/>
                <a:cs typeface="Arial" panose="020B0604020202020204" pitchFamily="34" charset="0"/>
              </a:rPr>
              <a:t>을 할 때마다 광고비 산정</a:t>
            </a:r>
            <a:endParaRPr lang="en-US" altLang="ko-KR" sz="900">
              <a:latin typeface="Arial" panose="020B0604020202020204" pitchFamily="34" charset="0"/>
              <a:cs typeface="Arial" panose="020B0604020202020204" pitchFamily="34" charset="0"/>
            </a:endParaRPr>
          </a:p>
          <a:p>
            <a:pPr marL="447675" lvl="0" indent="-177800" defTabSz="914400" latinLnBrk="1">
              <a:lnSpc>
                <a:spcPts val="1200"/>
              </a:lnSpc>
              <a:spcBef>
                <a:spcPts val="600"/>
              </a:spcBef>
              <a:buClr>
                <a:srgbClr val="00338D"/>
              </a:buClr>
              <a:buFont typeface="Wingdings" panose="05000000000000000000" pitchFamily="2" charset="2"/>
              <a:buChar char="ü"/>
              <a:tabLst>
                <a:tab pos="447675" algn="l"/>
              </a:tabLst>
              <a:defRPr/>
            </a:pPr>
            <a:r>
              <a:rPr lang="en-US" altLang="ko-KR" sz="900">
                <a:latin typeface="Arial" panose="020B0604020202020204" pitchFamily="34" charset="0"/>
                <a:cs typeface="Arial" panose="020B0604020202020204" pitchFamily="34" charset="0"/>
              </a:rPr>
              <a:t>CPS(Cost Per Sale): </a:t>
            </a:r>
            <a:r>
              <a:rPr lang="ko-KR" altLang="en-US" sz="900">
                <a:latin typeface="Arial" panose="020B0604020202020204" pitchFamily="34" charset="0"/>
                <a:cs typeface="Arial" panose="020B0604020202020204" pitchFamily="34" charset="0"/>
              </a:rPr>
              <a:t>대출 발생 등 실제로 광고주에 매출이 발생하는 판매</a:t>
            </a:r>
            <a:r>
              <a:rPr lang="en-US" altLang="ko-KR" sz="900">
                <a:latin typeface="Arial" panose="020B0604020202020204" pitchFamily="34" charset="0"/>
                <a:cs typeface="Arial" panose="020B0604020202020204" pitchFamily="34" charset="0"/>
              </a:rPr>
              <a:t>(Sale)</a:t>
            </a:r>
            <a:r>
              <a:rPr lang="ko-KR" altLang="en-US" sz="900">
                <a:latin typeface="Arial" panose="020B0604020202020204" pitchFamily="34" charset="0"/>
                <a:cs typeface="Arial" panose="020B0604020202020204" pitchFamily="34" charset="0"/>
              </a:rPr>
              <a:t>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건당 광고비 산정 </a:t>
            </a: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r>
              <a:rPr lang="en-US" altLang="ko-KR" sz="900">
                <a:latin typeface="Arial" panose="020B0604020202020204" pitchFamily="34" charset="0"/>
                <a:cs typeface="Arial" panose="020B0604020202020204" pitchFamily="34" charset="0"/>
              </a:rPr>
              <a:t>CPM </a:t>
            </a:r>
            <a:r>
              <a:rPr lang="ko-KR" altLang="en-US" sz="900">
                <a:latin typeface="Arial" panose="020B0604020202020204" pitchFamily="34" charset="0"/>
                <a:cs typeface="Arial" panose="020B0604020202020204" pitchFamily="34" charset="0"/>
              </a:rPr>
              <a:t>상품 매출 비중은 </a:t>
            </a:r>
            <a:r>
              <a:rPr lang="en-US" altLang="ko-KR" sz="900">
                <a:latin typeface="Arial" panose="020B0604020202020204" pitchFamily="34" charset="0"/>
                <a:cs typeface="Arial" panose="020B0604020202020204" pitchFamily="34" charset="0"/>
              </a:rPr>
              <a:t>‘20</a:t>
            </a:r>
            <a:r>
              <a:rPr lang="ko-KR" altLang="en-US" sz="900">
                <a:latin typeface="Arial" panose="020B0604020202020204" pitchFamily="34" charset="0"/>
                <a:cs typeface="Arial" panose="020B0604020202020204" pitchFamily="34" charset="0"/>
              </a:rPr>
              <a:t>년 현대캐피탈 매출 발생 이후 점차 증가하는 추세로 </a:t>
            </a:r>
            <a:r>
              <a:rPr lang="en-US" altLang="ko-KR" sz="900">
                <a:latin typeface="Arial" panose="020B0604020202020204" pitchFamily="34" charset="0"/>
                <a:cs typeface="Arial" panose="020B0604020202020204" pitchFamily="34" charset="0"/>
              </a:rPr>
              <a:t>‘22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1H </a:t>
            </a:r>
            <a:r>
              <a:rPr lang="ko-KR" altLang="en-US" sz="900">
                <a:latin typeface="Arial" panose="020B0604020202020204" pitchFamily="34" charset="0"/>
                <a:cs typeface="Arial" panose="020B0604020202020204" pitchFamily="34" charset="0"/>
              </a:rPr>
              <a:t>기준 약 </a:t>
            </a:r>
            <a:r>
              <a:rPr lang="en-US" altLang="ko-KR" sz="900">
                <a:latin typeface="Arial" panose="020B0604020202020204" pitchFamily="34" charset="0"/>
                <a:cs typeface="Arial" panose="020B0604020202020204" pitchFamily="34" charset="0"/>
              </a:rPr>
              <a:t>76%</a:t>
            </a:r>
            <a:r>
              <a:rPr lang="ko-KR" altLang="en-US" sz="900">
                <a:latin typeface="Arial" panose="020B0604020202020204" pitchFamily="34" charset="0"/>
                <a:cs typeface="Arial" panose="020B0604020202020204" pitchFamily="34" charset="0"/>
              </a:rPr>
              <a:t>를 차지함</a:t>
            </a:r>
            <a:r>
              <a:rPr lang="en-US" altLang="ko-KR" sz="900">
                <a:latin typeface="Arial" panose="020B0604020202020204" pitchFamily="34" charset="0"/>
                <a:cs typeface="Arial" panose="020B0604020202020204" pitchFamily="34" charset="0"/>
              </a:rPr>
              <a:t> </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p:txBody>
      </p:sp>
      <p:graphicFrame>
        <p:nvGraphicFramePr>
          <p:cNvPr id="3" name="표 2">
            <a:extLst>
              <a:ext uri="{FF2B5EF4-FFF2-40B4-BE49-F238E27FC236}">
                <a16:creationId xmlns:a16="http://schemas.microsoft.com/office/drawing/2014/main" id="{BE033C06-2F44-4182-8DF0-7617949495ED}"/>
              </a:ext>
            </a:extLst>
          </p:cNvPr>
          <p:cNvGraphicFramePr>
            <a:graphicFrameLocks noGrp="1"/>
          </p:cNvGraphicFramePr>
          <p:nvPr/>
        </p:nvGraphicFramePr>
        <p:xfrm>
          <a:off x="601202" y="1509999"/>
          <a:ext cx="5833348" cy="4603743"/>
        </p:xfrm>
        <a:graphic>
          <a:graphicData uri="http://schemas.openxmlformats.org/drawingml/2006/table">
            <a:tbl>
              <a:tblPr/>
              <a:tblGrid>
                <a:gridCol w="151564">
                  <a:extLst>
                    <a:ext uri="{9D8B030D-6E8A-4147-A177-3AD203B41FA5}">
                      <a16:colId xmlns:a16="http://schemas.microsoft.com/office/drawing/2014/main" val="3134445060"/>
                    </a:ext>
                  </a:extLst>
                </a:gridCol>
                <a:gridCol w="151564">
                  <a:extLst>
                    <a:ext uri="{9D8B030D-6E8A-4147-A177-3AD203B41FA5}">
                      <a16:colId xmlns:a16="http://schemas.microsoft.com/office/drawing/2014/main" val="3039834524"/>
                    </a:ext>
                  </a:extLst>
                </a:gridCol>
                <a:gridCol w="151564">
                  <a:extLst>
                    <a:ext uri="{9D8B030D-6E8A-4147-A177-3AD203B41FA5}">
                      <a16:colId xmlns:a16="http://schemas.microsoft.com/office/drawing/2014/main" val="3542569452"/>
                    </a:ext>
                  </a:extLst>
                </a:gridCol>
                <a:gridCol w="151564">
                  <a:extLst>
                    <a:ext uri="{9D8B030D-6E8A-4147-A177-3AD203B41FA5}">
                      <a16:colId xmlns:a16="http://schemas.microsoft.com/office/drawing/2014/main" val="4058066925"/>
                    </a:ext>
                  </a:extLst>
                </a:gridCol>
                <a:gridCol w="151564">
                  <a:extLst>
                    <a:ext uri="{9D8B030D-6E8A-4147-A177-3AD203B41FA5}">
                      <a16:colId xmlns:a16="http://schemas.microsoft.com/office/drawing/2014/main" val="1423899733"/>
                    </a:ext>
                  </a:extLst>
                </a:gridCol>
                <a:gridCol w="755528">
                  <a:extLst>
                    <a:ext uri="{9D8B030D-6E8A-4147-A177-3AD203B41FA5}">
                      <a16:colId xmlns:a16="http://schemas.microsoft.com/office/drawing/2014/main" val="828613676"/>
                    </a:ext>
                  </a:extLst>
                </a:gridCol>
                <a:gridCol w="540000">
                  <a:extLst>
                    <a:ext uri="{9D8B030D-6E8A-4147-A177-3AD203B41FA5}">
                      <a16:colId xmlns:a16="http://schemas.microsoft.com/office/drawing/2014/main" val="1063767652"/>
                    </a:ext>
                  </a:extLst>
                </a:gridCol>
                <a:gridCol w="540000">
                  <a:extLst>
                    <a:ext uri="{9D8B030D-6E8A-4147-A177-3AD203B41FA5}">
                      <a16:colId xmlns:a16="http://schemas.microsoft.com/office/drawing/2014/main" val="1937670794"/>
                    </a:ext>
                  </a:extLst>
                </a:gridCol>
                <a:gridCol w="540000">
                  <a:extLst>
                    <a:ext uri="{9D8B030D-6E8A-4147-A177-3AD203B41FA5}">
                      <a16:colId xmlns:a16="http://schemas.microsoft.com/office/drawing/2014/main" val="1479094387"/>
                    </a:ext>
                  </a:extLst>
                </a:gridCol>
                <a:gridCol w="540000">
                  <a:extLst>
                    <a:ext uri="{9D8B030D-6E8A-4147-A177-3AD203B41FA5}">
                      <a16:colId xmlns:a16="http://schemas.microsoft.com/office/drawing/2014/main" val="3067506124"/>
                    </a:ext>
                  </a:extLst>
                </a:gridCol>
                <a:gridCol w="540000">
                  <a:extLst>
                    <a:ext uri="{9D8B030D-6E8A-4147-A177-3AD203B41FA5}">
                      <a16:colId xmlns:a16="http://schemas.microsoft.com/office/drawing/2014/main" val="333842996"/>
                    </a:ext>
                  </a:extLst>
                </a:gridCol>
                <a:gridCol w="540000">
                  <a:extLst>
                    <a:ext uri="{9D8B030D-6E8A-4147-A177-3AD203B41FA5}">
                      <a16:colId xmlns:a16="http://schemas.microsoft.com/office/drawing/2014/main" val="2049850034"/>
                    </a:ext>
                  </a:extLst>
                </a:gridCol>
                <a:gridCol w="540000">
                  <a:extLst>
                    <a:ext uri="{9D8B030D-6E8A-4147-A177-3AD203B41FA5}">
                      <a16:colId xmlns:a16="http://schemas.microsoft.com/office/drawing/2014/main" val="4209424638"/>
                    </a:ext>
                  </a:extLst>
                </a:gridCol>
                <a:gridCol w="540000">
                  <a:extLst>
                    <a:ext uri="{9D8B030D-6E8A-4147-A177-3AD203B41FA5}">
                      <a16:colId xmlns:a16="http://schemas.microsoft.com/office/drawing/2014/main" val="2411744170"/>
                    </a:ext>
                  </a:extLst>
                </a:gridCol>
              </a:tblGrid>
              <a:tr h="170509">
                <a:tc gridSpan="4">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956815578"/>
                  </a:ext>
                </a:extLst>
              </a:tr>
              <a:tr h="170509">
                <a:tc gridSpan="6">
                  <a:txBody>
                    <a:bodyPr/>
                    <a:lstStyle/>
                    <a:p>
                      <a:pPr algn="l"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789999147"/>
                  </a:ext>
                </a:extLst>
              </a:tr>
              <a:tr h="170509">
                <a:tc gridSpan="3">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127342884"/>
                  </a:ext>
                </a:extLst>
              </a:tr>
              <a:tr h="170509">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2821718789"/>
                  </a:ext>
                </a:extLst>
              </a:tr>
              <a:tr h="170509">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5">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626020471"/>
                  </a:ext>
                </a:extLst>
              </a:tr>
              <a:tr h="170509">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광고매출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1,987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74.4%</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49.4%</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52.8%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58.9%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299573194"/>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차량광고</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내차사기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1,353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68.1%</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69.0%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054733319"/>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채널광고</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배너</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634</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31.5%</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31.9%</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31.0%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31.1%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274434182"/>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CPM </a:t>
                      </a:r>
                      <a:r>
                        <a:rPr lang="ko-KR" altLang="en-US" sz="900" b="1" i="0" u="none" strike="noStrike">
                          <a:solidFill>
                            <a:srgbClr val="000000"/>
                          </a:solidFill>
                          <a:effectLst/>
                          <a:latin typeface="Arial" panose="020B0604020202020204" pitchFamily="34" charset="0"/>
                          <a:ea typeface="맑은 고딕" panose="020B0503020000020004" pitchFamily="50" charset="-127"/>
                        </a:rPr>
                        <a:t>상품</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36.1%</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41.9%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60.6%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76.2%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375828750"/>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현대캐피탈</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60.3%</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83.1%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84.3%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29701680"/>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롯데렌터카</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41.3%</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598031877"/>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한불모터스</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26.8%</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023927737"/>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르노삼성</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8.0%</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007587488"/>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KB</a:t>
                      </a:r>
                      <a:r>
                        <a:rPr lang="ko-KR" altLang="en-US" sz="900" b="0" i="0" u="none" strike="noStrike">
                          <a:solidFill>
                            <a:srgbClr val="000000"/>
                          </a:solidFill>
                          <a:effectLst/>
                          <a:latin typeface="Arial" panose="020B0604020202020204" pitchFamily="34" charset="0"/>
                          <a:ea typeface="맑은 고딕" panose="020B0503020000020004" pitchFamily="50" charset="-127"/>
                        </a:rPr>
                        <a:t>손해보험</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868526196"/>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기타</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20.1%</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16.1%</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126481077"/>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CPA </a:t>
                      </a:r>
                      <a:r>
                        <a:rPr lang="ko-KR" altLang="en-US" sz="900" b="1" i="0" u="none" strike="noStrike">
                          <a:solidFill>
                            <a:srgbClr val="000000"/>
                          </a:solidFill>
                          <a:effectLst/>
                          <a:latin typeface="Arial" panose="020B0604020202020204" pitchFamily="34" charset="0"/>
                          <a:ea typeface="맑은 고딕" panose="020B0503020000020004" pitchFamily="50" charset="-127"/>
                        </a:rPr>
                        <a:t>상품</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357</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25.9%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20.1%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350713619"/>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삼성화재</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33.1%</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64.0%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67.0%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71.8%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351746508"/>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현대캐피탈</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40.7%</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681242040"/>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현대해상</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21.6%</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15.7%</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221403304"/>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현대자동차</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13.5%</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544427309"/>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기타</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20.2%</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587023676"/>
                  </a:ext>
                </a:extLst>
              </a:tr>
              <a:tr h="170509">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CPA+CPS </a:t>
                      </a:r>
                      <a:r>
                        <a:rPr lang="ko-KR" altLang="en-US" sz="900" b="1" i="0" u="none" strike="noStrike">
                          <a:solidFill>
                            <a:srgbClr val="000000"/>
                          </a:solidFill>
                          <a:effectLst/>
                          <a:latin typeface="Arial" panose="020B0604020202020204" pitchFamily="34" charset="0"/>
                          <a:ea typeface="맑은 고딕" panose="020B0503020000020004" pitchFamily="50" charset="-127"/>
                        </a:rPr>
                        <a:t>상품</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29.3%</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13.5%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151466359"/>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현대캐피탈</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162</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87.2%</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74.2%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384740070"/>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삼성카드</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97.4%</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12.8%</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609111233"/>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지엔에이</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849214118"/>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기타</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751521842"/>
                  </a:ext>
                </a:extLst>
              </a:tr>
              <a:tr h="170509">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gridSpan="4">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거래매출</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내차팔기</a:t>
                      </a: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650</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2,039</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2,046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47.2%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99757988"/>
                  </a:ext>
                </a:extLst>
              </a:tr>
            </a:tbl>
          </a:graphicData>
        </a:graphic>
      </p:graphicFrame>
      <p:sp>
        <p:nvSpPr>
          <p:cNvPr id="10" name="TextBox 9">
            <a:extLst>
              <a:ext uri="{FF2B5EF4-FFF2-40B4-BE49-F238E27FC236}">
                <a16:creationId xmlns:a16="http://schemas.microsoft.com/office/drawing/2014/main" id="{C034E92F-AAEC-42B0-B52B-6A59BF3355B0}"/>
              </a:ext>
            </a:extLst>
          </p:cNvPr>
          <p:cNvSpPr txBox="1"/>
          <p:nvPr/>
        </p:nvSpPr>
        <p:spPr>
          <a:xfrm>
            <a:off x="610365" y="614501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72576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(5/7)</a:t>
            </a:r>
            <a:endParaRPr lang="en-US" altLang="ko-KR" sz="4500" b="1">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B9861B62-DCC5-4DE4-A01D-748390074CFC}"/>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en-US" altLang="ko-KR" sz="1000" b="1">
                <a:solidFill>
                  <a:srgbClr val="002997"/>
                </a:solidFill>
                <a:latin typeface="Arial" panose="020B0604020202020204" pitchFamily="34" charset="0"/>
                <a:ea typeface="+mj-ea"/>
                <a:cs typeface="Arial" panose="020B0604020202020204" pitchFamily="34" charset="0"/>
              </a:rPr>
              <a:t>CPM </a:t>
            </a:r>
            <a:r>
              <a:rPr lang="ko-KR" altLang="en-US" sz="1000" b="1">
                <a:solidFill>
                  <a:srgbClr val="002997"/>
                </a:solidFill>
                <a:latin typeface="Arial" panose="020B0604020202020204" pitchFamily="34" charset="0"/>
                <a:ea typeface="+mj-ea"/>
                <a:cs typeface="Arial" panose="020B0604020202020204" pitchFamily="34" charset="0"/>
              </a:rPr>
              <a:t>상품의 광고비는 노출지면</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노출제공에 따라 단가가 산정되어 있으며</a:t>
            </a:r>
            <a:r>
              <a:rPr lang="en-US" altLang="ko-KR" sz="1000" b="1">
                <a:solidFill>
                  <a:srgbClr val="002997"/>
                </a:solidFill>
                <a:latin typeface="Arial" panose="020B0604020202020204" pitchFamily="34" charset="0"/>
                <a:ea typeface="+mj-ea"/>
                <a:cs typeface="Arial" panose="020B0604020202020204" pitchFamily="34" charset="0"/>
              </a:rPr>
              <a:t>, CPA, CPS </a:t>
            </a:r>
            <a:r>
              <a:rPr lang="ko-KR" altLang="en-US" sz="1000" b="1">
                <a:solidFill>
                  <a:srgbClr val="002997"/>
                </a:solidFill>
                <a:latin typeface="Arial" panose="020B0604020202020204" pitchFamily="34" charset="0"/>
                <a:ea typeface="+mj-ea"/>
                <a:cs typeface="Arial" panose="020B0604020202020204" pitchFamily="34" charset="0"/>
              </a:rPr>
              <a:t>상품의 경우 광고주의 예산에 따라 광고 상품을 구성하여 견적을 제공하는 방식임</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sp>
        <p:nvSpPr>
          <p:cNvPr id="9" name="TextBox 8">
            <a:extLst>
              <a:ext uri="{FF2B5EF4-FFF2-40B4-BE49-F238E27FC236}">
                <a16:creationId xmlns:a16="http://schemas.microsoft.com/office/drawing/2014/main" id="{0419F960-3B2A-4643-9925-A188B7F9446E}"/>
              </a:ext>
            </a:extLst>
          </p:cNvPr>
          <p:cNvSpPr txBox="1"/>
          <p:nvPr/>
        </p:nvSpPr>
        <p:spPr>
          <a:xfrm>
            <a:off x="601203" y="3875994"/>
            <a:ext cx="8703598" cy="2053152"/>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광고매출</a:t>
            </a: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b="1" u="sng">
                <a:latin typeface="Arial" panose="020B0604020202020204" pitchFamily="34" charset="0"/>
                <a:cs typeface="Arial" panose="020B0604020202020204" pitchFamily="34" charset="0"/>
              </a:rPr>
              <a:t>채널광고</a:t>
            </a:r>
            <a:r>
              <a:rPr lang="en-US" altLang="ko-KR" sz="900" b="1" u="sng">
                <a:latin typeface="Arial" panose="020B0604020202020204" pitchFamily="34" charset="0"/>
                <a:cs typeface="Arial" panose="020B0604020202020204" pitchFamily="34" charset="0"/>
              </a:rPr>
              <a:t>(</a:t>
            </a:r>
            <a:r>
              <a:rPr lang="ko-KR" altLang="en-US" sz="900" b="1" u="sng">
                <a:latin typeface="Arial" panose="020B0604020202020204" pitchFamily="34" charset="0"/>
                <a:cs typeface="Arial" panose="020B0604020202020204" pitchFamily="34" charset="0"/>
              </a:rPr>
              <a:t>배너</a:t>
            </a:r>
            <a:r>
              <a:rPr lang="en-US" altLang="ko-KR" sz="900" b="1" u="sng">
                <a:latin typeface="Arial" panose="020B0604020202020204" pitchFamily="34" charset="0"/>
                <a:cs typeface="Arial" panose="020B0604020202020204" pitchFamily="34" charset="0"/>
              </a:rPr>
              <a:t>) (</a:t>
            </a:r>
            <a:r>
              <a:rPr lang="ko-KR" altLang="en-US" sz="900" b="1" u="sng">
                <a:latin typeface="Arial" panose="020B0604020202020204" pitchFamily="34" charset="0"/>
                <a:cs typeface="Arial" panose="020B0604020202020204" pitchFamily="34" charset="0"/>
              </a:rPr>
              <a:t>계속</a:t>
            </a:r>
            <a:r>
              <a:rPr lang="en-US" altLang="ko-KR" sz="900" b="1" u="sng">
                <a:latin typeface="Arial" panose="020B0604020202020204" pitchFamily="34" charset="0"/>
                <a:cs typeface="Arial" panose="020B0604020202020204" pitchFamily="34" charset="0"/>
              </a:rPr>
              <a:t>)</a:t>
            </a: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en-US" altLang="ko-KR" sz="900">
                <a:latin typeface="Arial" panose="020B0604020202020204" pitchFamily="34" charset="0"/>
                <a:cs typeface="Arial" panose="020B0604020202020204" pitchFamily="34" charset="0"/>
              </a:rPr>
              <a:t>CPM </a:t>
            </a:r>
            <a:r>
              <a:rPr lang="ko-KR" altLang="en-US" sz="900">
                <a:latin typeface="Arial" panose="020B0604020202020204" pitchFamily="34" charset="0"/>
                <a:cs typeface="Arial" panose="020B0604020202020204" pitchFamily="34" charset="0"/>
              </a:rPr>
              <a:t>상품은 노출지면</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노출제공에 따라 광고비가 산정되어 있으며</a:t>
            </a:r>
            <a:r>
              <a:rPr lang="en-US" altLang="ko-KR"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피드류보다</a:t>
            </a:r>
            <a:r>
              <a:rPr lang="ko-KR" altLang="en-US" sz="900">
                <a:latin typeface="Arial" panose="020B0604020202020204" pitchFamily="34" charset="0"/>
                <a:cs typeface="Arial" panose="020B0604020202020204" pitchFamily="34" charset="0"/>
              </a:rPr>
              <a:t> 팝업류의 상품 단가가 높은 것으로 나타남</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인터뷰에 따르면</a:t>
            </a:r>
            <a:r>
              <a:rPr lang="en-US" altLang="ko-KR"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구좌수는</a:t>
            </a:r>
            <a:r>
              <a:rPr lang="ko-KR" altLang="en-US" sz="900">
                <a:latin typeface="Arial" panose="020B0604020202020204" pitchFamily="34" charset="0"/>
                <a:cs typeface="Arial" panose="020B0604020202020204" pitchFamily="34" charset="0"/>
              </a:rPr>
              <a:t> 제조업과 같이 최대 </a:t>
            </a:r>
            <a:r>
              <a:rPr lang="en-US" altLang="ko-KR" sz="900" err="1">
                <a:latin typeface="Arial" panose="020B0604020202020204" pitchFamily="34" charset="0"/>
                <a:cs typeface="Arial" panose="020B0604020202020204" pitchFamily="34" charset="0"/>
              </a:rPr>
              <a:t>capa</a:t>
            </a:r>
            <a:r>
              <a:rPr lang="ko-KR" altLang="en-US" sz="900">
                <a:latin typeface="Arial" panose="020B0604020202020204" pitchFamily="34" charset="0"/>
                <a:cs typeface="Arial" panose="020B0604020202020204" pitchFamily="34" charset="0"/>
              </a:rPr>
              <a:t>가 정해져 있는 구조는 아니며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개발에 따라 변동 가능함</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다만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광고가 다량 노출될 경우 사용자의 불만 등 역효과가 발생할 수 있어 광고상품 판매 현황 등에 따라 적정한 수준으로 유지하고 있음</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en-US" altLang="ko-KR" sz="900">
                <a:latin typeface="Arial" panose="020B0604020202020204" pitchFamily="34" charset="0"/>
                <a:cs typeface="Arial" panose="020B0604020202020204" pitchFamily="34" charset="0"/>
              </a:rPr>
              <a:t>CPS, CPA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상품은 광고주가 예산을 책정하면</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lang="ko-KR" altLang="en-US" sz="900">
                <a:latin typeface="Arial" panose="020B0604020202020204" pitchFamily="34" charset="0"/>
                <a:cs typeface="Arial" panose="020B0604020202020204" pitchFamily="34" charset="0"/>
              </a:rPr>
              <a:t>회사가 해당 예산에 따라</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CTR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등을 고려하여 광고 상품을 구성하고 견적을 제안하는 방식임</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CPS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상품은 광고주가 단가를 제안하는 방식으로 제안 단가에 따라 광고 집행 여부를 결정함</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CPS</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는 실제 광고주에 매출을 발생시켜야 하는 광고상품으로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CPA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보다 단가가 높을 수 있어</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CTR(</a:t>
            </a:r>
            <a:r>
              <a:rPr kumimoji="0" lang="ko-KR" altLang="en-US" sz="9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전환율</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대비</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단가가 비효율적일 경우 </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CPA</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를 제안하는 경우도 있음</a:t>
            </a: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p:txBody>
      </p:sp>
      <p:graphicFrame>
        <p:nvGraphicFramePr>
          <p:cNvPr id="17" name="표 16">
            <a:extLst>
              <a:ext uri="{FF2B5EF4-FFF2-40B4-BE49-F238E27FC236}">
                <a16:creationId xmlns:a16="http://schemas.microsoft.com/office/drawing/2014/main" id="{076798D9-93F0-43C8-A715-B620B538C900}"/>
              </a:ext>
            </a:extLst>
          </p:cNvPr>
          <p:cNvGraphicFramePr>
            <a:graphicFrameLocks noGrp="1"/>
          </p:cNvGraphicFramePr>
          <p:nvPr>
            <p:extLst>
              <p:ext uri="{D42A27DB-BD31-4B8C-83A1-F6EECF244321}">
                <p14:modId xmlns:p14="http://schemas.microsoft.com/office/powerpoint/2010/main" val="1776286916"/>
              </p:ext>
            </p:extLst>
          </p:nvPr>
        </p:nvGraphicFramePr>
        <p:xfrm>
          <a:off x="601202" y="1509999"/>
          <a:ext cx="8294145" cy="2016000"/>
        </p:xfrm>
        <a:graphic>
          <a:graphicData uri="http://schemas.openxmlformats.org/drawingml/2006/table">
            <a:tbl>
              <a:tblPr/>
              <a:tblGrid>
                <a:gridCol w="625645">
                  <a:extLst>
                    <a:ext uri="{9D8B030D-6E8A-4147-A177-3AD203B41FA5}">
                      <a16:colId xmlns:a16="http://schemas.microsoft.com/office/drawing/2014/main" val="1670570969"/>
                    </a:ext>
                  </a:extLst>
                </a:gridCol>
                <a:gridCol w="541368">
                  <a:extLst>
                    <a:ext uri="{9D8B030D-6E8A-4147-A177-3AD203B41FA5}">
                      <a16:colId xmlns:a16="http://schemas.microsoft.com/office/drawing/2014/main" val="1778291182"/>
                    </a:ext>
                  </a:extLst>
                </a:gridCol>
                <a:gridCol w="1177249">
                  <a:extLst>
                    <a:ext uri="{9D8B030D-6E8A-4147-A177-3AD203B41FA5}">
                      <a16:colId xmlns:a16="http://schemas.microsoft.com/office/drawing/2014/main" val="3967702451"/>
                    </a:ext>
                  </a:extLst>
                </a:gridCol>
                <a:gridCol w="1699333">
                  <a:extLst>
                    <a:ext uri="{9D8B030D-6E8A-4147-A177-3AD203B41FA5}">
                      <a16:colId xmlns:a16="http://schemas.microsoft.com/office/drawing/2014/main" val="810243170"/>
                    </a:ext>
                  </a:extLst>
                </a:gridCol>
                <a:gridCol w="624453">
                  <a:extLst>
                    <a:ext uri="{9D8B030D-6E8A-4147-A177-3AD203B41FA5}">
                      <a16:colId xmlns:a16="http://schemas.microsoft.com/office/drawing/2014/main" val="131962308"/>
                    </a:ext>
                  </a:extLst>
                </a:gridCol>
                <a:gridCol w="675639">
                  <a:extLst>
                    <a:ext uri="{9D8B030D-6E8A-4147-A177-3AD203B41FA5}">
                      <a16:colId xmlns:a16="http://schemas.microsoft.com/office/drawing/2014/main" val="476356535"/>
                    </a:ext>
                  </a:extLst>
                </a:gridCol>
                <a:gridCol w="788245">
                  <a:extLst>
                    <a:ext uri="{9D8B030D-6E8A-4147-A177-3AD203B41FA5}">
                      <a16:colId xmlns:a16="http://schemas.microsoft.com/office/drawing/2014/main" val="1288102992"/>
                    </a:ext>
                  </a:extLst>
                </a:gridCol>
                <a:gridCol w="1432298">
                  <a:extLst>
                    <a:ext uri="{9D8B030D-6E8A-4147-A177-3AD203B41FA5}">
                      <a16:colId xmlns:a16="http://schemas.microsoft.com/office/drawing/2014/main" val="968389654"/>
                    </a:ext>
                  </a:extLst>
                </a:gridCol>
                <a:gridCol w="729915">
                  <a:extLst>
                    <a:ext uri="{9D8B030D-6E8A-4147-A177-3AD203B41FA5}">
                      <a16:colId xmlns:a16="http://schemas.microsoft.com/office/drawing/2014/main" val="861545138"/>
                    </a:ext>
                  </a:extLst>
                </a:gridCol>
              </a:tblGrid>
              <a:tr h="324000">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상품구분</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상품종류</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상품명</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노출 지면</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과금 방식</a:t>
                      </a:r>
                    </a:p>
                  </a:txBody>
                  <a:tcPr marL="36000" marR="36000" marT="0" marB="0" anchor="ctr">
                    <a:lnL>
                      <a:noFill/>
                    </a:lnL>
                    <a:lnR w="3175" cap="flat" cmpd="sng" algn="ctr">
                      <a:solidFill>
                        <a:srgbClr val="005EB8"/>
                      </a:solidFill>
                      <a:prstDash val="dash"/>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광고비</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a:t>
                      </a:r>
                    </a:p>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dash"/>
                      <a:round/>
                      <a:headEnd type="none" w="med" len="med"/>
                      <a:tailEnd type="none" w="med" len="med"/>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노출제공</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a:t>
                      </a:r>
                    </a:p>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건</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CPM </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단가</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(A/B*1,000)</a:t>
                      </a:r>
                    </a:p>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3175" cap="flat" cmpd="sng" algn="ctr">
                      <a:solidFill>
                        <a:srgbClr val="005EB8"/>
                      </a:solidFill>
                      <a:prstDash val="dash"/>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CTR</a:t>
                      </a:r>
                      <a:r>
                        <a:rPr lang="en-US" sz="8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603809997"/>
                  </a:ext>
                </a:extLst>
              </a:tr>
              <a:tr h="169200">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CPM</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팝업류</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시작팝업</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앱 실행 초기</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구좌당</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10,000,000</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200,000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50,000</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8~15%</a:t>
                      </a: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070942751"/>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팝업류</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종료팝업</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앱 종료 시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Android Only)</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구좌당</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8,000,000</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170,000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47,059</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799645007"/>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피드류</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피드박스</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상단부</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중고차 검색결과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번째 슬롯</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구좌당</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5,000,000</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800,000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6,250</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0.7~0.8%</a:t>
                      </a: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85964940"/>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피드류</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피드박스</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중단부</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중고차 검색결과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7~30</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번째 슬롯</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구좌당</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3,000,000</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800,000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3,750</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0.2~0.3%</a:t>
                      </a: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375382684"/>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피드류</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피드박스</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네이티브형</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중고차 검색결과 유사 노출</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구좌당</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3,000,000</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400,000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7,500</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1.0~2.0%</a:t>
                      </a: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759488308"/>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피드류</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메인 띠배너</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첫차 앱 초기 화면 상단부</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구좌당</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3,000,000</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700,000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4,286</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0.1~0.5%</a:t>
                      </a: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597819867"/>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피드류</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서브 띠배너</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중고차 매물 정보 화면 하단부</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구좌당</a:t>
                      </a:r>
                    </a:p>
                  </a:txBody>
                  <a:tcPr marL="36000" marR="36000" marT="0" marB="0" anchor="ctr">
                    <a:lnL>
                      <a:noFill/>
                    </a:lnL>
                    <a:lnR w="3175" cap="flat" cmpd="sng" algn="ctr">
                      <a:solidFill>
                        <a:srgbClr val="005EB8"/>
                      </a:solidFill>
                      <a:prstDash val="dash"/>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3,000,000</a:t>
                      </a:r>
                    </a:p>
                  </a:txBody>
                  <a:tcPr marL="36000" marR="36000" marT="0" marB="0" anchor="ctr">
                    <a:lnL w="3175" cap="flat" cmpd="sng" algn="ctr">
                      <a:solidFill>
                        <a:srgbClr val="005EB8"/>
                      </a:solidFill>
                      <a:prstDash val="dash"/>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600,000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5,000</a:t>
                      </a:r>
                    </a:p>
                  </a:txBody>
                  <a:tcPr marL="36000" marR="36000" marT="0" marB="0" anchor="ctr">
                    <a:lnL>
                      <a:noFill/>
                    </a:lnL>
                    <a:lnR w="3175" cap="flat" cmpd="sng" algn="ctr">
                      <a:solidFill>
                        <a:srgbClr val="005EB8"/>
                      </a:solidFill>
                      <a:prstDash val="dash"/>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0.1~0.2%</a:t>
                      </a: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24614059"/>
                  </a:ext>
                </a:extLst>
              </a:tr>
              <a:tr h="169200">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상품 구분</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구매 가능 캠페인</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노출 지면</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과금 방식</a:t>
                      </a:r>
                    </a:p>
                  </a:txBody>
                  <a:tcPr marL="36000" marR="36000" marT="0" marB="0" anchor="ctr">
                    <a:lnL>
                      <a:noFill/>
                    </a:lnL>
                    <a:lnR w="3175" cap="flat" cmpd="sng" algn="ctr">
                      <a:solidFill>
                        <a:srgbClr val="005EB8"/>
                      </a:solidFill>
                      <a:prstDash val="dash"/>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전환 단가</a:t>
                      </a:r>
                    </a:p>
                  </a:txBody>
                  <a:tcPr marL="36000" marR="36000" marT="0" marB="0" anchor="ctr">
                    <a:lnL w="3175" cap="flat" cmpd="sng" algn="ctr">
                      <a:solidFill>
                        <a:srgbClr val="005EB8"/>
                      </a:solidFill>
                      <a:prstDash val="dash"/>
                      <a:round/>
                      <a:headEnd type="none" w="med" len="med"/>
                      <a:tailEnd type="none" w="med" len="med"/>
                    </a:lnL>
                    <a:lnR>
                      <a:noFill/>
                    </a:lnR>
                    <a:lnT w="6350" cap="flat" cmpd="sng" algn="ctr">
                      <a:solidFill>
                        <a:srgbClr val="0070C0"/>
                      </a:solidFill>
                      <a:prstDash val="solid"/>
                      <a:round/>
                      <a:headEnd type="none" w="med" len="med"/>
                      <a:tailEnd type="none" w="med" len="med"/>
                    </a:lnT>
                    <a:lnB>
                      <a:noFill/>
                    </a:lnB>
                    <a:solidFill>
                      <a:srgbClr val="00338D"/>
                    </a:solidFill>
                  </a:tcPr>
                </a:tc>
                <a:tc gridSpan="2">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전환 인정 조건</a:t>
                      </a:r>
                    </a:p>
                  </a:txBody>
                  <a:tcPr marL="36000" marR="36000" marT="0" marB="0" anchor="ctr">
                    <a:lnL>
                      <a:noFill/>
                    </a:lnL>
                    <a:lnR w="3175" cap="flat" cmpd="sng" algn="ctr">
                      <a:solidFill>
                        <a:srgbClr val="005EB8"/>
                      </a:solidFill>
                      <a:prstDash val="dash"/>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hMerge="1">
                  <a:txBody>
                    <a:bodyPr/>
                    <a:lstStyle/>
                    <a:p>
                      <a:pPr algn="l"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l" fontAlgn="ct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155842030"/>
                  </a:ext>
                </a:extLst>
              </a:tr>
              <a:tr h="169200">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CPA</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자동차 보험료 계산</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중고차 매물 정보 화면 하단부</a:t>
                      </a:r>
                    </a:p>
                  </a:txBody>
                  <a:tcPr marL="36000" marR="36000" marT="0" marB="0" anchor="ctr">
                    <a:lnL>
                      <a:noFill/>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전환당</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별도 협의 </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보험사별 별도 협의</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3175" cap="flat" cmpd="sng" algn="ctr">
                      <a:solidFill>
                        <a:srgbClr val="005EB8"/>
                      </a:solidFill>
                      <a:prstDash val="dash"/>
                      <a:round/>
                      <a:headEnd type="none" w="med" len="med"/>
                      <a:tailEnd type="none" w="med" len="med"/>
                    </a:lnR>
                    <a:lnT>
                      <a:noFill/>
                    </a:lnT>
                    <a:lnB>
                      <a:noFill/>
                    </a:lnB>
                  </a:tcPr>
                </a:tc>
                <a:tc hMerge="1">
                  <a:txBody>
                    <a:bodyPr/>
                    <a:lstStyle/>
                    <a:p>
                      <a:pPr latinLnBrk="1"/>
                      <a:endParaRPr lang="ko-KR" altLang="en-US"/>
                    </a:p>
                  </a:txBody>
                  <a:tcPr/>
                </a:tc>
                <a:tc>
                  <a:txBody>
                    <a:bodyPr/>
                    <a:lstStyle/>
                    <a:p>
                      <a:pPr algn="l"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618298159"/>
                  </a:ext>
                </a:extLst>
              </a:tr>
              <a:tr h="169200">
                <a:tc gridSpan="2">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CPS</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중고차 대출한도 조회</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중고차 매물 정보 화면 하단부</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전환당</a:t>
                      </a:r>
                    </a:p>
                  </a:txBody>
                  <a:tcPr marL="36000" marR="36000" marT="0" marB="0" anchor="ctr">
                    <a:lnL>
                      <a:noFill/>
                    </a:lnL>
                    <a:lnR w="3175" cap="flat" cmpd="sng" algn="ctr">
                      <a:solidFill>
                        <a:srgbClr val="005EB8"/>
                      </a:solidFill>
                      <a:prstDash val="dash"/>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별도 협의 </a:t>
                      </a:r>
                    </a:p>
                  </a:txBody>
                  <a:tcPr marL="36000" marR="36000" marT="0" marB="0" anchor="ctr">
                    <a:lnL w="3175" cap="flat" cmpd="sng" algn="ctr">
                      <a:solidFill>
                        <a:srgbClr val="005EB8"/>
                      </a:solidFill>
                      <a:prstDash val="dash"/>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대출 발생 시 </a:t>
                      </a:r>
                    </a:p>
                  </a:txBody>
                  <a:tcPr marL="36000" marR="36000" marT="0" marB="0" anchor="ctr">
                    <a:lnL>
                      <a:noFill/>
                    </a:lnL>
                    <a:lnR w="3175" cap="flat" cmpd="sng" algn="ctr">
                      <a:solidFill>
                        <a:srgbClr val="005EB8"/>
                      </a:solidFill>
                      <a:prstDash val="dash"/>
                      <a:round/>
                      <a:headEnd type="none" w="med" len="med"/>
                      <a:tailEnd type="none" w="med" len="med"/>
                    </a:lnR>
                    <a:lnT>
                      <a:noFill/>
                    </a:lnT>
                    <a:lnB w="6350" cap="flat" cmpd="sng" algn="ctr">
                      <a:solidFill>
                        <a:srgbClr val="0070C0"/>
                      </a:solidFill>
                      <a:prstDash val="solid"/>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141974" marR="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dash"/>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709742171"/>
                  </a:ext>
                </a:extLst>
              </a:tr>
            </a:tbl>
          </a:graphicData>
        </a:graphic>
      </p:graphicFrame>
      <p:sp>
        <p:nvSpPr>
          <p:cNvPr id="13" name="TextBox 12">
            <a:extLst>
              <a:ext uri="{FF2B5EF4-FFF2-40B4-BE49-F238E27FC236}">
                <a16:creationId xmlns:a16="http://schemas.microsoft.com/office/drawing/2014/main" id="{1E81F1A7-9358-4533-B7CC-8916EB18E292}"/>
              </a:ext>
            </a:extLst>
          </p:cNvPr>
          <p:cNvSpPr txBox="1"/>
          <p:nvPr/>
        </p:nvSpPr>
        <p:spPr>
          <a:xfrm>
            <a:off x="610365" y="3648689"/>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4386F607-39DD-422C-A2AB-D22D54C65004}"/>
              </a:ext>
            </a:extLst>
          </p:cNvPr>
          <p:cNvSpPr txBox="1"/>
          <p:nvPr/>
        </p:nvSpPr>
        <p:spPr>
          <a:xfrm>
            <a:off x="601204" y="3534719"/>
            <a:ext cx="314462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a:t>
            </a:r>
            <a:r>
              <a:rPr lang="ko-KR" altLang="en-US" sz="700">
                <a:latin typeface="Arial" panose="020B0604020202020204" pitchFamily="34" charset="0"/>
                <a:cs typeface="Arial" panose="020B0604020202020204" pitchFamily="34" charset="0"/>
              </a:rPr>
              <a:t>광고노출 대비 광고를 클릭한 사용자 비율</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4059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(6/7)</a:t>
            </a:r>
            <a:endParaRPr lang="en-US" altLang="ko-KR" sz="4500" b="1">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B9861B62-DCC5-4DE4-A01D-748390074CFC}"/>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en-US" altLang="ko-KR" sz="1000" b="1">
                <a:solidFill>
                  <a:srgbClr val="002997"/>
                </a:solidFill>
                <a:latin typeface="Arial" panose="020B0604020202020204" pitchFamily="34" charset="0"/>
                <a:ea typeface="+mj-ea"/>
                <a:cs typeface="Arial" panose="020B0604020202020204" pitchFamily="34" charset="0"/>
              </a:rPr>
              <a:t>’19</a:t>
            </a:r>
            <a:r>
              <a:rPr lang="ko-KR" altLang="en-US" sz="1000" b="1">
                <a:solidFill>
                  <a:srgbClr val="002997"/>
                </a:solidFill>
                <a:latin typeface="Arial" panose="020B0604020202020204" pitchFamily="34" charset="0"/>
                <a:ea typeface="+mj-ea"/>
                <a:cs typeface="Arial" panose="020B0604020202020204" pitchFamily="34" charset="0"/>
              </a:rPr>
              <a:t>년부터 </a:t>
            </a:r>
            <a:r>
              <a:rPr lang="en-US" altLang="ko-KR" sz="1000" b="1">
                <a:solidFill>
                  <a:srgbClr val="002997"/>
                </a:solidFill>
                <a:latin typeface="Arial" panose="020B0604020202020204" pitchFamily="34" charset="0"/>
                <a:ea typeface="+mj-ea"/>
                <a:cs typeface="Arial" panose="020B0604020202020204" pitchFamily="34" charset="0"/>
              </a:rPr>
              <a:t>’21</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1H</a:t>
            </a:r>
            <a:r>
              <a:rPr lang="ko-KR" altLang="en-US" sz="1000" b="1">
                <a:solidFill>
                  <a:srgbClr val="002997"/>
                </a:solidFill>
                <a:latin typeface="Arial" panose="020B0604020202020204" pitchFamily="34" charset="0"/>
                <a:ea typeface="+mj-ea"/>
                <a:cs typeface="Arial" panose="020B0604020202020204" pitchFamily="34" charset="0"/>
              </a:rPr>
              <a:t>까지 </a:t>
            </a:r>
            <a:r>
              <a:rPr lang="en-US" altLang="ko-KR" sz="1000" b="1">
                <a:solidFill>
                  <a:srgbClr val="002997"/>
                </a:solidFill>
                <a:latin typeface="Arial" panose="020B0604020202020204" pitchFamily="34" charset="0"/>
                <a:ea typeface="+mj-ea"/>
                <a:cs typeface="Arial" panose="020B0604020202020204" pitchFamily="34" charset="0"/>
              </a:rPr>
              <a:t>47</a:t>
            </a:r>
            <a:r>
              <a:rPr lang="ko-KR" altLang="en-US" sz="1000" b="1">
                <a:solidFill>
                  <a:srgbClr val="002997"/>
                </a:solidFill>
                <a:latin typeface="Arial" panose="020B0604020202020204" pitchFamily="34" charset="0"/>
                <a:ea typeface="+mj-ea"/>
                <a:cs typeface="Arial" panose="020B0604020202020204" pitchFamily="34" charset="0"/>
              </a:rPr>
              <a:t>개의 광고주가 존재하였으나</a:t>
            </a:r>
            <a:r>
              <a:rPr lang="en-US" altLang="ko-KR" sz="1000" b="1">
                <a:solidFill>
                  <a:srgbClr val="002997"/>
                </a:solidFill>
                <a:latin typeface="Arial" panose="020B0604020202020204" pitchFamily="34" charset="0"/>
                <a:ea typeface="+mj-ea"/>
                <a:cs typeface="Arial" panose="020B0604020202020204" pitchFamily="34" charset="0"/>
              </a:rPr>
              <a:t>, 1</a:t>
            </a:r>
            <a:r>
              <a:rPr lang="ko-KR" altLang="en-US" sz="1000" b="1">
                <a:solidFill>
                  <a:srgbClr val="002997"/>
                </a:solidFill>
                <a:latin typeface="Arial" panose="020B0604020202020204" pitchFamily="34" charset="0"/>
                <a:ea typeface="+mj-ea"/>
                <a:cs typeface="Arial" panose="020B0604020202020204" pitchFamily="34" charset="0"/>
              </a:rPr>
              <a:t>개년동안 일시적으로 매출이 발생하는 광고주가 대부분이며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특정 광고주로부터 발생하는 매출이 약 </a:t>
            </a:r>
            <a:r>
              <a:rPr lang="en-US" altLang="ko-KR" sz="1000" b="1">
                <a:solidFill>
                  <a:srgbClr val="002997"/>
                </a:solidFill>
                <a:latin typeface="Arial" panose="020B0604020202020204" pitchFamily="34" charset="0"/>
                <a:ea typeface="+mj-ea"/>
                <a:cs typeface="Arial" panose="020B0604020202020204" pitchFamily="34" charset="0"/>
              </a:rPr>
              <a:t>50%</a:t>
            </a:r>
            <a:r>
              <a:rPr lang="ko-KR" altLang="en-US" sz="1000" b="1">
                <a:solidFill>
                  <a:srgbClr val="002997"/>
                </a:solidFill>
                <a:latin typeface="Arial" panose="020B0604020202020204" pitchFamily="34" charset="0"/>
                <a:ea typeface="+mj-ea"/>
                <a:cs typeface="Arial" panose="020B0604020202020204" pitchFamily="34" charset="0"/>
              </a:rPr>
              <a:t>를 차지하여 특정 광고주에 대한 매출 의존도가 높은 것으로 나타남</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8EF23B93-2A62-4C20-858D-1BB0CD1FCCFA}"/>
              </a:ext>
            </a:extLst>
          </p:cNvPr>
          <p:cNvGraphicFramePr>
            <a:graphicFrameLocks noGrp="1"/>
          </p:cNvGraphicFramePr>
          <p:nvPr/>
        </p:nvGraphicFramePr>
        <p:xfrm>
          <a:off x="601202" y="1509999"/>
          <a:ext cx="5833348" cy="4230000"/>
        </p:xfrm>
        <a:graphic>
          <a:graphicData uri="http://schemas.openxmlformats.org/drawingml/2006/table">
            <a:tbl>
              <a:tblPr/>
              <a:tblGrid>
                <a:gridCol w="886382">
                  <a:extLst>
                    <a:ext uri="{9D8B030D-6E8A-4147-A177-3AD203B41FA5}">
                      <a16:colId xmlns:a16="http://schemas.microsoft.com/office/drawing/2014/main" val="2024449337"/>
                    </a:ext>
                  </a:extLst>
                </a:gridCol>
                <a:gridCol w="1832654">
                  <a:extLst>
                    <a:ext uri="{9D8B030D-6E8A-4147-A177-3AD203B41FA5}">
                      <a16:colId xmlns:a16="http://schemas.microsoft.com/office/drawing/2014/main" val="98367702"/>
                    </a:ext>
                  </a:extLst>
                </a:gridCol>
                <a:gridCol w="1149900">
                  <a:extLst>
                    <a:ext uri="{9D8B030D-6E8A-4147-A177-3AD203B41FA5}">
                      <a16:colId xmlns:a16="http://schemas.microsoft.com/office/drawing/2014/main" val="1369799533"/>
                    </a:ext>
                  </a:extLst>
                </a:gridCol>
                <a:gridCol w="491103">
                  <a:extLst>
                    <a:ext uri="{9D8B030D-6E8A-4147-A177-3AD203B41FA5}">
                      <a16:colId xmlns:a16="http://schemas.microsoft.com/office/drawing/2014/main" val="3834777146"/>
                    </a:ext>
                  </a:extLst>
                </a:gridCol>
                <a:gridCol w="491103">
                  <a:extLst>
                    <a:ext uri="{9D8B030D-6E8A-4147-A177-3AD203B41FA5}">
                      <a16:colId xmlns:a16="http://schemas.microsoft.com/office/drawing/2014/main" val="3163750211"/>
                    </a:ext>
                  </a:extLst>
                </a:gridCol>
                <a:gridCol w="491103">
                  <a:extLst>
                    <a:ext uri="{9D8B030D-6E8A-4147-A177-3AD203B41FA5}">
                      <a16:colId xmlns:a16="http://schemas.microsoft.com/office/drawing/2014/main" val="3752060572"/>
                    </a:ext>
                  </a:extLst>
                </a:gridCol>
                <a:gridCol w="491103">
                  <a:extLst>
                    <a:ext uri="{9D8B030D-6E8A-4147-A177-3AD203B41FA5}">
                      <a16:colId xmlns:a16="http://schemas.microsoft.com/office/drawing/2014/main" val="433518590"/>
                    </a:ext>
                  </a:extLst>
                </a:gridCol>
              </a:tblGrid>
              <a:tr h="169200">
                <a:tc>
                  <a:txBody>
                    <a:bodyPr/>
                    <a:lstStyle/>
                    <a:p>
                      <a:pPr algn="l"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주요 광고주</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캠페인</a:t>
                      </a: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광고</a:t>
                      </a: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기간</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2019</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2020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2021</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2022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extLst>
                  <a:ext uri="{0D108BD9-81ED-4DB2-BD59-A6C34878D82A}">
                    <a16:rowId xmlns:a16="http://schemas.microsoft.com/office/drawing/2014/main" val="1040494793"/>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현대캐피탈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중고차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대출</a:t>
                      </a: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중고리스</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2017 ~ 2022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426215049"/>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삼성카드</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중고차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할부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2018 ~ 2022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040320860"/>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신한은행</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신한마이카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135878793"/>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카카오페이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대출금리조회</a:t>
                      </a: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보험비교</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 ~ 2022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858620527"/>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삼성화재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2016 ~ 2022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4143144323"/>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현대해상</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2017 ~ 2021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465835549"/>
                  </a:ext>
                </a:extLst>
              </a:tr>
              <a:tr h="1692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KB</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손해보험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운전자보험료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2016 ~ 2021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514066610"/>
                  </a:ext>
                </a:extLst>
              </a:tr>
              <a:tr h="1692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DB</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손해보험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2016 ~ 2019</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515021944"/>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캐롯</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 ~ 2022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983532715"/>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하나손해보험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2018 ~ 2021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754086724"/>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롯데손해보험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자동차보험료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2017 ~ 2019</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802252457"/>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삼성생명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교통상해보험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 ~ 2021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43507636"/>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벤츠</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인증중고차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홍보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646721247"/>
                  </a:ext>
                </a:extLst>
              </a:tr>
              <a:tr h="1692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BMW</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구매프로그램</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137191731"/>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아우디</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인증중고차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홍보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163258514"/>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르노삼성</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신차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출시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소개</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2018 ~ 2022</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81477746"/>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쉐보레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신차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출시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소개</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2018</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386219498"/>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폭스바겐</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푸조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신차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출시</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소개</a:t>
                      </a:r>
                      <a:r>
                        <a:rPr lang="en-US" altLang="ko-KR" sz="800" b="0" i="0" u="none" strike="noStrike">
                          <a:solidFill>
                            <a:srgbClr val="000000"/>
                          </a:solidFill>
                          <a:effectLst/>
                          <a:latin typeface="Arial" panose="020B0604020202020204" pitchFamily="34" charset="0"/>
                          <a:ea typeface="맑은 고딕" panose="020B0503020000020004" pitchFamily="50" charset="-127"/>
                        </a:rPr>
                        <a:t>, AS</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서비스</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안내</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등</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 ~ 2021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981751783"/>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렉서스</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중고차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서비스</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 ~ 2020</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603797832"/>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넥센타이어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넥스트레벨</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세일즈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135302242"/>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한국타이어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할인</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프로모션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598450941"/>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롯데렌터카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장기렌트</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월</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이용료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2018 ~ 2021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180510697"/>
                  </a:ext>
                </a:extLst>
              </a:tr>
              <a:tr h="1692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SK</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렌터카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장기렌트</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월</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이용료</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조회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557399288"/>
                  </a:ext>
                </a:extLst>
              </a:tr>
              <a:tr h="1692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쏘카</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l" fontAlgn="ct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페어링</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캠페인</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rPr>
                        <a:t>O</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694719511"/>
                  </a:ext>
                </a:extLst>
              </a:tr>
            </a:tbl>
          </a:graphicData>
        </a:graphic>
      </p:graphicFrame>
      <p:sp>
        <p:nvSpPr>
          <p:cNvPr id="13" name="TextBox 12">
            <a:extLst>
              <a:ext uri="{FF2B5EF4-FFF2-40B4-BE49-F238E27FC236}">
                <a16:creationId xmlns:a16="http://schemas.microsoft.com/office/drawing/2014/main" id="{42E1E420-9209-4004-A760-5561633878AD}"/>
              </a:ext>
            </a:extLst>
          </p:cNvPr>
          <p:cNvSpPr txBox="1"/>
          <p:nvPr/>
        </p:nvSpPr>
        <p:spPr>
          <a:xfrm>
            <a:off x="6548035" y="1509998"/>
            <a:ext cx="2958300" cy="4603743"/>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광고매출</a:t>
            </a: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b="1" u="sng">
                <a:latin typeface="Arial" panose="020B0604020202020204" pitchFamily="34" charset="0"/>
                <a:cs typeface="Arial" panose="020B0604020202020204" pitchFamily="34" charset="0"/>
              </a:rPr>
              <a:t>채널광고</a:t>
            </a:r>
            <a:r>
              <a:rPr lang="en-US" altLang="ko-KR" sz="900" b="1" u="sng">
                <a:latin typeface="Arial" panose="020B0604020202020204" pitchFamily="34" charset="0"/>
                <a:cs typeface="Arial" panose="020B0604020202020204" pitchFamily="34" charset="0"/>
              </a:rPr>
              <a:t>(</a:t>
            </a:r>
            <a:r>
              <a:rPr lang="ko-KR" altLang="en-US" sz="900" b="1" u="sng">
                <a:latin typeface="Arial" panose="020B0604020202020204" pitchFamily="34" charset="0"/>
                <a:cs typeface="Arial" panose="020B0604020202020204" pitchFamily="34" charset="0"/>
              </a:rPr>
              <a:t>배너</a:t>
            </a:r>
            <a:r>
              <a:rPr lang="en-US" altLang="ko-KR" sz="900" b="1" u="sng">
                <a:latin typeface="Arial" panose="020B0604020202020204" pitchFamily="34" charset="0"/>
                <a:cs typeface="Arial" panose="020B0604020202020204" pitchFamily="34" charset="0"/>
              </a:rPr>
              <a:t>) (</a:t>
            </a:r>
            <a:r>
              <a:rPr lang="ko-KR" altLang="en-US" sz="900" b="1" u="sng">
                <a:latin typeface="Arial" panose="020B0604020202020204" pitchFamily="34" charset="0"/>
                <a:cs typeface="Arial" panose="020B0604020202020204" pitchFamily="34" charset="0"/>
              </a:rPr>
              <a:t>계속</a:t>
            </a:r>
            <a:r>
              <a:rPr lang="en-US" altLang="ko-KR" sz="900" b="1" u="sng">
                <a:latin typeface="Arial" panose="020B0604020202020204" pitchFamily="34" charset="0"/>
                <a:cs typeface="Arial" panose="020B0604020202020204" pitchFamily="34" charset="0"/>
              </a:rPr>
              <a:t>)</a:t>
            </a:r>
          </a:p>
          <a:p>
            <a:pPr marL="355600" indent="-177800" latinLnBrk="1">
              <a:lnSpc>
                <a:spcPts val="1200"/>
              </a:lnSpc>
              <a:spcBef>
                <a:spcPts val="6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각 상품별 광고주는 다음과 같으며</a:t>
            </a:r>
            <a:r>
              <a:rPr lang="en-US" altLang="ko-KR" sz="900">
                <a:latin typeface="Arial" panose="020B0604020202020204" pitchFamily="34" charset="0"/>
                <a:cs typeface="Arial" panose="020B0604020202020204" pitchFamily="34" charset="0"/>
              </a:rPr>
              <a:t>, 1</a:t>
            </a:r>
            <a:r>
              <a:rPr lang="ko-KR" altLang="en-US" sz="900">
                <a:latin typeface="Arial" panose="020B0604020202020204" pitchFamily="34" charset="0"/>
                <a:cs typeface="Arial" panose="020B0604020202020204" pitchFamily="34" charset="0"/>
              </a:rPr>
              <a:t>개년동안 일시적으로 광고하는 광고주가 대부분을 차지함</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1200"/>
              </a:spcBef>
              <a:buClr>
                <a:srgbClr val="00338D"/>
              </a:buClr>
              <a:buFont typeface="Arial" panose="020B0604020202020204" pitchFamily="34" charset="0"/>
              <a:buChar char="•"/>
              <a:tabLst>
                <a:tab pos="355600" algn="l"/>
              </a:tabLst>
              <a:defRPr/>
            </a:pPr>
            <a:r>
              <a:rPr lang="en-US" altLang="ko-KR" sz="900">
                <a:latin typeface="Arial" panose="020B0604020202020204" pitchFamily="34" charset="0"/>
                <a:cs typeface="Arial" panose="020B0604020202020204" pitchFamily="34" charset="0"/>
              </a:rPr>
              <a:t>’19</a:t>
            </a:r>
            <a:r>
              <a:rPr lang="ko-KR" altLang="en-US" sz="900">
                <a:latin typeface="Arial" panose="020B0604020202020204" pitchFamily="34" charset="0"/>
                <a:cs typeface="Arial" panose="020B0604020202020204" pitchFamily="34" charset="0"/>
              </a:rPr>
              <a:t>년부터 </a:t>
            </a:r>
            <a:r>
              <a:rPr lang="en-US" altLang="ko-KR" sz="900">
                <a:latin typeface="Arial" panose="020B0604020202020204" pitchFamily="34" charset="0"/>
                <a:cs typeface="Arial" panose="020B0604020202020204" pitchFamily="34" charset="0"/>
              </a:rPr>
              <a:t>’22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1H</a:t>
            </a:r>
            <a:r>
              <a:rPr lang="ko-KR" altLang="en-US" sz="900">
                <a:latin typeface="Arial" panose="020B0604020202020204" pitchFamily="34" charset="0"/>
                <a:cs typeface="Arial" panose="020B0604020202020204" pitchFamily="34" charset="0"/>
              </a:rPr>
              <a:t>까지 총 </a:t>
            </a:r>
            <a:r>
              <a:rPr lang="en-US" altLang="ko-KR" sz="900">
                <a:latin typeface="Arial" panose="020B0604020202020204" pitchFamily="34" charset="0"/>
                <a:cs typeface="Arial" panose="020B0604020202020204" pitchFamily="34" charset="0"/>
              </a:rPr>
              <a:t>47</a:t>
            </a:r>
            <a:r>
              <a:rPr lang="ko-KR" altLang="en-US" sz="900">
                <a:latin typeface="Arial" panose="020B0604020202020204" pitchFamily="34" charset="0"/>
                <a:cs typeface="Arial" panose="020B0604020202020204" pitchFamily="34" charset="0"/>
              </a:rPr>
              <a:t>개의 광고주가 존재하였으며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상위 </a:t>
            </a:r>
            <a:r>
              <a:rPr lang="en-US" altLang="ko-KR" sz="900">
                <a:latin typeface="Arial" panose="020B0604020202020204" pitchFamily="34" charset="0"/>
                <a:cs typeface="Arial" panose="020B0604020202020204" pitchFamily="34" charset="0"/>
              </a:rPr>
              <a:t>9</a:t>
            </a:r>
            <a:r>
              <a:rPr lang="ko-KR" altLang="en-US" sz="900">
                <a:latin typeface="Arial" panose="020B0604020202020204" pitchFamily="34" charset="0"/>
                <a:cs typeface="Arial" panose="020B0604020202020204" pitchFamily="34" charset="0"/>
              </a:rPr>
              <a:t>개 업체가 전체 채널광고 매출의 약 </a:t>
            </a:r>
            <a:r>
              <a:rPr lang="en-US" altLang="ko-KR" sz="900">
                <a:latin typeface="Arial" panose="020B0604020202020204" pitchFamily="34" charset="0"/>
                <a:cs typeface="Arial" panose="020B0604020202020204" pitchFamily="34" charset="0"/>
              </a:rPr>
              <a:t>90%</a:t>
            </a:r>
            <a:r>
              <a:rPr lang="ko-KR" altLang="en-US" sz="900">
                <a:latin typeface="Arial" panose="020B0604020202020204" pitchFamily="34" charset="0"/>
                <a:cs typeface="Arial" panose="020B0604020202020204" pitchFamily="34" charset="0"/>
              </a:rPr>
              <a:t>를 차지하고 있음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이 중 현대캐피탈 매출이 약 </a:t>
            </a:r>
            <a:r>
              <a:rPr lang="en-US" altLang="ko-KR" sz="900">
                <a:latin typeface="Arial" panose="020B0604020202020204" pitchFamily="34" charset="0"/>
                <a:cs typeface="Arial" panose="020B0604020202020204" pitchFamily="34" charset="0"/>
              </a:rPr>
              <a:t>50%</a:t>
            </a:r>
            <a:r>
              <a:rPr lang="ko-KR" altLang="en-US" sz="900">
                <a:latin typeface="Arial" panose="020B0604020202020204" pitchFamily="34" charset="0"/>
                <a:cs typeface="Arial" panose="020B0604020202020204" pitchFamily="34" charset="0"/>
              </a:rPr>
              <a:t>를 차지하여 해당 광고주에 대한 의존도가 큰 것으로 나타남</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endParaRPr lang="en-US" altLang="ko-KR" sz="900">
              <a:latin typeface="Arial" panose="020B0604020202020204" pitchFamily="34" charset="0"/>
              <a:cs typeface="Arial" panose="020B0604020202020204" pitchFamily="34" charset="0"/>
            </a:endParaRPr>
          </a:p>
          <a:p>
            <a:pPr marL="355600" lvl="0" indent="-177800" defTabSz="914400" latinLnBrk="1">
              <a:lnSpc>
                <a:spcPts val="1200"/>
              </a:lnSpc>
              <a:spcBef>
                <a:spcPts val="6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현재기준 주요 광고 현황에 따르면</a:t>
            </a:r>
            <a:r>
              <a:rPr lang="en-US" altLang="ko-KR" sz="900">
                <a:latin typeface="Arial" panose="020B0604020202020204" pitchFamily="34" charset="0"/>
                <a:cs typeface="Arial" panose="020B0604020202020204" pitchFamily="34" charset="0"/>
              </a:rPr>
              <a:t>, ’22</a:t>
            </a:r>
            <a:r>
              <a:rPr lang="ko-KR" altLang="en-US" sz="900">
                <a:latin typeface="Arial" panose="020B0604020202020204" pitchFamily="34" charset="0"/>
                <a:cs typeface="Arial" panose="020B0604020202020204" pitchFamily="34" charset="0"/>
              </a:rPr>
              <a:t>년 신규 진입한 광고주는 ‘벤츠‘ 외에 존재하지 않는 것으로 확인됨</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인터뷰를 통해 해당 사항에 대해 확인 받음</a:t>
            </a:r>
            <a:r>
              <a:rPr lang="en-US" altLang="ko-KR" sz="90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3BFDE979-36C2-4F5D-BE21-BD2125A17FE6}"/>
              </a:ext>
            </a:extLst>
          </p:cNvPr>
          <p:cNvSpPr txBox="1"/>
          <p:nvPr/>
        </p:nvSpPr>
        <p:spPr>
          <a:xfrm>
            <a:off x="610365" y="5762237"/>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8" name="표 7">
            <a:extLst>
              <a:ext uri="{FF2B5EF4-FFF2-40B4-BE49-F238E27FC236}">
                <a16:creationId xmlns:a16="http://schemas.microsoft.com/office/drawing/2014/main" id="{9A23F8E3-F598-499F-82F8-0E7713BEBE56}"/>
              </a:ext>
            </a:extLst>
          </p:cNvPr>
          <p:cNvGraphicFramePr>
            <a:graphicFrameLocks noGrp="1"/>
          </p:cNvGraphicFramePr>
          <p:nvPr/>
        </p:nvGraphicFramePr>
        <p:xfrm>
          <a:off x="6972341" y="3649496"/>
          <a:ext cx="2248609" cy="1341120"/>
        </p:xfrm>
        <a:graphic>
          <a:graphicData uri="http://schemas.openxmlformats.org/drawingml/2006/table">
            <a:tbl>
              <a:tblPr/>
              <a:tblGrid>
                <a:gridCol w="953232">
                  <a:extLst>
                    <a:ext uri="{9D8B030D-6E8A-4147-A177-3AD203B41FA5}">
                      <a16:colId xmlns:a16="http://schemas.microsoft.com/office/drawing/2014/main" val="3262406588"/>
                    </a:ext>
                  </a:extLst>
                </a:gridCol>
                <a:gridCol w="688169">
                  <a:extLst>
                    <a:ext uri="{9D8B030D-6E8A-4147-A177-3AD203B41FA5}">
                      <a16:colId xmlns:a16="http://schemas.microsoft.com/office/drawing/2014/main" val="1036178137"/>
                    </a:ext>
                  </a:extLst>
                </a:gridCol>
                <a:gridCol w="607208">
                  <a:extLst>
                    <a:ext uri="{9D8B030D-6E8A-4147-A177-3AD203B41FA5}">
                      <a16:colId xmlns:a16="http://schemas.microsoft.com/office/drawing/2014/main" val="3357784250"/>
                    </a:ext>
                  </a:extLst>
                </a:gridCol>
              </a:tblGrid>
              <a:tr h="67509">
                <a:tc gridSpan="2">
                  <a:txBody>
                    <a:bodyPr/>
                    <a:lstStyle/>
                    <a:p>
                      <a:pPr algn="l"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3.5</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개년 매출액 </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altLang="ko-KR" sz="800" b="1" i="1"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1"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139984610"/>
                  </a:ext>
                </a:extLst>
              </a:tr>
              <a:tr h="67509">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현대캐피탈</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1,151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805449376"/>
                  </a:ext>
                </a:extLst>
              </a:tr>
              <a:tr h="67509">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삼성화재</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415</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238719311"/>
                  </a:ext>
                </a:extLst>
              </a:tr>
              <a:tr h="67509">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롯데렌터카</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501906468"/>
                  </a:ext>
                </a:extLst>
              </a:tr>
              <a:tr h="67509">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현대해상</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394128964"/>
                  </a:ext>
                </a:extLst>
              </a:tr>
              <a:tr h="67509">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삼성카드</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687381750"/>
                  </a:ext>
                </a:extLst>
              </a:tr>
              <a:tr h="67509">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한불모터스</a:t>
                      </a:r>
                      <a:endParaRPr lang="en-US" altLang="ko-KR"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479015563"/>
                  </a:ext>
                </a:extLst>
              </a:tr>
              <a:tr h="67509">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르노삼성</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243874332"/>
                  </a:ext>
                </a:extLst>
              </a:tr>
              <a:tr h="67509">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현대자동차</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512705851"/>
                  </a:ext>
                </a:extLst>
              </a:tr>
              <a:tr h="67509">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KB</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손해보험</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433462391"/>
                  </a:ext>
                </a:extLst>
              </a:tr>
              <a:tr h="67509">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(38</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개</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08753194"/>
                  </a:ext>
                </a:extLst>
              </a:tr>
            </a:tbl>
          </a:graphicData>
        </a:graphic>
      </p:graphicFrame>
      <p:graphicFrame>
        <p:nvGraphicFramePr>
          <p:cNvPr id="9" name="표 8">
            <a:extLst>
              <a:ext uri="{FF2B5EF4-FFF2-40B4-BE49-F238E27FC236}">
                <a16:creationId xmlns:a16="http://schemas.microsoft.com/office/drawing/2014/main" id="{BCCF1C38-6FC5-461D-84E2-61E4482A70C0}"/>
              </a:ext>
            </a:extLst>
          </p:cNvPr>
          <p:cNvGraphicFramePr>
            <a:graphicFrameLocks noGrp="1"/>
          </p:cNvGraphicFramePr>
          <p:nvPr/>
        </p:nvGraphicFramePr>
        <p:xfrm>
          <a:off x="6969555" y="2315285"/>
          <a:ext cx="2248610" cy="487680"/>
        </p:xfrm>
        <a:graphic>
          <a:graphicData uri="http://schemas.openxmlformats.org/drawingml/2006/table">
            <a:tbl>
              <a:tblPr/>
              <a:tblGrid>
                <a:gridCol w="810258">
                  <a:extLst>
                    <a:ext uri="{9D8B030D-6E8A-4147-A177-3AD203B41FA5}">
                      <a16:colId xmlns:a16="http://schemas.microsoft.com/office/drawing/2014/main" val="619196237"/>
                    </a:ext>
                  </a:extLst>
                </a:gridCol>
                <a:gridCol w="359588">
                  <a:extLst>
                    <a:ext uri="{9D8B030D-6E8A-4147-A177-3AD203B41FA5}">
                      <a16:colId xmlns:a16="http://schemas.microsoft.com/office/drawing/2014/main" val="281459031"/>
                    </a:ext>
                  </a:extLst>
                </a:gridCol>
                <a:gridCol w="359588">
                  <a:extLst>
                    <a:ext uri="{9D8B030D-6E8A-4147-A177-3AD203B41FA5}">
                      <a16:colId xmlns:a16="http://schemas.microsoft.com/office/drawing/2014/main" val="2884150846"/>
                    </a:ext>
                  </a:extLst>
                </a:gridCol>
                <a:gridCol w="359588">
                  <a:extLst>
                    <a:ext uri="{9D8B030D-6E8A-4147-A177-3AD203B41FA5}">
                      <a16:colId xmlns:a16="http://schemas.microsoft.com/office/drawing/2014/main" val="608839554"/>
                    </a:ext>
                  </a:extLst>
                </a:gridCol>
                <a:gridCol w="359588">
                  <a:extLst>
                    <a:ext uri="{9D8B030D-6E8A-4147-A177-3AD203B41FA5}">
                      <a16:colId xmlns:a16="http://schemas.microsoft.com/office/drawing/2014/main" val="2194090896"/>
                    </a:ext>
                  </a:extLst>
                </a:gridCol>
              </a:tblGrid>
              <a:tr h="0">
                <a:tc>
                  <a:txBody>
                    <a:bodyPr/>
                    <a:lstStyle/>
                    <a:p>
                      <a:pPr algn="l"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광고주 </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개</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1</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개년</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2</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개년</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3</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개년</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4</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개년</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702145495"/>
                  </a:ext>
                </a:extLst>
              </a:tr>
              <a:tr h="0">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CPM </a:t>
                      </a: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상품</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22</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7</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w="6350" cap="flat" cmpd="sng" algn="ctr">
                      <a:solidFill>
                        <a:srgbClr val="0070C0"/>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tcPr>
                </a:tc>
                <a:extLst>
                  <a:ext uri="{0D108BD9-81ED-4DB2-BD59-A6C34878D82A}">
                    <a16:rowId xmlns:a16="http://schemas.microsoft.com/office/drawing/2014/main" val="3833017923"/>
                  </a:ext>
                </a:extLst>
              </a:tr>
              <a:tr h="0">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CPA </a:t>
                      </a: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상품</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95556734"/>
                  </a:ext>
                </a:extLst>
              </a:tr>
              <a:tr h="0">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CPA+CPS </a:t>
                      </a: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상품</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6</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26690996"/>
                  </a:ext>
                </a:extLst>
              </a:tr>
            </a:tbl>
          </a:graphicData>
        </a:graphic>
      </p:graphicFrame>
    </p:spTree>
    <p:extLst>
      <p:ext uri="{BB962C8B-B14F-4D97-AF65-F5344CB8AC3E}">
        <p14:creationId xmlns:p14="http://schemas.microsoft.com/office/powerpoint/2010/main" val="3757354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Analysis (7/7)</a:t>
            </a:r>
            <a:endParaRPr lang="en-US" altLang="ko-KR" sz="4500" b="1">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1" name="Title 1">
            <a:extLst>
              <a:ext uri="{FF2B5EF4-FFF2-40B4-BE49-F238E27FC236}">
                <a16:creationId xmlns:a16="http://schemas.microsoft.com/office/drawing/2014/main" id="{B9861B62-DCC5-4DE4-A01D-748390074CFC}"/>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‘백만원 초과 </a:t>
            </a:r>
            <a:r>
              <a:rPr lang="en-US" altLang="ko-KR" sz="1000" b="1">
                <a:solidFill>
                  <a:srgbClr val="002997"/>
                </a:solidFill>
                <a:latin typeface="Arial" panose="020B0604020202020204" pitchFamily="34" charset="0"/>
                <a:ea typeface="+mj-ea"/>
                <a:cs typeface="Arial" panose="020B0604020202020204" pitchFamily="34" charset="0"/>
              </a:rPr>
              <a:t>3</a:t>
            </a:r>
            <a:r>
              <a:rPr lang="ko-KR" altLang="en-US" sz="1000" b="1">
                <a:solidFill>
                  <a:srgbClr val="002997"/>
                </a:solidFill>
                <a:latin typeface="Arial" panose="020B0604020202020204" pitchFamily="34" charset="0"/>
                <a:ea typeface="+mj-ea"/>
                <a:cs typeface="Arial" panose="020B0604020202020204" pitchFamily="34" charset="0"/>
              </a:rPr>
              <a:t>천만원 이하’ 차량의 낙찰수수료 매출이 약 </a:t>
            </a:r>
            <a:r>
              <a:rPr lang="en-US" altLang="ko-KR" sz="1000" b="1">
                <a:solidFill>
                  <a:srgbClr val="002997"/>
                </a:solidFill>
                <a:latin typeface="Arial" panose="020B0604020202020204" pitchFamily="34" charset="0"/>
                <a:ea typeface="+mj-ea"/>
                <a:cs typeface="Arial" panose="020B0604020202020204" pitchFamily="34" charset="0"/>
              </a:rPr>
              <a:t>90%</a:t>
            </a:r>
            <a:r>
              <a:rPr lang="ko-KR" altLang="en-US" sz="1000" b="1">
                <a:solidFill>
                  <a:srgbClr val="002997"/>
                </a:solidFill>
                <a:latin typeface="Arial" panose="020B0604020202020204" pitchFamily="34" charset="0"/>
                <a:ea typeface="+mj-ea"/>
                <a:cs typeface="Arial" panose="020B0604020202020204" pitchFamily="34" charset="0"/>
              </a:rPr>
              <a:t>로 가장 많은 비중을 차지하고 있으며</a:t>
            </a:r>
            <a:r>
              <a:rPr lang="en-US" altLang="ko-KR" sz="1000" b="1">
                <a:solidFill>
                  <a:srgbClr val="002997"/>
                </a:solidFill>
                <a:latin typeface="Arial" panose="020B0604020202020204" pitchFamily="34" charset="0"/>
                <a:ea typeface="+mj-ea"/>
                <a:cs typeface="Arial" panose="020B0604020202020204" pitchFamily="34" charset="0"/>
              </a:rPr>
              <a:t>, ’21</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12</a:t>
            </a:r>
            <a:r>
              <a:rPr lang="ko-KR" altLang="en-US" sz="1000" b="1">
                <a:solidFill>
                  <a:srgbClr val="002997"/>
                </a:solidFill>
                <a:latin typeface="Arial" panose="020B0604020202020204" pitchFamily="34" charset="0"/>
                <a:ea typeface="+mj-ea"/>
                <a:cs typeface="Arial" panose="020B0604020202020204" pitchFamily="34" charset="0"/>
              </a:rPr>
              <a:t>월 </a:t>
            </a:r>
            <a:r>
              <a:rPr lang="en-US" altLang="ko-KR" sz="1000" b="1">
                <a:solidFill>
                  <a:srgbClr val="002997"/>
                </a:solidFill>
                <a:latin typeface="Arial" panose="020B0604020202020204" pitchFamily="34" charset="0"/>
                <a:ea typeface="+mj-ea"/>
                <a:cs typeface="Arial" panose="020B0604020202020204" pitchFamily="34" charset="0"/>
              </a:rPr>
              <a:t>‘3</a:t>
            </a:r>
            <a:r>
              <a:rPr lang="ko-KR" altLang="en-US" sz="1000" b="1">
                <a:solidFill>
                  <a:srgbClr val="002997"/>
                </a:solidFill>
                <a:latin typeface="Arial" panose="020B0604020202020204" pitchFamily="34" charset="0"/>
                <a:ea typeface="+mj-ea"/>
                <a:cs typeface="Arial" panose="020B0604020202020204" pitchFamily="34" charset="0"/>
              </a:rPr>
              <a:t>천만원 초과</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차량에 대한 낙찰수수료 상승으로 인한 </a:t>
            </a:r>
            <a:r>
              <a:rPr lang="en-US" altLang="ko-KR" sz="1000" b="1">
                <a:solidFill>
                  <a:srgbClr val="002997"/>
                </a:solidFill>
                <a:latin typeface="Arial" panose="020B0604020202020204" pitchFamily="34" charset="0"/>
                <a:ea typeface="+mj-ea"/>
                <a:cs typeface="Arial" panose="020B0604020202020204" pitchFamily="34" charset="0"/>
              </a:rPr>
              <a:t>ASP </a:t>
            </a:r>
            <a:r>
              <a:rPr lang="ko-KR" altLang="en-US" sz="1000" b="1">
                <a:solidFill>
                  <a:srgbClr val="002997"/>
                </a:solidFill>
                <a:latin typeface="Arial" panose="020B0604020202020204" pitchFamily="34" charset="0"/>
                <a:ea typeface="+mj-ea"/>
                <a:cs typeface="Arial" panose="020B0604020202020204" pitchFamily="34" charset="0"/>
              </a:rPr>
              <a:t>상승을 제외하고</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매년 비슷한 수준의 </a:t>
            </a:r>
            <a:r>
              <a:rPr lang="en-US" altLang="ko-KR" sz="1000" b="1">
                <a:solidFill>
                  <a:srgbClr val="002997"/>
                </a:solidFill>
                <a:latin typeface="Arial" panose="020B0604020202020204" pitchFamily="34" charset="0"/>
                <a:ea typeface="+mj-ea"/>
                <a:cs typeface="Arial" panose="020B0604020202020204" pitchFamily="34" charset="0"/>
              </a:rPr>
              <a:t>ASP</a:t>
            </a:r>
            <a:r>
              <a:rPr lang="ko-KR" altLang="en-US" sz="1000" b="1">
                <a:solidFill>
                  <a:srgbClr val="002997"/>
                </a:solidFill>
                <a:latin typeface="Arial" panose="020B0604020202020204" pitchFamily="34" charset="0"/>
                <a:ea typeface="+mj-ea"/>
                <a:cs typeface="Arial" panose="020B0604020202020204" pitchFamily="34" charset="0"/>
              </a:rPr>
              <a:t>를 보이고 있음</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142A3E4C-B323-41BA-85AD-DA58EB4C031C}"/>
              </a:ext>
            </a:extLst>
          </p:cNvPr>
          <p:cNvSpPr txBox="1"/>
          <p:nvPr/>
        </p:nvSpPr>
        <p:spPr>
          <a:xfrm>
            <a:off x="601200" y="4394007"/>
            <a:ext cx="5450888" cy="1942253"/>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거래매출</a:t>
            </a:r>
            <a:r>
              <a:rPr lang="en-US" altLang="ko-KR" sz="900" b="1" u="sng">
                <a:latin typeface="Arial" panose="020B0604020202020204" pitchFamily="34" charset="0"/>
                <a:cs typeface="Arial" panose="020B0604020202020204" pitchFamily="34" charset="0"/>
              </a:rPr>
              <a:t>(</a:t>
            </a:r>
            <a:r>
              <a:rPr lang="ko-KR" altLang="en-US" sz="900" b="1" u="sng" err="1">
                <a:latin typeface="Arial" panose="020B0604020202020204" pitchFamily="34" charset="0"/>
                <a:cs typeface="Arial" panose="020B0604020202020204" pitchFamily="34" charset="0"/>
              </a:rPr>
              <a:t>내차팔기</a:t>
            </a:r>
            <a:r>
              <a:rPr lang="en-US" altLang="ko-KR" sz="900" b="1" u="sng">
                <a:latin typeface="Arial" panose="020B0604020202020204" pitchFamily="34" charset="0"/>
                <a:cs typeface="Arial" panose="020B0604020202020204" pitchFamily="34" charset="0"/>
              </a:rPr>
              <a:t>)</a:t>
            </a:r>
          </a:p>
          <a:p>
            <a:pPr marL="355600" indent="-177800" latinLnBrk="1">
              <a:lnSpc>
                <a:spcPts val="1200"/>
              </a:lnSpc>
              <a:spcBef>
                <a:spcPts val="400"/>
              </a:spcBef>
              <a:buClr>
                <a:srgbClr val="00338D"/>
              </a:buClr>
              <a:buFont typeface="Arial" panose="020B0604020202020204" pitchFamily="34" charset="0"/>
              <a:buChar char="•"/>
              <a:tabLst>
                <a:tab pos="355600" algn="l"/>
              </a:tabLst>
              <a:defRPr/>
            </a:pP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백만원 초과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천만원 이하</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차량의 낙찰수수료 매출이 약 </a:t>
            </a:r>
            <a:r>
              <a:rPr lang="en-US" altLang="ko-KR" sz="900">
                <a:latin typeface="Arial" panose="020B0604020202020204" pitchFamily="34" charset="0"/>
                <a:cs typeface="Arial" panose="020B0604020202020204" pitchFamily="34" charset="0"/>
              </a:rPr>
              <a:t>90%</a:t>
            </a:r>
            <a:r>
              <a:rPr lang="ko-KR" altLang="en-US" sz="900">
                <a:latin typeface="Arial" panose="020B0604020202020204" pitchFamily="34" charset="0"/>
                <a:cs typeface="Arial" panose="020B0604020202020204" pitchFamily="34" charset="0"/>
              </a:rPr>
              <a:t>로 가장 많은 비중을 차지하고 있으며</a:t>
            </a:r>
            <a:r>
              <a:rPr lang="en-US" altLang="ko-KR" sz="900">
                <a:latin typeface="Arial" panose="020B0604020202020204" pitchFamily="34" charset="0"/>
                <a:cs typeface="Arial" panose="020B0604020202020204" pitchFamily="34" charset="0"/>
              </a:rPr>
              <a:t>, ‘21</a:t>
            </a:r>
            <a:r>
              <a:rPr lang="ko-KR" altLang="en-US" sz="900">
                <a:latin typeface="Arial" panose="020B0604020202020204" pitchFamily="34" charset="0"/>
                <a:cs typeface="Arial" panose="020B0604020202020204" pitchFamily="34" charset="0"/>
              </a:rPr>
              <a:t>년부터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천만원 초과</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차량의 낙찰수수료 매출이 증가하는 추세임</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400"/>
              </a:spcBef>
              <a:buClr>
                <a:srgbClr val="00338D"/>
              </a:buClr>
              <a:buFont typeface="Arial" panose="020B0604020202020204" pitchFamily="34" charset="0"/>
              <a:buChar char="•"/>
              <a:tabLst>
                <a:tab pos="355600" algn="l"/>
              </a:tabLst>
              <a:defRPr/>
            </a:pP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백만원 이하</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낙찰수수료는 </a:t>
            </a:r>
            <a:r>
              <a:rPr lang="en-US" altLang="ko-KR" sz="900">
                <a:latin typeface="Arial" panose="020B0604020202020204" pitchFamily="34" charset="0"/>
                <a:cs typeface="Arial" panose="020B0604020202020204" pitchFamily="34" charset="0"/>
              </a:rPr>
              <a:t>5</a:t>
            </a:r>
            <a:r>
              <a:rPr lang="ko-KR" altLang="en-US" sz="900">
                <a:latin typeface="Arial" panose="020B0604020202020204" pitchFamily="34" charset="0"/>
                <a:cs typeface="Arial" panose="020B0604020202020204" pitchFamily="34" charset="0"/>
              </a:rPr>
              <a:t>만원의 일정 수준을 보이고 있음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과거 일부 딜러에 대해 </a:t>
            </a:r>
            <a:r>
              <a:rPr lang="en-US" altLang="ko-KR" sz="900">
                <a:latin typeface="Arial" panose="020B0604020202020204" pitchFamily="34" charset="0"/>
                <a:cs typeface="Arial" panose="020B0604020202020204" pitchFamily="34" charset="0"/>
              </a:rPr>
              <a:t>15</a:t>
            </a:r>
            <a:r>
              <a:rPr lang="ko-KR" altLang="en-US" sz="900">
                <a:latin typeface="Arial" panose="020B0604020202020204" pitchFamily="34" charset="0"/>
                <a:cs typeface="Arial" panose="020B0604020202020204" pitchFamily="34" charset="0"/>
              </a:rPr>
              <a:t>만원 가량의 낙찰수수료를 수취한 이력이 있어 과거 </a:t>
            </a:r>
            <a:r>
              <a:rPr lang="en-US" altLang="ko-KR" sz="900">
                <a:latin typeface="Arial" panose="020B0604020202020204" pitchFamily="34" charset="0"/>
                <a:cs typeface="Arial" panose="020B0604020202020204" pitchFamily="34" charset="0"/>
              </a:rPr>
              <a:t>ASP</a:t>
            </a:r>
            <a:r>
              <a:rPr lang="ko-KR" altLang="en-US" sz="900">
                <a:latin typeface="Arial" panose="020B0604020202020204" pitchFamily="34" charset="0"/>
                <a:cs typeface="Arial" panose="020B0604020202020204" pitchFamily="34" charset="0"/>
              </a:rPr>
              <a:t>가 소폭 높은 수준으로 나타남</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400"/>
              </a:spcBef>
              <a:buClr>
                <a:srgbClr val="00338D"/>
              </a:buClr>
              <a:buFont typeface="Arial" panose="020B0604020202020204" pitchFamily="34" charset="0"/>
              <a:buChar char="•"/>
              <a:tabLst>
                <a:tab pos="355600" algn="l"/>
              </a:tabLst>
              <a:defRPr/>
            </a:pP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천만원 초과</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차량의 경우 </a:t>
            </a: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11</a:t>
            </a:r>
            <a:r>
              <a:rPr lang="ko-KR" altLang="en-US" sz="900">
                <a:latin typeface="Arial" panose="020B0604020202020204" pitchFamily="34" charset="0"/>
                <a:cs typeface="Arial" panose="020B0604020202020204" pitchFamily="34" charset="0"/>
              </a:rPr>
              <a:t>월까지 </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백만원 초과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천만원 이하</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차량과 동일하게 대당 </a:t>
            </a:r>
            <a:r>
              <a:rPr lang="en-US" altLang="ko-KR" sz="900">
                <a:latin typeface="Arial" panose="020B0604020202020204" pitchFamily="34" charset="0"/>
                <a:cs typeface="Arial" panose="020B0604020202020204" pitchFamily="34" charset="0"/>
              </a:rPr>
              <a:t>20</a:t>
            </a:r>
            <a:r>
              <a:rPr lang="ko-KR" altLang="en-US" sz="900">
                <a:latin typeface="Arial" panose="020B0604020202020204" pitchFamily="34" charset="0"/>
                <a:cs typeface="Arial" panose="020B0604020202020204" pitchFamily="34" charset="0"/>
              </a:rPr>
              <a:t>만원의 낙찰수수료를 수취하였으나</a:t>
            </a:r>
            <a:r>
              <a:rPr lang="en-US" altLang="ko-KR" sz="900">
                <a:latin typeface="Arial" panose="020B0604020202020204" pitchFamily="34" charset="0"/>
                <a:cs typeface="Arial" panose="020B0604020202020204" pitchFamily="34" charset="0"/>
              </a:rPr>
              <a:t>, ’21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월부터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천만원 초과</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차량에 대한 낙찰수수료를 </a:t>
            </a:r>
            <a:r>
              <a:rPr lang="en-US" altLang="ko-KR" sz="900">
                <a:latin typeface="Arial" panose="020B0604020202020204" pitchFamily="34" charset="0"/>
                <a:cs typeface="Arial" panose="020B0604020202020204" pitchFamily="34" charset="0"/>
              </a:rPr>
              <a:t>25</a:t>
            </a:r>
            <a:r>
              <a:rPr lang="ko-KR" altLang="en-US" sz="900">
                <a:latin typeface="Arial" panose="020B0604020202020204" pitchFamily="34" charset="0"/>
                <a:cs typeface="Arial" panose="020B0604020202020204" pitchFamily="34" charset="0"/>
              </a:rPr>
              <a:t>만원으로 책정하여 </a:t>
            </a:r>
            <a:r>
              <a:rPr lang="en-US" altLang="ko-KR" sz="900">
                <a:latin typeface="Arial" panose="020B0604020202020204" pitchFamily="34" charset="0"/>
                <a:cs typeface="Arial" panose="020B0604020202020204" pitchFamily="34" charset="0"/>
              </a:rPr>
              <a:t>’22</a:t>
            </a:r>
            <a:r>
              <a:rPr lang="ko-KR" altLang="en-US" sz="900">
                <a:latin typeface="Arial" panose="020B0604020202020204" pitchFamily="34" charset="0"/>
                <a:cs typeface="Arial" panose="020B0604020202020204" pitchFamily="34" charset="0"/>
              </a:rPr>
              <a:t>년 상반기 </a:t>
            </a:r>
            <a:r>
              <a:rPr lang="en-US" altLang="ko-KR" sz="900">
                <a:latin typeface="Arial" panose="020B0604020202020204" pitchFamily="34" charset="0"/>
                <a:cs typeface="Arial" panose="020B0604020202020204" pitchFamily="34" charset="0"/>
              </a:rPr>
              <a:t>ASP</a:t>
            </a:r>
            <a:r>
              <a:rPr lang="ko-KR" altLang="en-US" sz="900">
                <a:latin typeface="Arial" panose="020B0604020202020204" pitchFamily="34" charset="0"/>
                <a:cs typeface="Arial" panose="020B0604020202020204" pitchFamily="34" charset="0"/>
              </a:rPr>
              <a:t>가 약 </a:t>
            </a:r>
            <a:r>
              <a:rPr lang="en-US" altLang="ko-KR" sz="900">
                <a:latin typeface="Arial" panose="020B0604020202020204" pitchFamily="34" charset="0"/>
                <a:cs typeface="Arial" panose="020B0604020202020204" pitchFamily="34" charset="0"/>
              </a:rPr>
              <a:t>25</a:t>
            </a:r>
            <a:r>
              <a:rPr lang="ko-KR" altLang="en-US" sz="900">
                <a:latin typeface="Arial" panose="020B0604020202020204" pitchFamily="34" charset="0"/>
                <a:cs typeface="Arial" panose="020B0604020202020204" pitchFamily="34" charset="0"/>
              </a:rPr>
              <a:t>만원 수준으로 증가하였음</a:t>
            </a:r>
            <a:endParaRPr lang="en-US" altLang="ko-KR" sz="900">
              <a:latin typeface="Arial" panose="020B0604020202020204" pitchFamily="34" charset="0"/>
              <a:cs typeface="Arial" panose="020B0604020202020204" pitchFamily="34" charset="0"/>
            </a:endParaRPr>
          </a:p>
          <a:p>
            <a:pPr marL="355600" indent="-177800" latinLnBrk="1">
              <a:lnSpc>
                <a:spcPts val="1200"/>
              </a:lnSpc>
              <a:spcBef>
                <a:spcPts val="400"/>
              </a:spcBef>
              <a:buClr>
                <a:srgbClr val="00338D"/>
              </a:buClr>
              <a:buFont typeface="Arial" panose="020B0604020202020204" pitchFamily="34" charset="0"/>
              <a:buChar char="•"/>
              <a:tabLst>
                <a:tab pos="355600" algn="l"/>
              </a:tabLst>
              <a:defRPr/>
            </a:pPr>
            <a:r>
              <a:rPr lang="ko-KR" altLang="en-US" sz="900">
                <a:latin typeface="Arial" panose="020B0604020202020204" pitchFamily="34" charset="0"/>
                <a:cs typeface="Arial" panose="020B0604020202020204" pitchFamily="34" charset="0"/>
              </a:rPr>
              <a:t>낙찰수수료는 ‘</a:t>
            </a: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 ‘</a:t>
            </a:r>
            <a:r>
              <a:rPr lang="en-US" altLang="ko-KR" sz="900">
                <a:latin typeface="Arial" panose="020B0604020202020204" pitchFamily="34" charset="0"/>
                <a:cs typeface="Arial" panose="020B0604020202020204" pitchFamily="34" charset="0"/>
              </a:rPr>
              <a:t>3</a:t>
            </a:r>
            <a:r>
              <a:rPr lang="ko-KR" altLang="en-US" sz="900">
                <a:latin typeface="Arial" panose="020B0604020202020204" pitchFamily="34" charset="0"/>
                <a:cs typeface="Arial" panose="020B0604020202020204" pitchFamily="34" charset="0"/>
              </a:rPr>
              <a:t>천만원 초과‘ 차량에 대한 낙찰수수료를 </a:t>
            </a:r>
            <a:r>
              <a:rPr lang="en-US" altLang="ko-KR" sz="900">
                <a:latin typeface="Arial" panose="020B0604020202020204" pitchFamily="34" charset="0"/>
                <a:cs typeface="Arial" panose="020B0604020202020204" pitchFamily="34" charset="0"/>
              </a:rPr>
              <a:t>25</a:t>
            </a:r>
            <a:r>
              <a:rPr lang="ko-KR" altLang="en-US" sz="900">
                <a:latin typeface="Arial" panose="020B0604020202020204" pitchFamily="34" charset="0"/>
                <a:cs typeface="Arial" panose="020B0604020202020204" pitchFamily="34" charset="0"/>
              </a:rPr>
              <a:t>만원으로 책정한 것 외에 큰 변동은 없었으나</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인터뷰에 따르면</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초기 시스템 불안정</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여러 차량에 대한 낙찰수수료 일시적 수취 등으로 인해 </a:t>
            </a:r>
            <a:r>
              <a:rPr lang="en-US" altLang="ko-KR" sz="900">
                <a:latin typeface="Arial" panose="020B0604020202020204" pitchFamily="34" charset="0"/>
                <a:cs typeface="Arial" panose="020B0604020202020204" pitchFamily="34" charset="0"/>
              </a:rPr>
              <a:t>ASP</a:t>
            </a:r>
            <a:r>
              <a:rPr lang="ko-KR" altLang="en-US" sz="900">
                <a:latin typeface="Arial" panose="020B0604020202020204" pitchFamily="34" charset="0"/>
                <a:cs typeface="Arial" panose="020B0604020202020204" pitchFamily="34" charset="0"/>
              </a:rPr>
              <a:t>가 변동하는 것으로 확인함</a:t>
            </a:r>
            <a:endParaRPr lang="en-US" altLang="ko-KR" sz="900">
              <a:latin typeface="Arial" panose="020B0604020202020204" pitchFamily="34" charset="0"/>
              <a:cs typeface="Arial" panose="020B0604020202020204" pitchFamily="34" charset="0"/>
            </a:endParaRPr>
          </a:p>
        </p:txBody>
      </p:sp>
      <p:graphicFrame>
        <p:nvGraphicFramePr>
          <p:cNvPr id="3" name="표 2">
            <a:extLst>
              <a:ext uri="{FF2B5EF4-FFF2-40B4-BE49-F238E27FC236}">
                <a16:creationId xmlns:a16="http://schemas.microsoft.com/office/drawing/2014/main" id="{58CC4176-335F-4727-98F0-49D8E037A9AE}"/>
              </a:ext>
            </a:extLst>
          </p:cNvPr>
          <p:cNvGraphicFramePr>
            <a:graphicFrameLocks noGrp="1"/>
          </p:cNvGraphicFramePr>
          <p:nvPr>
            <p:extLst>
              <p:ext uri="{D42A27DB-BD31-4B8C-83A1-F6EECF244321}">
                <p14:modId xmlns:p14="http://schemas.microsoft.com/office/powerpoint/2010/main" val="2981151558"/>
              </p:ext>
            </p:extLst>
          </p:nvPr>
        </p:nvGraphicFramePr>
        <p:xfrm>
          <a:off x="601200" y="1509999"/>
          <a:ext cx="6354213" cy="2707200"/>
        </p:xfrm>
        <a:graphic>
          <a:graphicData uri="http://schemas.openxmlformats.org/drawingml/2006/table">
            <a:tbl>
              <a:tblPr/>
              <a:tblGrid>
                <a:gridCol w="155481">
                  <a:extLst>
                    <a:ext uri="{9D8B030D-6E8A-4147-A177-3AD203B41FA5}">
                      <a16:colId xmlns:a16="http://schemas.microsoft.com/office/drawing/2014/main" val="1418501557"/>
                    </a:ext>
                  </a:extLst>
                </a:gridCol>
                <a:gridCol w="155481">
                  <a:extLst>
                    <a:ext uri="{9D8B030D-6E8A-4147-A177-3AD203B41FA5}">
                      <a16:colId xmlns:a16="http://schemas.microsoft.com/office/drawing/2014/main" val="557840440"/>
                    </a:ext>
                  </a:extLst>
                </a:gridCol>
                <a:gridCol w="155481">
                  <a:extLst>
                    <a:ext uri="{9D8B030D-6E8A-4147-A177-3AD203B41FA5}">
                      <a16:colId xmlns:a16="http://schemas.microsoft.com/office/drawing/2014/main" val="2302843332"/>
                    </a:ext>
                  </a:extLst>
                </a:gridCol>
                <a:gridCol w="155481">
                  <a:extLst>
                    <a:ext uri="{9D8B030D-6E8A-4147-A177-3AD203B41FA5}">
                      <a16:colId xmlns:a16="http://schemas.microsoft.com/office/drawing/2014/main" val="1630199448"/>
                    </a:ext>
                  </a:extLst>
                </a:gridCol>
                <a:gridCol w="155481">
                  <a:extLst>
                    <a:ext uri="{9D8B030D-6E8A-4147-A177-3AD203B41FA5}">
                      <a16:colId xmlns:a16="http://schemas.microsoft.com/office/drawing/2014/main" val="2979351973"/>
                    </a:ext>
                  </a:extLst>
                </a:gridCol>
                <a:gridCol w="1256808">
                  <a:extLst>
                    <a:ext uri="{9D8B030D-6E8A-4147-A177-3AD203B41FA5}">
                      <a16:colId xmlns:a16="http://schemas.microsoft.com/office/drawing/2014/main" val="3689418979"/>
                    </a:ext>
                  </a:extLst>
                </a:gridCol>
                <a:gridCol w="540000">
                  <a:extLst>
                    <a:ext uri="{9D8B030D-6E8A-4147-A177-3AD203B41FA5}">
                      <a16:colId xmlns:a16="http://schemas.microsoft.com/office/drawing/2014/main" val="1235477061"/>
                    </a:ext>
                  </a:extLst>
                </a:gridCol>
                <a:gridCol w="540000">
                  <a:extLst>
                    <a:ext uri="{9D8B030D-6E8A-4147-A177-3AD203B41FA5}">
                      <a16:colId xmlns:a16="http://schemas.microsoft.com/office/drawing/2014/main" val="3012222493"/>
                    </a:ext>
                  </a:extLst>
                </a:gridCol>
                <a:gridCol w="540000">
                  <a:extLst>
                    <a:ext uri="{9D8B030D-6E8A-4147-A177-3AD203B41FA5}">
                      <a16:colId xmlns:a16="http://schemas.microsoft.com/office/drawing/2014/main" val="2199275523"/>
                    </a:ext>
                  </a:extLst>
                </a:gridCol>
                <a:gridCol w="540000">
                  <a:extLst>
                    <a:ext uri="{9D8B030D-6E8A-4147-A177-3AD203B41FA5}">
                      <a16:colId xmlns:a16="http://schemas.microsoft.com/office/drawing/2014/main" val="4152514901"/>
                    </a:ext>
                  </a:extLst>
                </a:gridCol>
                <a:gridCol w="540000">
                  <a:extLst>
                    <a:ext uri="{9D8B030D-6E8A-4147-A177-3AD203B41FA5}">
                      <a16:colId xmlns:a16="http://schemas.microsoft.com/office/drawing/2014/main" val="1008176255"/>
                    </a:ext>
                  </a:extLst>
                </a:gridCol>
                <a:gridCol w="540000">
                  <a:extLst>
                    <a:ext uri="{9D8B030D-6E8A-4147-A177-3AD203B41FA5}">
                      <a16:colId xmlns:a16="http://schemas.microsoft.com/office/drawing/2014/main" val="615430819"/>
                    </a:ext>
                  </a:extLst>
                </a:gridCol>
                <a:gridCol w="540000">
                  <a:extLst>
                    <a:ext uri="{9D8B030D-6E8A-4147-A177-3AD203B41FA5}">
                      <a16:colId xmlns:a16="http://schemas.microsoft.com/office/drawing/2014/main" val="3581363755"/>
                    </a:ext>
                  </a:extLst>
                </a:gridCol>
                <a:gridCol w="540000">
                  <a:extLst>
                    <a:ext uri="{9D8B030D-6E8A-4147-A177-3AD203B41FA5}">
                      <a16:colId xmlns:a16="http://schemas.microsoft.com/office/drawing/2014/main" val="3963561112"/>
                    </a:ext>
                  </a:extLst>
                </a:gridCol>
              </a:tblGrid>
              <a:tr h="169200">
                <a:tc gridSpan="4">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1484691322"/>
                  </a:ext>
                </a:extLst>
              </a:tr>
              <a:tr h="169200">
                <a:tc gridSpan="6">
                  <a:txBody>
                    <a:bodyPr/>
                    <a:lstStyle/>
                    <a:p>
                      <a:pPr algn="l" fontAlgn="ct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70791870"/>
                  </a:ext>
                </a:extLst>
              </a:tr>
              <a:tr h="169200">
                <a:tc gridSpan="3">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4206208134"/>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상품매출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2462244854"/>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5">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서비스매출</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2,537</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4,025</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379856756"/>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광고매출</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1,887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1,987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74.4%</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49.4%</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52.8%</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919124019"/>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gridSpan="4">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거래매출</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내차팔기</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2,039</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2,046</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50.6%</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47.2%</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774320409"/>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백만원 이하</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4283658235"/>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낙찰대수</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297306729"/>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ASP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55,106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55,594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52,962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50,925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82280490"/>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백만원 초과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천만원 이하</a:t>
                      </a:r>
                    </a:p>
                  </a:txBody>
                  <a:tcPr marL="36000" marR="36000" marT="0" marB="0" anchor="ctr">
                    <a:lnL>
                      <a:noFill/>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92.6%</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347426226"/>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낙찰대수</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8,895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8,716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054305355"/>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ASP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193,475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207,042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205,572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203,684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389866788"/>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gridSpan="2">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천만원 초과</a:t>
                      </a:r>
                    </a:p>
                  </a:txBody>
                  <a:tcPr marL="36000" marR="36000" marT="0" marB="0" anchor="ctr">
                    <a:lnL>
                      <a:noFill/>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015371539"/>
                  </a:ext>
                </a:extLst>
              </a:tr>
              <a:tr h="1692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낙찰대수</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l" fontAlgn="ctr"/>
                      <a:endPar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77815602"/>
                  </a:ext>
                </a:extLst>
              </a:tr>
              <a:tr h="169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ASP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191,755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208,395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208,823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247,336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356686968"/>
                  </a:ext>
                </a:extLst>
              </a:tr>
            </a:tbl>
          </a:graphicData>
        </a:graphic>
      </p:graphicFrame>
      <p:graphicFrame>
        <p:nvGraphicFramePr>
          <p:cNvPr id="13" name="차트 12">
            <a:extLst>
              <a:ext uri="{FF2B5EF4-FFF2-40B4-BE49-F238E27FC236}">
                <a16:creationId xmlns:a16="http://schemas.microsoft.com/office/drawing/2014/main" id="{83BCFDDE-94E1-441F-A237-54A07AEECEA1}"/>
              </a:ext>
            </a:extLst>
          </p:cNvPr>
          <p:cNvGraphicFramePr>
            <a:graphicFrameLocks/>
          </p:cNvGraphicFramePr>
          <p:nvPr>
            <p:extLst>
              <p:ext uri="{D42A27DB-BD31-4B8C-83A1-F6EECF244321}">
                <p14:modId xmlns:p14="http://schemas.microsoft.com/office/powerpoint/2010/main" val="2591233725"/>
              </p:ext>
            </p:extLst>
          </p:nvPr>
        </p:nvGraphicFramePr>
        <p:xfrm>
          <a:off x="6184194" y="4682615"/>
          <a:ext cx="3082999" cy="145836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177F11D3-9602-4651-B986-374090EDA468}"/>
              </a:ext>
            </a:extLst>
          </p:cNvPr>
          <p:cNvSpPr txBox="1"/>
          <p:nvPr/>
        </p:nvSpPr>
        <p:spPr>
          <a:xfrm>
            <a:off x="6184194" y="4474548"/>
            <a:ext cx="771175" cy="138499"/>
          </a:xfrm>
          <a:prstGeom prst="rect">
            <a:avLst/>
          </a:prstGeom>
          <a:noFill/>
        </p:spPr>
        <p:txBody>
          <a:bodyPr wrap="square" lIns="0" tIns="0" rIns="0" bIns="0" rtlCol="0">
            <a:spAutoFit/>
          </a:bodyPr>
          <a:lstStyle/>
          <a:p>
            <a:r>
              <a:rPr lang="en-US" altLang="ko-KR" sz="900" b="1">
                <a:latin typeface="Arial" panose="020B0604020202020204" pitchFamily="34" charset="0"/>
                <a:ea typeface="+mj-ea"/>
                <a:cs typeface="Arial" panose="020B0604020202020204" pitchFamily="34" charset="0"/>
              </a:rPr>
              <a:t>&lt; ASP </a:t>
            </a:r>
            <a:r>
              <a:rPr lang="ko-KR" altLang="en-US" sz="900" b="1">
                <a:latin typeface="Arial" panose="020B0604020202020204" pitchFamily="34" charset="0"/>
                <a:ea typeface="+mj-ea"/>
                <a:cs typeface="Arial" panose="020B0604020202020204" pitchFamily="34" charset="0"/>
              </a:rPr>
              <a:t>변동 </a:t>
            </a:r>
            <a:r>
              <a:rPr lang="en-US" altLang="ko-KR" sz="900" b="1">
                <a:latin typeface="Arial" panose="020B0604020202020204" pitchFamily="34" charset="0"/>
                <a:ea typeface="+mj-ea"/>
                <a:cs typeface="Arial" panose="020B0604020202020204" pitchFamily="34" charset="0"/>
              </a:rPr>
              <a:t>&gt;</a:t>
            </a:r>
          </a:p>
        </p:txBody>
      </p:sp>
      <p:sp>
        <p:nvSpPr>
          <p:cNvPr id="9" name="TextBox 8">
            <a:extLst>
              <a:ext uri="{FF2B5EF4-FFF2-40B4-BE49-F238E27FC236}">
                <a16:creationId xmlns:a16="http://schemas.microsoft.com/office/drawing/2014/main" id="{1492DF00-A12D-43D6-AA7F-6C794B365159}"/>
              </a:ext>
            </a:extLst>
          </p:cNvPr>
          <p:cNvSpPr txBox="1"/>
          <p:nvPr/>
        </p:nvSpPr>
        <p:spPr>
          <a:xfrm>
            <a:off x="610365" y="4241779"/>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8" name="표 7">
            <a:extLst>
              <a:ext uri="{FF2B5EF4-FFF2-40B4-BE49-F238E27FC236}">
                <a16:creationId xmlns:a16="http://schemas.microsoft.com/office/drawing/2014/main" id="{47F6D0E5-A84B-4FBE-8219-B4D4CA673939}"/>
              </a:ext>
            </a:extLst>
          </p:cNvPr>
          <p:cNvGraphicFramePr>
            <a:graphicFrameLocks noGrp="1"/>
          </p:cNvGraphicFramePr>
          <p:nvPr>
            <p:extLst>
              <p:ext uri="{D42A27DB-BD31-4B8C-83A1-F6EECF244321}">
                <p14:modId xmlns:p14="http://schemas.microsoft.com/office/powerpoint/2010/main" val="3352935824"/>
              </p:ext>
            </p:extLst>
          </p:nvPr>
        </p:nvGraphicFramePr>
        <p:xfrm>
          <a:off x="7087475" y="1510000"/>
          <a:ext cx="2605525" cy="2707192"/>
        </p:xfrm>
        <a:graphic>
          <a:graphicData uri="http://schemas.openxmlformats.org/drawingml/2006/table">
            <a:tbl>
              <a:tblPr/>
              <a:tblGrid>
                <a:gridCol w="168275">
                  <a:extLst>
                    <a:ext uri="{9D8B030D-6E8A-4147-A177-3AD203B41FA5}">
                      <a16:colId xmlns:a16="http://schemas.microsoft.com/office/drawing/2014/main" val="101571919"/>
                    </a:ext>
                  </a:extLst>
                </a:gridCol>
                <a:gridCol w="745250">
                  <a:extLst>
                    <a:ext uri="{9D8B030D-6E8A-4147-A177-3AD203B41FA5}">
                      <a16:colId xmlns:a16="http://schemas.microsoft.com/office/drawing/2014/main" val="4226955643"/>
                    </a:ext>
                  </a:extLst>
                </a:gridCol>
                <a:gridCol w="396000">
                  <a:extLst>
                    <a:ext uri="{9D8B030D-6E8A-4147-A177-3AD203B41FA5}">
                      <a16:colId xmlns:a16="http://schemas.microsoft.com/office/drawing/2014/main" val="3282240003"/>
                    </a:ext>
                  </a:extLst>
                </a:gridCol>
                <a:gridCol w="396000">
                  <a:extLst>
                    <a:ext uri="{9D8B030D-6E8A-4147-A177-3AD203B41FA5}">
                      <a16:colId xmlns:a16="http://schemas.microsoft.com/office/drawing/2014/main" val="2729433315"/>
                    </a:ext>
                  </a:extLst>
                </a:gridCol>
                <a:gridCol w="396000">
                  <a:extLst>
                    <a:ext uri="{9D8B030D-6E8A-4147-A177-3AD203B41FA5}">
                      <a16:colId xmlns:a16="http://schemas.microsoft.com/office/drawing/2014/main" val="134662381"/>
                    </a:ext>
                  </a:extLst>
                </a:gridCol>
                <a:gridCol w="504000">
                  <a:extLst>
                    <a:ext uri="{9D8B030D-6E8A-4147-A177-3AD203B41FA5}">
                      <a16:colId xmlns:a16="http://schemas.microsoft.com/office/drawing/2014/main" val="3151097704"/>
                    </a:ext>
                  </a:extLst>
                </a:gridCol>
              </a:tblGrid>
              <a:tr h="164944">
                <a:tc gridSpan="3">
                  <a:txBody>
                    <a:bodyPr/>
                    <a:lstStyle/>
                    <a:p>
                      <a:pPr algn="l" fontAlgn="ctr"/>
                      <a:r>
                        <a:rPr lang="ko-KR" altLang="en-US" sz="750" b="1" i="0" u="none" strike="noStrike" err="1">
                          <a:solidFill>
                            <a:srgbClr val="FFFFFF"/>
                          </a:solidFill>
                          <a:effectLst/>
                          <a:latin typeface="맑은 고딕" panose="020B0503020000020004" pitchFamily="50" charset="-127"/>
                          <a:ea typeface="맑은 고딕" panose="020B0503020000020004" pitchFamily="50" charset="-127"/>
                        </a:rPr>
                        <a:t>낙찰수수료별</a:t>
                      </a: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r>
                        <a:rPr lang="ko-KR" altLang="en-US" sz="750" b="1" i="0" u="none" strike="noStrike">
                          <a:solidFill>
                            <a:srgbClr val="FFFFFF"/>
                          </a:solidFill>
                          <a:effectLst/>
                          <a:latin typeface="맑은 고딕" panose="020B0503020000020004" pitchFamily="50" charset="-127"/>
                          <a:ea typeface="맑은 고딕" panose="020B0503020000020004" pitchFamily="50" charset="-127"/>
                        </a:rPr>
                        <a:t>낙찰대수</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7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3175" cap="flat" cmpd="sng" algn="ctr">
                      <a:solidFill>
                        <a:srgbClr val="005EB8"/>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393200750"/>
                  </a:ext>
                </a:extLst>
              </a:tr>
              <a:tr h="141236">
                <a:tc gridSpan="2">
                  <a:txBody>
                    <a:bodyPr/>
                    <a:lstStyle/>
                    <a:p>
                      <a:pPr algn="l"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a:t>
                      </a: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750" b="1" i="0" u="none" strike="noStrike">
                          <a:solidFill>
                            <a:srgbClr val="000000"/>
                          </a:solidFill>
                          <a:effectLst/>
                          <a:latin typeface="Arial" panose="020B0604020202020204" pitchFamily="34" charset="0"/>
                          <a:ea typeface="맑은 고딕" panose="020B0503020000020004" pitchFamily="50" charset="-127"/>
                        </a:rPr>
                        <a:t>: </a:t>
                      </a: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750" b="1" i="0" u="none" strike="noStrike">
                          <a:solidFill>
                            <a:srgbClr val="000000"/>
                          </a:solidFill>
                          <a:effectLst/>
                          <a:latin typeface="Arial" panose="020B0604020202020204" pitchFamily="34" charset="0"/>
                          <a:ea typeface="맑은 고딕" panose="020B0503020000020004" pitchFamily="50" charset="-127"/>
                        </a:rPr>
                        <a:t>, </a:t>
                      </a: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대</a:t>
                      </a:r>
                      <a:r>
                        <a:rPr lang="en-US" altLang="ko-KR" sz="75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75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567440968"/>
                  </a:ext>
                </a:extLst>
              </a:tr>
              <a:tr h="141236">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백만원</a:t>
                      </a:r>
                      <a:r>
                        <a:rPr lang="ko-KR" altLang="en-US" sz="750" b="1" i="0" u="none" strike="noStrike">
                          <a:solidFill>
                            <a:srgbClr val="000000"/>
                          </a:solidFill>
                          <a:effectLst/>
                          <a:latin typeface="Arial" panose="020B0604020202020204" pitchFamily="34" charset="0"/>
                          <a:ea typeface="맑은 고딕" panose="020B0503020000020004" pitchFamily="50" charset="-127"/>
                        </a:rPr>
                        <a:t> </a:t>
                      </a: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이하</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122</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317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179</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4197078936"/>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50,000</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309</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177</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273587726"/>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150,000</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523265610"/>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200,000</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069335406"/>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250,000</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3175" cap="flat" cmpd="sng" algn="ctr">
                      <a:solidFill>
                        <a:srgbClr val="005EB8"/>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844499121"/>
                  </a:ext>
                </a:extLst>
              </a:tr>
              <a:tr h="141236">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백만원</a:t>
                      </a:r>
                      <a:r>
                        <a:rPr lang="ko-KR" altLang="en-US" sz="750" b="1" i="0" u="none" strike="noStrike">
                          <a:solidFill>
                            <a:srgbClr val="000000"/>
                          </a:solidFill>
                          <a:effectLst/>
                          <a:latin typeface="Arial" panose="020B0604020202020204" pitchFamily="34" charset="0"/>
                          <a:ea typeface="맑은 고딕" panose="020B0503020000020004" pitchFamily="50" charset="-127"/>
                        </a:rPr>
                        <a:t> </a:t>
                      </a:r>
                      <a:r>
                        <a:rPr lang="en-US" altLang="ko-KR" sz="750" b="1" i="0" u="none" strike="noStrike">
                          <a:solidFill>
                            <a:srgbClr val="000000"/>
                          </a:solidFill>
                          <a:effectLst/>
                          <a:latin typeface="Arial" panose="020B0604020202020204" pitchFamily="34" charset="0"/>
                          <a:ea typeface="맑은 고딕" panose="020B0503020000020004" pitchFamily="50" charset="-127"/>
                        </a:rPr>
                        <a:t>~ 3</a:t>
                      </a: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천만원</a:t>
                      </a:r>
                      <a:r>
                        <a:rPr lang="ko-KR" altLang="en-US" sz="7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3,111</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8,895</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8,716</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3,600</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096948418"/>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50,000</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753106855"/>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150,000</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304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27111192"/>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200,000</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2,798</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8,836</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8,678</a:t>
                      </a: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3,599</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83325333"/>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400,000</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174079638"/>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600,000</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70C0"/>
                      </a:solidFill>
                      <a:prstDash val="dot"/>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3175" cap="flat" cmpd="sng" algn="ctr">
                      <a:solidFill>
                        <a:srgbClr val="005EB8"/>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144682203"/>
                  </a:ext>
                </a:extLst>
              </a:tr>
              <a:tr h="141236">
                <a:tc gridSpan="2">
                  <a:txBody>
                    <a:bodyPr/>
                    <a:lstStyle/>
                    <a:p>
                      <a:pPr algn="l"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a:t>
                      </a: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천만원</a:t>
                      </a:r>
                      <a:r>
                        <a:rPr lang="ko-KR" altLang="en-US" sz="750" b="1" i="0" u="none" strike="noStrike">
                          <a:solidFill>
                            <a:srgbClr val="000000"/>
                          </a:solidFill>
                          <a:effectLst/>
                          <a:latin typeface="Arial" panose="020B0604020202020204" pitchFamily="34" charset="0"/>
                          <a:ea typeface="맑은 고딕" panose="020B0503020000020004" pitchFamily="50" charset="-127"/>
                        </a:rPr>
                        <a:t> </a:t>
                      </a: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초과</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215</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861</a:t>
                      </a:r>
                    </a:p>
                  </a:txBody>
                  <a:tcPr marL="36000" marR="36000" marT="0" marB="0" anchor="ctr">
                    <a:lnL>
                      <a:noFill/>
                    </a:lnL>
                    <a:lnR>
                      <a:noFill/>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1,173</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903875515"/>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150,000</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3891716409"/>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200,000</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189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1,103</a:t>
                      </a: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89</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121334517"/>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250,000</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64</a:t>
                      </a: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533</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3510190954"/>
                  </a:ext>
                </a:extLst>
              </a:tr>
              <a:tr h="141236">
                <a:tc>
                  <a:txBody>
                    <a:bodyPr/>
                    <a:lstStyle/>
                    <a:p>
                      <a:pPr algn="ctr" fontAlgn="ctr"/>
                      <a:endParaRPr lang="en-US" altLang="ko-KR" sz="75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400,000</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750" b="0" i="0" u="none" strike="noStrike">
                          <a:solidFill>
                            <a:srgbClr val="000000"/>
                          </a:solidFill>
                          <a:effectLst/>
                          <a:latin typeface="Arial" panose="020B0604020202020204" pitchFamily="34" charset="0"/>
                          <a:ea typeface="맑은 고딕" panose="020B0503020000020004" pitchFamily="50" charset="-127"/>
                        </a:rPr>
                        <a:t>6</a:t>
                      </a:r>
                    </a:p>
                  </a:txBody>
                  <a:tcPr marL="36000" marR="36000" marT="0" marB="0" anchor="ctr">
                    <a:lnL>
                      <a:noFill/>
                    </a:lnL>
                    <a:lnR w="3175" cap="flat" cmpd="sng" algn="ctr">
                      <a:solidFill>
                        <a:srgbClr val="005EB8"/>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7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222663368"/>
                  </a:ext>
                </a:extLst>
              </a:tr>
              <a:tr h="141236">
                <a:tc gridSpan="2">
                  <a:txBody>
                    <a:bodyPr/>
                    <a:lstStyle/>
                    <a:p>
                      <a:pPr algn="l" fontAlgn="ctr"/>
                      <a:r>
                        <a:rPr lang="ko-KR" altLang="en-US" sz="750" b="1" i="0" u="none" strike="noStrike">
                          <a:solidFill>
                            <a:srgbClr val="000000"/>
                          </a:solidFill>
                          <a:effectLst/>
                          <a:latin typeface="맑은 고딕" panose="020B0503020000020004" pitchFamily="50" charset="-127"/>
                          <a:ea typeface="맑은 고딕" panose="020B0503020000020004" pitchFamily="50" charset="-127"/>
                        </a:rPr>
                        <a:t>총합계</a:t>
                      </a:r>
                      <a:endParaRPr lang="ko-KR" altLang="en-US" sz="75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3,448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10,073</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10,068</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750" b="1" i="0" u="none" strike="noStrike">
                          <a:solidFill>
                            <a:srgbClr val="000000"/>
                          </a:solidFill>
                          <a:effectLst/>
                          <a:latin typeface="Arial" panose="020B0604020202020204" pitchFamily="34" charset="0"/>
                          <a:ea typeface="맑은 고딕" panose="020B0503020000020004" pitchFamily="50" charset="-127"/>
                        </a:rPr>
                        <a:t>4,269</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868151981"/>
                  </a:ext>
                </a:extLst>
              </a:tr>
            </a:tbl>
          </a:graphicData>
        </a:graphic>
      </p:graphicFrame>
    </p:spTree>
    <p:extLst>
      <p:ext uri="{BB962C8B-B14F-4D97-AF65-F5344CB8AC3E}">
        <p14:creationId xmlns:p14="http://schemas.microsoft.com/office/powerpoint/2010/main" val="1250574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제목 2">
            <a:extLst>
              <a:ext uri="{FF2B5EF4-FFF2-40B4-BE49-F238E27FC236}">
                <a16:creationId xmlns:a16="http://schemas.microsoft.com/office/drawing/2014/main" id="{565CFAF8-A1C4-40A6-A8C8-BA3D5DC28A7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51" name="제목 2">
            <a:extLst>
              <a:ext uri="{FF2B5EF4-FFF2-40B4-BE49-F238E27FC236}">
                <a16:creationId xmlns:a16="http://schemas.microsoft.com/office/drawing/2014/main" id="{DFABA1A1-3B35-4C44-8222-BA703D02265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a:solidFill>
                  <a:srgbClr val="00338D"/>
                </a:solidFill>
                <a:latin typeface="KPMG Extralight" panose="020B0303030202040204" pitchFamily="34" charset="0"/>
              </a:rPr>
              <a:t>Revenue Movement</a:t>
            </a:r>
            <a:endParaRPr lang="en-US" altLang="ko-KR" sz="4400" b="1">
              <a:solidFill>
                <a:srgbClr val="00338D"/>
              </a:solidFill>
              <a:highlight>
                <a:srgbClr val="FFFF00"/>
              </a:highlight>
              <a:latin typeface="KPMG Extralight" panose="020B0303030202040204" pitchFamily="34" charset="0"/>
            </a:endParaRPr>
          </a:p>
        </p:txBody>
      </p:sp>
      <p:sp>
        <p:nvSpPr>
          <p:cNvPr id="98" name="TextBox 97">
            <a:extLst>
              <a:ext uri="{FF2B5EF4-FFF2-40B4-BE49-F238E27FC236}">
                <a16:creationId xmlns:a16="http://schemas.microsoft.com/office/drawing/2014/main" id="{9C0F70CC-F073-4630-BD9E-59002A8E169F}"/>
              </a:ext>
            </a:extLst>
          </p:cNvPr>
          <p:cNvSpPr txBox="1"/>
          <p:nvPr/>
        </p:nvSpPr>
        <p:spPr>
          <a:xfrm>
            <a:off x="8686800" y="1386979"/>
            <a:ext cx="720000" cy="123111"/>
          </a:xfrm>
          <a:prstGeom prst="rect">
            <a:avLst/>
          </a:prstGeom>
          <a:noFill/>
        </p:spPr>
        <p:txBody>
          <a:bodyPr wrap="square" lIns="0" tIns="0" rIns="0" bIns="0" rtlCol="0">
            <a:spAutoFit/>
          </a:bodyPr>
          <a:lstStyle/>
          <a:p>
            <a:pPr algn="r"/>
            <a:r>
              <a:rPr lang="en-US" altLang="ko-KR" sz="800">
                <a:latin typeface="Arial" panose="020B0604020202020204" pitchFamily="34" charset="0"/>
                <a:cs typeface="Arial" panose="020B0604020202020204" pitchFamily="34" charset="0"/>
              </a:rPr>
              <a:t>(</a:t>
            </a:r>
            <a:r>
              <a:rPr lang="ko-KR" altLang="en-US" sz="800">
                <a:latin typeface="Arial" panose="020B0604020202020204" pitchFamily="34" charset="0"/>
                <a:cs typeface="Arial" panose="020B0604020202020204" pitchFamily="34" charset="0"/>
              </a:rPr>
              <a:t>단위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백만원</a:t>
            </a:r>
            <a:r>
              <a:rPr lang="en-US" altLang="ko-KR" sz="80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9937DD63-C5DA-4150-9681-B4FD1F29F973}"/>
              </a:ext>
            </a:extLst>
          </p:cNvPr>
          <p:cNvSpPr txBox="1"/>
          <p:nvPr/>
        </p:nvSpPr>
        <p:spPr>
          <a:xfrm>
            <a:off x="601199" y="5036949"/>
            <a:ext cx="8938797" cy="1218230"/>
          </a:xfrm>
          <a:prstGeom prst="rect">
            <a:avLst/>
          </a:prstGeom>
          <a:noFill/>
          <a:ln>
            <a:noFill/>
          </a:ln>
        </p:spPr>
        <p:txBody>
          <a:bodyPr wrap="square" lIns="36000" tIns="0" rIns="36000" bIns="0" rtlCol="0">
            <a:noAutofit/>
          </a:bodyPr>
          <a:lstStyle/>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전년대비 </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백만원 초과 </a:t>
            </a:r>
            <a:r>
              <a:rPr lang="en-US" altLang="ko-KR" sz="900">
                <a:solidFill>
                  <a:srgbClr val="000000"/>
                </a:solidFill>
                <a:latin typeface="Arial" panose="020B0604020202020204" pitchFamily="34" charset="0"/>
                <a:cs typeface="Arial" panose="020B0604020202020204" pitchFamily="34" charset="0"/>
              </a:rPr>
              <a:t>3</a:t>
            </a:r>
            <a:r>
              <a:rPr lang="ko-KR" altLang="en-US" sz="900">
                <a:solidFill>
                  <a:srgbClr val="000000"/>
                </a:solidFill>
                <a:latin typeface="Arial" panose="020B0604020202020204" pitchFamily="34" charset="0"/>
                <a:cs typeface="Arial" panose="020B0604020202020204" pitchFamily="34" charset="0"/>
              </a:rPr>
              <a:t>천만원 이하</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차량의 낙찰수수료 매출이 크게 증가하여 거래매출</a:t>
            </a:r>
            <a:r>
              <a:rPr lang="en-US" altLang="ko-KR" sz="900">
                <a:solidFill>
                  <a:srgbClr val="000000"/>
                </a:solidFill>
                <a:latin typeface="Arial" panose="020B0604020202020204" pitchFamily="34" charset="0"/>
                <a:cs typeface="Arial" panose="020B0604020202020204" pitchFamily="34" charset="0"/>
              </a:rPr>
              <a:t>(</a:t>
            </a:r>
            <a:r>
              <a:rPr lang="ko-KR" altLang="en-US" sz="900" err="1">
                <a:solidFill>
                  <a:srgbClr val="000000"/>
                </a:solidFill>
                <a:latin typeface="Arial" panose="020B0604020202020204" pitchFamily="34" charset="0"/>
                <a:cs typeface="Arial" panose="020B0604020202020204" pitchFamily="34" charset="0"/>
              </a:rPr>
              <a:t>내차팔기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매출이 약 </a:t>
            </a:r>
            <a:r>
              <a:rPr lang="en-US" altLang="ko-KR" sz="900">
                <a:solidFill>
                  <a:srgbClr val="000000"/>
                </a:solidFill>
                <a:latin typeface="Arial" panose="020B0604020202020204" pitchFamily="34" charset="0"/>
                <a:cs typeface="Arial" panose="020B0604020202020204" pitchFamily="34" charset="0"/>
              </a:rPr>
              <a:t>14</a:t>
            </a:r>
            <a:r>
              <a:rPr lang="ko-KR" altLang="en-US" sz="900">
                <a:solidFill>
                  <a:srgbClr val="000000"/>
                </a:solidFill>
                <a:latin typeface="Arial" panose="020B0604020202020204" pitchFamily="34" charset="0"/>
                <a:cs typeface="Arial" panose="020B0604020202020204" pitchFamily="34" charset="0"/>
              </a:rPr>
              <a:t>억원 증가하였으며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대부분 낙찰대수 증가효과에 기인함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lang="ko-KR" altLang="en-US" sz="900">
                <a:solidFill>
                  <a:srgbClr val="000000"/>
                </a:solidFill>
                <a:latin typeface="Arial" panose="020B0604020202020204" pitchFamily="34" charset="0"/>
                <a:cs typeface="Arial" panose="020B0604020202020204" pitchFamily="34" charset="0"/>
              </a:rPr>
              <a:t>유료딜러당 매출액이 증가하여 전년대비 차량광고</a:t>
            </a:r>
            <a:r>
              <a:rPr lang="en-US" altLang="ko-KR" sz="900">
                <a:solidFill>
                  <a:srgbClr val="000000"/>
                </a:solidFill>
                <a:latin typeface="Arial" panose="020B0604020202020204" pitchFamily="34" charset="0"/>
                <a:cs typeface="Arial" panose="020B0604020202020204" pitchFamily="34" charset="0"/>
              </a:rPr>
              <a:t>(</a:t>
            </a:r>
            <a:r>
              <a:rPr lang="ko-KR" altLang="en-US" sz="900" err="1">
                <a:solidFill>
                  <a:srgbClr val="000000"/>
                </a:solidFill>
                <a:latin typeface="Arial" panose="020B0604020202020204" pitchFamily="34" charset="0"/>
                <a:cs typeface="Arial" panose="020B0604020202020204" pitchFamily="34" charset="0"/>
              </a:rPr>
              <a:t>내차사기</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매출이 약 </a:t>
            </a:r>
            <a:r>
              <a:rPr lang="en-US" altLang="ko-KR" sz="900">
                <a:solidFill>
                  <a:srgbClr val="000000"/>
                </a:solidFill>
                <a:latin typeface="Arial" panose="020B0604020202020204" pitchFamily="34" charset="0"/>
                <a:cs typeface="Arial" panose="020B0604020202020204" pitchFamily="34" charset="0"/>
              </a:rPr>
              <a:t>2.3</a:t>
            </a:r>
            <a:r>
              <a:rPr lang="ko-KR" altLang="en-US" sz="900">
                <a:solidFill>
                  <a:srgbClr val="000000"/>
                </a:solidFill>
                <a:latin typeface="Arial" panose="020B0604020202020204" pitchFamily="34" charset="0"/>
                <a:cs typeface="Arial" panose="020B0604020202020204" pitchFamily="34" charset="0"/>
              </a:rPr>
              <a:t>억원 증가하였으며</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유료딜러당 매출액은 단가가 낮은 베이직 이용권 판매수가 감소하고 단가가 높은 </a:t>
            </a:r>
            <a:r>
              <a:rPr lang="ko-KR" altLang="en-US" sz="900" err="1">
                <a:solidFill>
                  <a:srgbClr val="000000"/>
                </a:solidFill>
                <a:latin typeface="Arial" panose="020B0604020202020204" pitchFamily="34" charset="0"/>
                <a:cs typeface="Arial" panose="020B0604020202020204" pitchFamily="34" charset="0"/>
              </a:rPr>
              <a:t>콜배너</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플러스 판매량이 증가함에 기인함</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’21</a:t>
            </a:r>
            <a:r>
              <a:rPr lang="ko-KR" altLang="en-US" sz="900">
                <a:solidFill>
                  <a:srgbClr val="000000"/>
                </a:solidFill>
                <a:latin typeface="Arial" panose="020B0604020202020204" pitchFamily="34" charset="0"/>
                <a:cs typeface="Arial" panose="020B0604020202020204" pitchFamily="34" charset="0"/>
              </a:rPr>
              <a:t>년 </a:t>
            </a:r>
            <a:r>
              <a:rPr lang="en-US" altLang="ko-KR" sz="900">
                <a:solidFill>
                  <a:srgbClr val="000000"/>
                </a:solidFill>
                <a:latin typeface="Arial" panose="020B0604020202020204" pitchFamily="34" charset="0"/>
                <a:cs typeface="Arial" panose="020B0604020202020204" pitchFamily="34" charset="0"/>
              </a:rPr>
              <a:t>12</a:t>
            </a:r>
            <a:r>
              <a:rPr lang="ko-KR" altLang="en-US" sz="900">
                <a:solidFill>
                  <a:srgbClr val="000000"/>
                </a:solidFill>
                <a:latin typeface="Arial" panose="020B0604020202020204" pitchFamily="34" charset="0"/>
                <a:cs typeface="Arial" panose="020B0604020202020204" pitchFamily="34" charset="0"/>
              </a:rPr>
              <a:t>월부터 시작된 상품매출은 </a:t>
            </a:r>
            <a:r>
              <a:rPr lang="en-US" altLang="ko-KR" sz="900">
                <a:solidFill>
                  <a:srgbClr val="000000"/>
                </a:solidFill>
                <a:latin typeface="Arial" panose="020B0604020202020204" pitchFamily="34" charset="0"/>
                <a:cs typeface="Arial" panose="020B0604020202020204" pitchFamily="34" charset="0"/>
              </a:rPr>
              <a:t>’22</a:t>
            </a:r>
            <a:r>
              <a:rPr lang="ko-KR" altLang="en-US" sz="900">
                <a:solidFill>
                  <a:srgbClr val="000000"/>
                </a:solidFill>
                <a:latin typeface="Arial" panose="020B0604020202020204" pitchFamily="34" charset="0"/>
                <a:cs typeface="Arial" panose="020B0604020202020204" pitchFamily="34" charset="0"/>
              </a:rPr>
              <a:t>년 </a:t>
            </a:r>
            <a:r>
              <a:rPr lang="ko-KR" altLang="en-US" sz="900" err="1">
                <a:solidFill>
                  <a:srgbClr val="000000"/>
                </a:solidFill>
                <a:latin typeface="Arial" panose="020B0604020202020204" pitchFamily="34" charset="0"/>
                <a:cs typeface="Arial" panose="020B0604020202020204" pitchFamily="34" charset="0"/>
              </a:rPr>
              <a:t>연환산</a:t>
            </a:r>
            <a:r>
              <a:rPr lang="ko-KR" altLang="en-US" sz="900">
                <a:solidFill>
                  <a:srgbClr val="000000"/>
                </a:solidFill>
                <a:latin typeface="Arial" panose="020B0604020202020204" pitchFamily="34" charset="0"/>
                <a:cs typeface="Arial" panose="020B0604020202020204" pitchFamily="34" charset="0"/>
              </a:rPr>
              <a:t> 기준 판매대수 증가 효과로 인해 약 </a:t>
            </a:r>
            <a:r>
              <a:rPr lang="en-US" altLang="ko-KR" sz="900">
                <a:solidFill>
                  <a:srgbClr val="000000"/>
                </a:solidFill>
                <a:latin typeface="Arial" panose="020B0604020202020204" pitchFamily="34" charset="0"/>
                <a:cs typeface="Arial" panose="020B0604020202020204" pitchFamily="34" charset="0"/>
              </a:rPr>
              <a:t>7</a:t>
            </a:r>
            <a:r>
              <a:rPr lang="ko-KR" altLang="en-US" sz="900">
                <a:solidFill>
                  <a:srgbClr val="000000"/>
                </a:solidFill>
                <a:latin typeface="Arial" panose="020B0604020202020204" pitchFamily="34" charset="0"/>
                <a:cs typeface="Arial" panose="020B0604020202020204" pitchFamily="34" charset="0"/>
              </a:rPr>
              <a:t>억원이 증가하는 것으로 나타남 </a:t>
            </a:r>
            <a:endParaRPr lang="en-US" altLang="ko-KR" sz="90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935538" algn="l"/>
              </a:tabLst>
              <a:defRPr/>
            </a:pPr>
            <a:r>
              <a:rPr lang="en-US" altLang="ko-KR" sz="900">
                <a:solidFill>
                  <a:srgbClr val="000000"/>
                </a:solidFill>
                <a:latin typeface="Arial" panose="020B0604020202020204" pitchFamily="34" charset="0"/>
                <a:cs typeface="Arial" panose="020B0604020202020204" pitchFamily="34" charset="0"/>
              </a:rPr>
              <a:t>’20</a:t>
            </a:r>
            <a:r>
              <a:rPr lang="ko-KR" altLang="en-US" sz="900">
                <a:solidFill>
                  <a:srgbClr val="000000"/>
                </a:solidFill>
                <a:latin typeface="Arial" panose="020B0604020202020204" pitchFamily="34" charset="0"/>
                <a:cs typeface="Arial" panose="020B0604020202020204" pitchFamily="34" charset="0"/>
              </a:rPr>
              <a:t>년부터 증가하던 </a:t>
            </a:r>
            <a:r>
              <a:rPr lang="ko-KR" altLang="en-US" sz="900" err="1">
                <a:solidFill>
                  <a:srgbClr val="000000"/>
                </a:solidFill>
                <a:latin typeface="Arial" panose="020B0604020202020204" pitchFamily="34" charset="0"/>
                <a:cs typeface="Arial" panose="020B0604020202020204" pitchFamily="34" charset="0"/>
              </a:rPr>
              <a:t>내차팔기</a:t>
            </a:r>
            <a:r>
              <a:rPr lang="ko-KR" altLang="en-US" sz="900">
                <a:solidFill>
                  <a:srgbClr val="000000"/>
                </a:solidFill>
                <a:latin typeface="Arial" panose="020B0604020202020204" pitchFamily="34" charset="0"/>
                <a:cs typeface="Arial" panose="020B0604020202020204" pitchFamily="34" charset="0"/>
              </a:rPr>
              <a:t> 매출은 </a:t>
            </a:r>
            <a:r>
              <a:rPr lang="en-US" altLang="ko-KR" sz="900">
                <a:solidFill>
                  <a:srgbClr val="000000"/>
                </a:solidFill>
                <a:latin typeface="Arial" panose="020B0604020202020204" pitchFamily="34" charset="0"/>
                <a:cs typeface="Arial" panose="020B0604020202020204" pitchFamily="34" charset="0"/>
              </a:rPr>
              <a:t>’22</a:t>
            </a:r>
            <a:r>
              <a:rPr lang="ko-KR" altLang="en-US" sz="900">
                <a:solidFill>
                  <a:srgbClr val="000000"/>
                </a:solidFill>
                <a:latin typeface="Arial" panose="020B0604020202020204" pitchFamily="34" charset="0"/>
                <a:cs typeface="Arial" panose="020B0604020202020204" pitchFamily="34" charset="0"/>
              </a:rPr>
              <a:t>년에 소폭 감소하는 것으로 나타남</a:t>
            </a:r>
            <a:r>
              <a:rPr lang="en-US" altLang="ko-KR" sz="900">
                <a:solidFill>
                  <a:srgbClr val="000000"/>
                </a:solidFill>
                <a:latin typeface="Arial" panose="020B0604020202020204" pitchFamily="34" charset="0"/>
                <a:cs typeface="Arial" panose="020B0604020202020204" pitchFamily="34" charset="0"/>
              </a:rPr>
              <a:t>. </a:t>
            </a:r>
            <a:r>
              <a:rPr lang="ko-KR" altLang="en-US" sz="900">
                <a:solidFill>
                  <a:srgbClr val="000000"/>
                </a:solidFill>
                <a:latin typeface="Arial" panose="020B0604020202020204" pitchFamily="34" charset="0"/>
                <a:cs typeface="Arial" panose="020B0604020202020204" pitchFamily="34" charset="0"/>
              </a:rPr>
              <a:t>이는 큰 매출 상승을 보여왔던 </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백만원 초과 </a:t>
            </a:r>
            <a:r>
              <a:rPr lang="en-US" altLang="ko-KR" sz="900">
                <a:solidFill>
                  <a:srgbClr val="000000"/>
                </a:solidFill>
                <a:latin typeface="Arial" panose="020B0604020202020204" pitchFamily="34" charset="0"/>
                <a:cs typeface="Arial" panose="020B0604020202020204" pitchFamily="34" charset="0"/>
              </a:rPr>
              <a:t>3</a:t>
            </a:r>
            <a:r>
              <a:rPr lang="ko-KR" altLang="en-US" sz="900">
                <a:solidFill>
                  <a:srgbClr val="000000"/>
                </a:solidFill>
                <a:latin typeface="Arial" panose="020B0604020202020204" pitchFamily="34" charset="0"/>
                <a:cs typeface="Arial" panose="020B0604020202020204" pitchFamily="34" charset="0"/>
              </a:rPr>
              <a:t>천만원 이하</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차량의 낙찰대수 감소 효과에 기인하는 것으로 판단됨</a:t>
            </a:r>
            <a:r>
              <a:rPr lang="en-US" altLang="ko-KR" sz="900">
                <a:solidFill>
                  <a:srgbClr val="000000"/>
                </a:solidFill>
                <a:latin typeface="Arial" panose="020B0604020202020204" pitchFamily="34" charset="0"/>
                <a:cs typeface="Arial" panose="020B0604020202020204" pitchFamily="34" charset="0"/>
              </a:rPr>
              <a:t> </a:t>
            </a:r>
            <a:endParaRPr kumimoji="0" lang="ko-KR" altLang="en-US" sz="900" i="0"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25" name="차트 24">
                <a:extLst>
                  <a:ext uri="{FF2B5EF4-FFF2-40B4-BE49-F238E27FC236}">
                    <a16:creationId xmlns:a16="http://schemas.microsoft.com/office/drawing/2014/main" id="{2FBAA33A-ADC7-4D04-BA3C-5923320C8150}"/>
                  </a:ext>
                </a:extLst>
              </p:cNvPr>
              <p:cNvGraphicFramePr/>
              <p:nvPr/>
            </p:nvGraphicFramePr>
            <p:xfrm>
              <a:off x="499201" y="1470661"/>
              <a:ext cx="8938798" cy="167383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5" name="차트 24">
                <a:extLst>
                  <a:ext uri="{FF2B5EF4-FFF2-40B4-BE49-F238E27FC236}">
                    <a16:creationId xmlns:a16="http://schemas.microsoft.com/office/drawing/2014/main" id="{2FBAA33A-ADC7-4D04-BA3C-5923320C8150}"/>
                  </a:ext>
                </a:extLst>
              </p:cNvPr>
              <p:cNvPicPr>
                <a:picLocks noGrp="1" noRot="1" noChangeAspect="1" noMove="1" noResize="1" noEditPoints="1" noAdjustHandles="1" noChangeArrowheads="1" noChangeShapeType="1"/>
              </p:cNvPicPr>
              <p:nvPr/>
            </p:nvPicPr>
            <p:blipFill>
              <a:blip r:embed="rId4"/>
              <a:stretch>
                <a:fillRect/>
              </a:stretch>
            </p:blipFill>
            <p:spPr>
              <a:xfrm>
                <a:off x="499201" y="1470661"/>
                <a:ext cx="8938798" cy="1673836"/>
              </a:xfrm>
              <a:prstGeom prst="rect">
                <a:avLst/>
              </a:prstGeom>
            </p:spPr>
          </p:pic>
        </mc:Fallback>
      </mc:AlternateContent>
      <p:sp>
        <p:nvSpPr>
          <p:cNvPr id="26" name="TextBox 25">
            <a:extLst>
              <a:ext uri="{FF2B5EF4-FFF2-40B4-BE49-F238E27FC236}">
                <a16:creationId xmlns:a16="http://schemas.microsoft.com/office/drawing/2014/main" id="{BDAA1C49-ECD7-4286-B23D-B167C704E45E}"/>
              </a:ext>
            </a:extLst>
          </p:cNvPr>
          <p:cNvSpPr txBox="1"/>
          <p:nvPr/>
        </p:nvSpPr>
        <p:spPr>
          <a:xfrm>
            <a:off x="9250950" y="2897348"/>
            <a:ext cx="167815" cy="92333"/>
          </a:xfrm>
          <a:prstGeom prst="rect">
            <a:avLst/>
          </a:prstGeom>
          <a:noFill/>
        </p:spPr>
        <p:txBody>
          <a:bodyPr wrap="square" lIns="0" tIns="0" rIns="0" bIns="0" rtlCol="0">
            <a:spAutoFit/>
          </a:bodyPr>
          <a:lstStyle/>
          <a:p>
            <a:pPr algn="ctr"/>
            <a:r>
              <a:rPr lang="en-US" altLang="ko-KR" sz="600">
                <a:latin typeface="Arial" panose="020B0604020202020204" pitchFamily="34" charset="0"/>
                <a:cs typeface="Arial" panose="020B0604020202020204" pitchFamily="34" charset="0"/>
              </a:rPr>
              <a:t>1</a:t>
            </a:r>
          </a:p>
        </p:txBody>
      </p:sp>
      <p:sp>
        <p:nvSpPr>
          <p:cNvPr id="27" name="TextBox 26">
            <a:extLst>
              <a:ext uri="{FF2B5EF4-FFF2-40B4-BE49-F238E27FC236}">
                <a16:creationId xmlns:a16="http://schemas.microsoft.com/office/drawing/2014/main" id="{46524B57-AF5F-4976-ACC8-2ADB3626D458}"/>
              </a:ext>
            </a:extLst>
          </p:cNvPr>
          <p:cNvSpPr txBox="1"/>
          <p:nvPr/>
        </p:nvSpPr>
        <p:spPr>
          <a:xfrm>
            <a:off x="700647" y="3147614"/>
            <a:ext cx="1652941"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FY22.1H</a:t>
            </a:r>
            <a:r>
              <a:rPr lang="ko-KR" altLang="en-US" sz="700">
                <a:latin typeface="Arial" panose="020B0604020202020204" pitchFamily="34" charset="0"/>
                <a:cs typeface="Arial" panose="020B0604020202020204" pitchFamily="34" charset="0"/>
              </a:rPr>
              <a:t>를 단순 연환산한 매출액</a:t>
            </a:r>
            <a:endParaRPr lang="en-US" altLang="ko-KR" sz="700">
              <a:latin typeface="Arial" panose="020B0604020202020204" pitchFamily="34" charset="0"/>
              <a:cs typeface="Arial" panose="020B0604020202020204" pitchFamily="34" charset="0"/>
            </a:endParaRPr>
          </a:p>
        </p:txBody>
      </p:sp>
      <p:sp>
        <p:nvSpPr>
          <p:cNvPr id="71" name="직사각형 70">
            <a:extLst>
              <a:ext uri="{FF2B5EF4-FFF2-40B4-BE49-F238E27FC236}">
                <a16:creationId xmlns:a16="http://schemas.microsoft.com/office/drawing/2014/main" id="{005797EE-A9A5-431C-8AD2-E8B1F8891CFC}"/>
              </a:ext>
            </a:extLst>
          </p:cNvPr>
          <p:cNvSpPr/>
          <p:nvPr/>
        </p:nvSpPr>
        <p:spPr>
          <a:xfrm>
            <a:off x="4465506" y="1719587"/>
            <a:ext cx="442605" cy="318702"/>
          </a:xfrm>
          <a:prstGeom prst="rect">
            <a:avLst/>
          </a:prstGeom>
          <a:noFill/>
          <a:ln w="19050">
            <a:solidFill>
              <a:srgbClr val="C410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순서도: 연결자 71">
            <a:extLst>
              <a:ext uri="{FF2B5EF4-FFF2-40B4-BE49-F238E27FC236}">
                <a16:creationId xmlns:a16="http://schemas.microsoft.com/office/drawing/2014/main" id="{8FAA3A1D-D03B-4613-9920-655DF275B9D4}"/>
              </a:ext>
            </a:extLst>
          </p:cNvPr>
          <p:cNvSpPr/>
          <p:nvPr/>
        </p:nvSpPr>
        <p:spPr bwMode="auto">
          <a:xfrm>
            <a:off x="4402277" y="1635899"/>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B</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73" name="직사각형 72">
            <a:extLst>
              <a:ext uri="{FF2B5EF4-FFF2-40B4-BE49-F238E27FC236}">
                <a16:creationId xmlns:a16="http://schemas.microsoft.com/office/drawing/2014/main" id="{9BBCB764-FA95-4B33-A112-F8674FA346D8}"/>
              </a:ext>
            </a:extLst>
          </p:cNvPr>
          <p:cNvSpPr/>
          <p:nvPr/>
        </p:nvSpPr>
        <p:spPr>
          <a:xfrm>
            <a:off x="6655029" y="1518111"/>
            <a:ext cx="442605" cy="448094"/>
          </a:xfrm>
          <a:prstGeom prst="rect">
            <a:avLst/>
          </a:prstGeom>
          <a:noFill/>
          <a:ln w="19050">
            <a:solidFill>
              <a:srgbClr val="C410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순서도: 연결자 74">
            <a:extLst>
              <a:ext uri="{FF2B5EF4-FFF2-40B4-BE49-F238E27FC236}">
                <a16:creationId xmlns:a16="http://schemas.microsoft.com/office/drawing/2014/main" id="{F4133693-E8C3-4F70-A5A6-AD6C2A705E03}"/>
              </a:ext>
            </a:extLst>
          </p:cNvPr>
          <p:cNvSpPr/>
          <p:nvPr/>
        </p:nvSpPr>
        <p:spPr bwMode="auto">
          <a:xfrm>
            <a:off x="6595610" y="1434423"/>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C</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89" name="직사각형 88">
            <a:extLst>
              <a:ext uri="{FF2B5EF4-FFF2-40B4-BE49-F238E27FC236}">
                <a16:creationId xmlns:a16="http://schemas.microsoft.com/office/drawing/2014/main" id="{29EA52C9-3BBB-4497-96B0-DA963DD6EFD4}"/>
              </a:ext>
            </a:extLst>
          </p:cNvPr>
          <p:cNvSpPr/>
          <p:nvPr/>
        </p:nvSpPr>
        <p:spPr>
          <a:xfrm>
            <a:off x="2823457" y="1781828"/>
            <a:ext cx="442605" cy="573914"/>
          </a:xfrm>
          <a:prstGeom prst="rect">
            <a:avLst/>
          </a:prstGeom>
          <a:noFill/>
          <a:ln w="19050">
            <a:solidFill>
              <a:srgbClr val="C410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순서도: 연결자 91">
            <a:extLst>
              <a:ext uri="{FF2B5EF4-FFF2-40B4-BE49-F238E27FC236}">
                <a16:creationId xmlns:a16="http://schemas.microsoft.com/office/drawing/2014/main" id="{910EAF71-167F-451A-8F88-B5E275705A65}"/>
              </a:ext>
            </a:extLst>
          </p:cNvPr>
          <p:cNvSpPr/>
          <p:nvPr/>
        </p:nvSpPr>
        <p:spPr bwMode="auto">
          <a:xfrm>
            <a:off x="2760228" y="1697114"/>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8" name="직사각형 27">
            <a:extLst>
              <a:ext uri="{FF2B5EF4-FFF2-40B4-BE49-F238E27FC236}">
                <a16:creationId xmlns:a16="http://schemas.microsoft.com/office/drawing/2014/main" id="{C678C4E9-C0AD-49F3-B337-36A52BD4E527}"/>
              </a:ext>
            </a:extLst>
          </p:cNvPr>
          <p:cNvSpPr/>
          <p:nvPr/>
        </p:nvSpPr>
        <p:spPr>
          <a:xfrm>
            <a:off x="8311719" y="1599991"/>
            <a:ext cx="442605" cy="326362"/>
          </a:xfrm>
          <a:prstGeom prst="rect">
            <a:avLst/>
          </a:prstGeom>
          <a:noFill/>
          <a:ln w="19050">
            <a:solidFill>
              <a:srgbClr val="C410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연결자 28">
            <a:extLst>
              <a:ext uri="{FF2B5EF4-FFF2-40B4-BE49-F238E27FC236}">
                <a16:creationId xmlns:a16="http://schemas.microsoft.com/office/drawing/2014/main" id="{844F6AE3-86B4-4C86-A1EE-9402C0DD8147}"/>
              </a:ext>
            </a:extLst>
          </p:cNvPr>
          <p:cNvSpPr/>
          <p:nvPr/>
        </p:nvSpPr>
        <p:spPr bwMode="auto">
          <a:xfrm>
            <a:off x="8248490" y="1516303"/>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0" name="Title 1">
            <a:extLst>
              <a:ext uri="{FF2B5EF4-FFF2-40B4-BE49-F238E27FC236}">
                <a16:creationId xmlns:a16="http://schemas.microsoft.com/office/drawing/2014/main" id="{265ADDEF-2BE4-4159-B41F-391A15CC8927}"/>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en-US" altLang="ko-KR" sz="1000" b="1">
                <a:solidFill>
                  <a:srgbClr val="002997"/>
                </a:solidFill>
                <a:latin typeface="Arial" panose="020B0604020202020204" pitchFamily="34" charset="0"/>
                <a:ea typeface="+mj-ea"/>
                <a:cs typeface="Arial" panose="020B0604020202020204" pitchFamily="34" charset="0"/>
              </a:rPr>
              <a:t>’20</a:t>
            </a:r>
            <a:r>
              <a:rPr lang="ko-KR" altLang="en-US" sz="1000" b="1">
                <a:solidFill>
                  <a:srgbClr val="002997"/>
                </a:solidFill>
                <a:latin typeface="Arial" panose="020B0604020202020204" pitchFamily="34" charset="0"/>
                <a:ea typeface="+mj-ea"/>
                <a:cs typeface="Arial" panose="020B0604020202020204" pitchFamily="34" charset="0"/>
              </a:rPr>
              <a:t>년은 전년 대비 낙찰대수 및 </a:t>
            </a:r>
            <a:r>
              <a:rPr lang="en-US" altLang="ko-KR" sz="1000" b="1">
                <a:solidFill>
                  <a:srgbClr val="002997"/>
                </a:solidFill>
                <a:latin typeface="Arial" panose="020B0604020202020204" pitchFamily="34" charset="0"/>
                <a:ea typeface="+mj-ea"/>
                <a:cs typeface="Arial" panose="020B0604020202020204" pitchFamily="34" charset="0"/>
              </a:rPr>
              <a:t>ASP </a:t>
            </a:r>
            <a:r>
              <a:rPr lang="ko-KR" altLang="en-US" sz="1000" b="1">
                <a:solidFill>
                  <a:srgbClr val="002997"/>
                </a:solidFill>
                <a:latin typeface="Arial" panose="020B0604020202020204" pitchFamily="34" charset="0"/>
                <a:ea typeface="+mj-ea"/>
                <a:cs typeface="Arial" panose="020B0604020202020204" pitchFamily="34" charset="0"/>
              </a:rPr>
              <a:t>증가로 인해 거래매출</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err="1">
                <a:solidFill>
                  <a:srgbClr val="002997"/>
                </a:solidFill>
                <a:latin typeface="Arial" panose="020B0604020202020204" pitchFamily="34" charset="0"/>
                <a:ea typeface="+mj-ea"/>
                <a:cs typeface="Arial" panose="020B0604020202020204" pitchFamily="34" charset="0"/>
              </a:rPr>
              <a:t>내차팔기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매출이 크게 증가하였으며</a:t>
            </a:r>
            <a:r>
              <a:rPr lang="en-US" altLang="ko-KR" sz="1000" b="1">
                <a:solidFill>
                  <a:srgbClr val="002997"/>
                </a:solidFill>
                <a:latin typeface="Arial" panose="020B0604020202020204" pitchFamily="34" charset="0"/>
                <a:ea typeface="+mj-ea"/>
                <a:cs typeface="Arial" panose="020B0604020202020204" pitchFamily="34" charset="0"/>
              </a:rPr>
              <a:t>, ‘21</a:t>
            </a:r>
            <a:r>
              <a:rPr lang="ko-KR" altLang="en-US" sz="1000" b="1">
                <a:solidFill>
                  <a:srgbClr val="002997"/>
                </a:solidFill>
                <a:latin typeface="Arial" panose="020B0604020202020204" pitchFamily="34" charset="0"/>
                <a:ea typeface="+mj-ea"/>
                <a:cs typeface="Arial" panose="020B0604020202020204" pitchFamily="34" charset="0"/>
              </a:rPr>
              <a:t>년은 전년대비 비슷한 수준을 보이나</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차량광고</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err="1">
                <a:solidFill>
                  <a:srgbClr val="002997"/>
                </a:solidFill>
                <a:latin typeface="Arial" panose="020B0604020202020204" pitchFamily="34" charset="0"/>
                <a:ea typeface="+mj-ea"/>
                <a:cs typeface="Arial" panose="020B0604020202020204" pitchFamily="34" charset="0"/>
              </a:rPr>
              <a:t>내차사기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매출에서 소폭 증가를 보였음</a:t>
            </a:r>
            <a:r>
              <a:rPr lang="en-US" altLang="ko-KR" sz="1000" b="1">
                <a:solidFill>
                  <a:srgbClr val="002997"/>
                </a:solidFill>
                <a:latin typeface="Arial" panose="020B0604020202020204" pitchFamily="34" charset="0"/>
                <a:ea typeface="+mj-ea"/>
                <a:cs typeface="Arial" panose="020B0604020202020204" pitchFamily="34" charset="0"/>
              </a:rPr>
              <a:t>. ’22</a:t>
            </a:r>
            <a:r>
              <a:rPr lang="ko-KR" altLang="en-US" sz="1000" b="1">
                <a:solidFill>
                  <a:srgbClr val="002997"/>
                </a:solidFill>
                <a:latin typeface="Arial" panose="020B0604020202020204" pitchFamily="34" charset="0"/>
                <a:ea typeface="+mj-ea"/>
                <a:cs typeface="Arial" panose="020B0604020202020204" pitchFamily="34" charset="0"/>
              </a:rPr>
              <a:t>년 단순 </a:t>
            </a:r>
            <a:r>
              <a:rPr lang="ko-KR" altLang="en-US" sz="1000" b="1" err="1">
                <a:solidFill>
                  <a:srgbClr val="002997"/>
                </a:solidFill>
                <a:latin typeface="Arial" panose="020B0604020202020204" pitchFamily="34" charset="0"/>
                <a:ea typeface="+mj-ea"/>
                <a:cs typeface="Arial" panose="020B0604020202020204" pitchFamily="34" charset="0"/>
              </a:rPr>
              <a:t>연환산</a:t>
            </a:r>
            <a:r>
              <a:rPr lang="ko-KR" altLang="en-US" sz="1000" b="1">
                <a:solidFill>
                  <a:srgbClr val="002997"/>
                </a:solidFill>
                <a:latin typeface="Arial" panose="020B0604020202020204" pitchFamily="34" charset="0"/>
                <a:ea typeface="+mj-ea"/>
                <a:cs typeface="Arial" panose="020B0604020202020204" pitchFamily="34" charset="0"/>
              </a:rPr>
              <a:t> 기준 전년대비 거래매출</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err="1">
                <a:solidFill>
                  <a:srgbClr val="002997"/>
                </a:solidFill>
                <a:latin typeface="Arial" panose="020B0604020202020204" pitchFamily="34" charset="0"/>
                <a:ea typeface="+mj-ea"/>
                <a:cs typeface="Arial" panose="020B0604020202020204" pitchFamily="34" charset="0"/>
              </a:rPr>
              <a:t>내차팔기</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 매출이 낙찰대수 감소로 인해 소폭 감소하는 것으로 나타남</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31" name="차트 30">
                <a:extLst>
                  <a:ext uri="{FF2B5EF4-FFF2-40B4-BE49-F238E27FC236}">
                    <a16:creationId xmlns:a16="http://schemas.microsoft.com/office/drawing/2014/main" id="{F27E487E-51AC-4D1F-B763-64B3621D7470}"/>
                  </a:ext>
                </a:extLst>
              </p:cNvPr>
              <p:cNvGraphicFramePr/>
              <p:nvPr>
                <p:extLst>
                  <p:ext uri="{D42A27DB-BD31-4B8C-83A1-F6EECF244321}">
                    <p14:modId xmlns:p14="http://schemas.microsoft.com/office/powerpoint/2010/main" val="4200300610"/>
                  </p:ext>
                </p:extLst>
              </p:nvPr>
            </p:nvGraphicFramePr>
            <p:xfrm>
              <a:off x="700646" y="3388040"/>
              <a:ext cx="2492005" cy="720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31" name="차트 30">
                <a:extLst>
                  <a:ext uri="{FF2B5EF4-FFF2-40B4-BE49-F238E27FC236}">
                    <a16:creationId xmlns:a16="http://schemas.microsoft.com/office/drawing/2014/main" id="{F27E487E-51AC-4D1F-B763-64B3621D7470}"/>
                  </a:ext>
                </a:extLst>
              </p:cNvPr>
              <p:cNvPicPr>
                <a:picLocks noGrp="1" noRot="1" noChangeAspect="1" noMove="1" noResize="1" noEditPoints="1" noAdjustHandles="1" noChangeArrowheads="1" noChangeShapeType="1"/>
              </p:cNvPicPr>
              <p:nvPr/>
            </p:nvPicPr>
            <p:blipFill>
              <a:blip r:embed="rId6"/>
              <a:stretch>
                <a:fillRect/>
              </a:stretch>
            </p:blipFill>
            <p:spPr>
              <a:xfrm>
                <a:off x="700646" y="3388040"/>
                <a:ext cx="2492005" cy="720000"/>
              </a:xfrm>
              <a:prstGeom prst="rect">
                <a:avLst/>
              </a:prstGeom>
            </p:spPr>
          </p:pic>
        </mc:Fallback>
      </mc:AlternateContent>
      <p:sp>
        <p:nvSpPr>
          <p:cNvPr id="42" name="직사각형 41">
            <a:extLst>
              <a:ext uri="{FF2B5EF4-FFF2-40B4-BE49-F238E27FC236}">
                <a16:creationId xmlns:a16="http://schemas.microsoft.com/office/drawing/2014/main" id="{F871F7F1-5ED0-41BA-BB9E-16E7D6D100D3}"/>
              </a:ext>
            </a:extLst>
          </p:cNvPr>
          <p:cNvSpPr/>
          <p:nvPr/>
        </p:nvSpPr>
        <p:spPr>
          <a:xfrm flipV="1">
            <a:off x="1549455" y="3452247"/>
            <a:ext cx="760966" cy="612000"/>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43" name="순서도: 연결자 42">
            <a:extLst>
              <a:ext uri="{FF2B5EF4-FFF2-40B4-BE49-F238E27FC236}">
                <a16:creationId xmlns:a16="http://schemas.microsoft.com/office/drawing/2014/main" id="{39EBCB7A-64A8-460B-B5F7-9A38A0B68706}"/>
              </a:ext>
            </a:extLst>
          </p:cNvPr>
          <p:cNvSpPr/>
          <p:nvPr/>
        </p:nvSpPr>
        <p:spPr bwMode="auto">
          <a:xfrm>
            <a:off x="1475043" y="338506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44" name="순서도: 연결자 43">
            <a:extLst>
              <a:ext uri="{FF2B5EF4-FFF2-40B4-BE49-F238E27FC236}">
                <a16:creationId xmlns:a16="http://schemas.microsoft.com/office/drawing/2014/main" id="{447B3A8F-2A84-4438-A103-5DA12627E3A5}"/>
              </a:ext>
            </a:extLst>
          </p:cNvPr>
          <p:cNvSpPr/>
          <p:nvPr/>
        </p:nvSpPr>
        <p:spPr bwMode="auto">
          <a:xfrm>
            <a:off x="628646" y="3299676"/>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47" name="차트 46">
                <a:extLst>
                  <a:ext uri="{FF2B5EF4-FFF2-40B4-BE49-F238E27FC236}">
                    <a16:creationId xmlns:a16="http://schemas.microsoft.com/office/drawing/2014/main" id="{9F28303F-C3A4-44EB-A7FC-36D02DF91180}"/>
                  </a:ext>
                </a:extLst>
              </p:cNvPr>
              <p:cNvGraphicFramePr/>
              <p:nvPr>
                <p:extLst>
                  <p:ext uri="{D42A27DB-BD31-4B8C-83A1-F6EECF244321}">
                    <p14:modId xmlns:p14="http://schemas.microsoft.com/office/powerpoint/2010/main" val="3152891592"/>
                  </p:ext>
                </p:extLst>
              </p:nvPr>
            </p:nvGraphicFramePr>
            <p:xfrm>
              <a:off x="7260956" y="3388040"/>
              <a:ext cx="2218151" cy="720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47" name="차트 46">
                <a:extLst>
                  <a:ext uri="{FF2B5EF4-FFF2-40B4-BE49-F238E27FC236}">
                    <a16:creationId xmlns:a16="http://schemas.microsoft.com/office/drawing/2014/main" id="{9F28303F-C3A4-44EB-A7FC-36D02DF91180}"/>
                  </a:ext>
                </a:extLst>
              </p:cNvPr>
              <p:cNvPicPr>
                <a:picLocks noGrp="1" noRot="1" noChangeAspect="1" noMove="1" noResize="1" noEditPoints="1" noAdjustHandles="1" noChangeArrowheads="1" noChangeShapeType="1"/>
              </p:cNvPicPr>
              <p:nvPr/>
            </p:nvPicPr>
            <p:blipFill>
              <a:blip r:embed="rId8"/>
              <a:stretch>
                <a:fillRect/>
              </a:stretch>
            </p:blipFill>
            <p:spPr>
              <a:xfrm>
                <a:off x="7260956" y="3388040"/>
                <a:ext cx="2218151" cy="720000"/>
              </a:xfrm>
              <a:prstGeom prst="rect">
                <a:avLst/>
              </a:prstGeom>
            </p:spPr>
          </p:pic>
        </mc:Fallback>
      </mc:AlternateContent>
      <p:sp>
        <p:nvSpPr>
          <p:cNvPr id="50" name="순서도: 연결자 49">
            <a:extLst>
              <a:ext uri="{FF2B5EF4-FFF2-40B4-BE49-F238E27FC236}">
                <a16:creationId xmlns:a16="http://schemas.microsoft.com/office/drawing/2014/main" id="{F32FF267-21B0-4F3D-B1DE-27F5E3CEA950}"/>
              </a:ext>
            </a:extLst>
          </p:cNvPr>
          <p:cNvSpPr/>
          <p:nvPr/>
        </p:nvSpPr>
        <p:spPr bwMode="auto">
          <a:xfrm>
            <a:off x="7188956" y="3299676"/>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2" name="직사각형 51">
            <a:extLst>
              <a:ext uri="{FF2B5EF4-FFF2-40B4-BE49-F238E27FC236}">
                <a16:creationId xmlns:a16="http://schemas.microsoft.com/office/drawing/2014/main" id="{46D278BF-B764-48D2-9C5B-DA0FECECFCB5}"/>
              </a:ext>
            </a:extLst>
          </p:cNvPr>
          <p:cNvSpPr/>
          <p:nvPr/>
        </p:nvSpPr>
        <p:spPr>
          <a:xfrm flipV="1">
            <a:off x="7985609" y="3448755"/>
            <a:ext cx="760966" cy="612000"/>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53" name="순서도: 연결자 52">
            <a:extLst>
              <a:ext uri="{FF2B5EF4-FFF2-40B4-BE49-F238E27FC236}">
                <a16:creationId xmlns:a16="http://schemas.microsoft.com/office/drawing/2014/main" id="{4C04A951-8980-4493-8CCF-3206DA3148FD}"/>
              </a:ext>
            </a:extLst>
          </p:cNvPr>
          <p:cNvSpPr/>
          <p:nvPr/>
        </p:nvSpPr>
        <p:spPr bwMode="auto">
          <a:xfrm>
            <a:off x="7911197" y="3381568"/>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4" name="순서도: 연결자 53">
            <a:extLst>
              <a:ext uri="{FF2B5EF4-FFF2-40B4-BE49-F238E27FC236}">
                <a16:creationId xmlns:a16="http://schemas.microsoft.com/office/drawing/2014/main" id="{230C3066-EB3B-411A-BE06-E1792ADF8FAF}"/>
              </a:ext>
            </a:extLst>
          </p:cNvPr>
          <p:cNvSpPr/>
          <p:nvPr/>
        </p:nvSpPr>
        <p:spPr bwMode="auto">
          <a:xfrm>
            <a:off x="613148" y="5027035"/>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5" name="순서도: 연결자 54">
            <a:extLst>
              <a:ext uri="{FF2B5EF4-FFF2-40B4-BE49-F238E27FC236}">
                <a16:creationId xmlns:a16="http://schemas.microsoft.com/office/drawing/2014/main" id="{318CB789-06F4-4A8B-8FB3-9C24C08C6D8E}"/>
              </a:ext>
            </a:extLst>
          </p:cNvPr>
          <p:cNvSpPr/>
          <p:nvPr/>
        </p:nvSpPr>
        <p:spPr bwMode="auto">
          <a:xfrm>
            <a:off x="613148" y="5249720"/>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B</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6" name="순서도: 연결자 55">
            <a:extLst>
              <a:ext uri="{FF2B5EF4-FFF2-40B4-BE49-F238E27FC236}">
                <a16:creationId xmlns:a16="http://schemas.microsoft.com/office/drawing/2014/main" id="{58D1F3A1-B155-41DF-A7E6-0DBD3EC3C835}"/>
              </a:ext>
            </a:extLst>
          </p:cNvPr>
          <p:cNvSpPr/>
          <p:nvPr/>
        </p:nvSpPr>
        <p:spPr bwMode="auto">
          <a:xfrm>
            <a:off x="613148" y="5600741"/>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C</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7" name="순서도: 연결자 56">
            <a:extLst>
              <a:ext uri="{FF2B5EF4-FFF2-40B4-BE49-F238E27FC236}">
                <a16:creationId xmlns:a16="http://schemas.microsoft.com/office/drawing/2014/main" id="{6208DA7F-33B2-4DBB-8E88-F6E62CE839EA}"/>
              </a:ext>
            </a:extLst>
          </p:cNvPr>
          <p:cNvSpPr/>
          <p:nvPr/>
        </p:nvSpPr>
        <p:spPr bwMode="auto">
          <a:xfrm>
            <a:off x="613148" y="5815405"/>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4" name="차트 63">
                <a:extLst>
                  <a:ext uri="{FF2B5EF4-FFF2-40B4-BE49-F238E27FC236}">
                    <a16:creationId xmlns:a16="http://schemas.microsoft.com/office/drawing/2014/main" id="{788E418A-A778-44E5-A936-A5B1BA603729}"/>
                  </a:ext>
                </a:extLst>
              </p:cNvPr>
              <p:cNvGraphicFramePr/>
              <p:nvPr>
                <p:extLst>
                  <p:ext uri="{D42A27DB-BD31-4B8C-83A1-F6EECF244321}">
                    <p14:modId xmlns:p14="http://schemas.microsoft.com/office/powerpoint/2010/main" val="2977779505"/>
                  </p:ext>
                </p:extLst>
              </p:nvPr>
            </p:nvGraphicFramePr>
            <p:xfrm>
              <a:off x="700646" y="4180429"/>
              <a:ext cx="2492004" cy="720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4" name="차트 63">
                <a:extLst>
                  <a:ext uri="{FF2B5EF4-FFF2-40B4-BE49-F238E27FC236}">
                    <a16:creationId xmlns:a16="http://schemas.microsoft.com/office/drawing/2014/main" id="{788E418A-A778-44E5-A936-A5B1BA603729}"/>
                  </a:ext>
                </a:extLst>
              </p:cNvPr>
              <p:cNvPicPr>
                <a:picLocks noGrp="1" noRot="1" noChangeAspect="1" noMove="1" noResize="1" noEditPoints="1" noAdjustHandles="1" noChangeArrowheads="1" noChangeShapeType="1"/>
              </p:cNvPicPr>
              <p:nvPr/>
            </p:nvPicPr>
            <p:blipFill>
              <a:blip r:embed="rId10"/>
              <a:stretch>
                <a:fillRect/>
              </a:stretch>
            </p:blipFill>
            <p:spPr>
              <a:xfrm>
                <a:off x="700646" y="4180429"/>
                <a:ext cx="2492004" cy="720000"/>
              </a:xfrm>
              <a:prstGeom prst="rect">
                <a:avLst/>
              </a:prstGeom>
            </p:spPr>
          </p:pic>
        </mc:Fallback>
      </mc:AlternateContent>
      <p:sp>
        <p:nvSpPr>
          <p:cNvPr id="41" name="순서도: 연결자 40">
            <a:extLst>
              <a:ext uri="{FF2B5EF4-FFF2-40B4-BE49-F238E27FC236}">
                <a16:creationId xmlns:a16="http://schemas.microsoft.com/office/drawing/2014/main" id="{AC8EE468-F26F-40F6-9A1F-AF6CB9152A95}"/>
              </a:ext>
            </a:extLst>
          </p:cNvPr>
          <p:cNvSpPr/>
          <p:nvPr/>
        </p:nvSpPr>
        <p:spPr bwMode="auto">
          <a:xfrm>
            <a:off x="628646" y="410843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a</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67" name="차트 66">
                <a:extLst>
                  <a:ext uri="{FF2B5EF4-FFF2-40B4-BE49-F238E27FC236}">
                    <a16:creationId xmlns:a16="http://schemas.microsoft.com/office/drawing/2014/main" id="{5D8ED5A8-52DD-4751-946C-FA1D25CD53E8}"/>
                  </a:ext>
                </a:extLst>
              </p:cNvPr>
              <p:cNvGraphicFramePr/>
              <p:nvPr>
                <p:extLst>
                  <p:ext uri="{D42A27DB-BD31-4B8C-83A1-F6EECF244321}">
                    <p14:modId xmlns:p14="http://schemas.microsoft.com/office/powerpoint/2010/main" val="2569173953"/>
                  </p:ext>
                </p:extLst>
              </p:nvPr>
            </p:nvGraphicFramePr>
            <p:xfrm>
              <a:off x="7260955" y="4180429"/>
              <a:ext cx="2218151" cy="720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67" name="차트 66">
                <a:extLst>
                  <a:ext uri="{FF2B5EF4-FFF2-40B4-BE49-F238E27FC236}">
                    <a16:creationId xmlns:a16="http://schemas.microsoft.com/office/drawing/2014/main" id="{5D8ED5A8-52DD-4751-946C-FA1D25CD53E8}"/>
                  </a:ext>
                </a:extLst>
              </p:cNvPr>
              <p:cNvPicPr>
                <a:picLocks noGrp="1" noRot="1" noChangeAspect="1" noMove="1" noResize="1" noEditPoints="1" noAdjustHandles="1" noChangeArrowheads="1" noChangeShapeType="1"/>
              </p:cNvPicPr>
              <p:nvPr/>
            </p:nvPicPr>
            <p:blipFill>
              <a:blip r:embed="rId12"/>
              <a:stretch>
                <a:fillRect/>
              </a:stretch>
            </p:blipFill>
            <p:spPr>
              <a:xfrm>
                <a:off x="7260955" y="4180429"/>
                <a:ext cx="2218151" cy="720000"/>
              </a:xfrm>
              <a:prstGeom prst="rect">
                <a:avLst/>
              </a:prstGeom>
            </p:spPr>
          </p:pic>
        </mc:Fallback>
      </mc:AlternateContent>
      <p:sp>
        <p:nvSpPr>
          <p:cNvPr id="49" name="순서도: 연결자 48">
            <a:extLst>
              <a:ext uri="{FF2B5EF4-FFF2-40B4-BE49-F238E27FC236}">
                <a16:creationId xmlns:a16="http://schemas.microsoft.com/office/drawing/2014/main" id="{B701EA05-2EDE-465C-9F5A-9C150F65CB49}"/>
              </a:ext>
            </a:extLst>
          </p:cNvPr>
          <p:cNvSpPr/>
          <p:nvPr/>
        </p:nvSpPr>
        <p:spPr bwMode="auto">
          <a:xfrm>
            <a:off x="7188956" y="410843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d</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76" name="차트 75">
                <a:extLst>
                  <a:ext uri="{FF2B5EF4-FFF2-40B4-BE49-F238E27FC236}">
                    <a16:creationId xmlns:a16="http://schemas.microsoft.com/office/drawing/2014/main" id="{BF38BF0A-9AF1-424D-B1D8-456E1D27562D}"/>
                  </a:ext>
                </a:extLst>
              </p:cNvPr>
              <p:cNvGraphicFramePr/>
              <p:nvPr>
                <p:extLst>
                  <p:ext uri="{D42A27DB-BD31-4B8C-83A1-F6EECF244321}">
                    <p14:modId xmlns:p14="http://schemas.microsoft.com/office/powerpoint/2010/main" val="490503680"/>
                  </p:ext>
                </p:extLst>
              </p:nvPr>
            </p:nvGraphicFramePr>
            <p:xfrm>
              <a:off x="3363414" y="3388040"/>
              <a:ext cx="1851486" cy="7200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76" name="차트 75">
                <a:extLst>
                  <a:ext uri="{FF2B5EF4-FFF2-40B4-BE49-F238E27FC236}">
                    <a16:creationId xmlns:a16="http://schemas.microsoft.com/office/drawing/2014/main" id="{BF38BF0A-9AF1-424D-B1D8-456E1D27562D}"/>
                  </a:ext>
                </a:extLst>
              </p:cNvPr>
              <p:cNvPicPr>
                <a:picLocks noGrp="1" noRot="1" noChangeAspect="1" noMove="1" noResize="1" noEditPoints="1" noAdjustHandles="1" noChangeArrowheads="1" noChangeShapeType="1"/>
              </p:cNvPicPr>
              <p:nvPr/>
            </p:nvPicPr>
            <p:blipFill>
              <a:blip r:embed="rId14"/>
              <a:stretch>
                <a:fillRect/>
              </a:stretch>
            </p:blipFill>
            <p:spPr>
              <a:xfrm>
                <a:off x="3363414" y="3388040"/>
                <a:ext cx="1851486" cy="720000"/>
              </a:xfrm>
              <a:prstGeom prst="rect">
                <a:avLst/>
              </a:prstGeom>
            </p:spPr>
          </p:pic>
        </mc:Fallback>
      </mc:AlternateContent>
      <p:sp>
        <p:nvSpPr>
          <p:cNvPr id="59" name="순서도: 연결자 58">
            <a:extLst>
              <a:ext uri="{FF2B5EF4-FFF2-40B4-BE49-F238E27FC236}">
                <a16:creationId xmlns:a16="http://schemas.microsoft.com/office/drawing/2014/main" id="{C7730AD8-F8E9-4627-9B33-EDE6D762AD34}"/>
              </a:ext>
            </a:extLst>
          </p:cNvPr>
          <p:cNvSpPr/>
          <p:nvPr/>
        </p:nvSpPr>
        <p:spPr bwMode="auto">
          <a:xfrm>
            <a:off x="3291414" y="3299676"/>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B</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77" name="차트 76">
                <a:extLst>
                  <a:ext uri="{FF2B5EF4-FFF2-40B4-BE49-F238E27FC236}">
                    <a16:creationId xmlns:a16="http://schemas.microsoft.com/office/drawing/2014/main" id="{4B638E6E-D0BF-41C4-ADCF-F4BF73D6ECD5}"/>
                  </a:ext>
                </a:extLst>
              </p:cNvPr>
              <p:cNvGraphicFramePr/>
              <p:nvPr>
                <p:extLst>
                  <p:ext uri="{D42A27DB-BD31-4B8C-83A1-F6EECF244321}">
                    <p14:modId xmlns:p14="http://schemas.microsoft.com/office/powerpoint/2010/main" val="1022622376"/>
                  </p:ext>
                </p:extLst>
              </p:nvPr>
            </p:nvGraphicFramePr>
            <p:xfrm>
              <a:off x="5375131" y="3388040"/>
              <a:ext cx="1704467" cy="72000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77" name="차트 76">
                <a:extLst>
                  <a:ext uri="{FF2B5EF4-FFF2-40B4-BE49-F238E27FC236}">
                    <a16:creationId xmlns:a16="http://schemas.microsoft.com/office/drawing/2014/main" id="{4B638E6E-D0BF-41C4-ADCF-F4BF73D6ECD5}"/>
                  </a:ext>
                </a:extLst>
              </p:cNvPr>
              <p:cNvPicPr>
                <a:picLocks noGrp="1" noRot="1" noChangeAspect="1" noMove="1" noResize="1" noEditPoints="1" noAdjustHandles="1" noChangeArrowheads="1" noChangeShapeType="1"/>
              </p:cNvPicPr>
              <p:nvPr/>
            </p:nvPicPr>
            <p:blipFill>
              <a:blip r:embed="rId16"/>
              <a:stretch>
                <a:fillRect/>
              </a:stretch>
            </p:blipFill>
            <p:spPr>
              <a:xfrm>
                <a:off x="5375131" y="3388040"/>
                <a:ext cx="1704467" cy="720000"/>
              </a:xfrm>
              <a:prstGeom prst="rect">
                <a:avLst/>
              </a:prstGeom>
            </p:spPr>
          </p:pic>
        </mc:Fallback>
      </mc:AlternateContent>
      <p:sp>
        <p:nvSpPr>
          <p:cNvPr id="46" name="순서도: 연결자 45">
            <a:extLst>
              <a:ext uri="{FF2B5EF4-FFF2-40B4-BE49-F238E27FC236}">
                <a16:creationId xmlns:a16="http://schemas.microsoft.com/office/drawing/2014/main" id="{E761DC27-457F-471D-80B9-1E385C8F645D}"/>
              </a:ext>
            </a:extLst>
          </p:cNvPr>
          <p:cNvSpPr/>
          <p:nvPr/>
        </p:nvSpPr>
        <p:spPr bwMode="auto">
          <a:xfrm>
            <a:off x="5303132" y="3299676"/>
            <a:ext cx="144000" cy="144000"/>
          </a:xfrm>
          <a:prstGeom prst="flowChartConnector">
            <a:avLst/>
          </a:prstGeom>
          <a:solidFill>
            <a:srgbClr val="C41010"/>
          </a:solidFill>
          <a:ln w="9525" cap="flat" cmpd="sng" algn="ctr">
            <a:solidFill>
              <a:srgbClr val="C4101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pPr>
            <a:r>
              <a:rPr lang="en-US" altLang="ko-KR" sz="800" b="1" kern="0">
                <a:solidFill>
                  <a:srgbClr val="FFFFFF"/>
                </a:solidFill>
                <a:latin typeface="Arial" panose="020B0604020202020204" pitchFamily="34" charset="0"/>
                <a:ea typeface="맑은 고딕" panose="020B0503020000020004" pitchFamily="50" charset="-127"/>
                <a:cs typeface="Arial" panose="020B0604020202020204" pitchFamily="34" charset="0"/>
              </a:rPr>
              <a:t>C</a:t>
            </a:r>
            <a:endParaRPr lang="ko-KR" altLang="en-US" sz="8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8" name="TextBox 37">
            <a:extLst>
              <a:ext uri="{FF2B5EF4-FFF2-40B4-BE49-F238E27FC236}">
                <a16:creationId xmlns:a16="http://schemas.microsoft.com/office/drawing/2014/main" id="{A1908C84-167F-4EC7-AB5E-2560252EBB21}"/>
              </a:ext>
            </a:extLst>
          </p:cNvPr>
          <p:cNvSpPr txBox="1"/>
          <p:nvPr/>
        </p:nvSpPr>
        <p:spPr>
          <a:xfrm>
            <a:off x="2385995" y="3135994"/>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06769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2">
            <a:extLst>
              <a:ext uri="{FF2B5EF4-FFF2-40B4-BE49-F238E27FC236}">
                <a16:creationId xmlns:a16="http://schemas.microsoft.com/office/drawing/2014/main" id="{016B663D-F2F8-40FB-AA4E-57B4CD68D21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7" name="제목 2">
            <a:extLst>
              <a:ext uri="{FF2B5EF4-FFF2-40B4-BE49-F238E27FC236}">
                <a16:creationId xmlns:a16="http://schemas.microsoft.com/office/drawing/2014/main" id="{829B7692-27FA-4FEC-B7D7-ACF72CFDD6F5}"/>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Cost Structure(1/2)</a:t>
            </a:r>
          </a:p>
        </p:txBody>
      </p:sp>
      <p:sp>
        <p:nvSpPr>
          <p:cNvPr id="8" name="Title 1">
            <a:extLst>
              <a:ext uri="{FF2B5EF4-FFF2-40B4-BE49-F238E27FC236}">
                <a16:creationId xmlns:a16="http://schemas.microsoft.com/office/drawing/2014/main" id="{567BE512-AA86-4116-9128-EFD624B87CC5}"/>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판매관리비는 전부 고정비성 비용이므로 매출액이 지속적으로 증가하는 경우 영업이익률이 개선될 여지가 존재함</a:t>
            </a:r>
            <a:r>
              <a:rPr lang="en-US" altLang="ko-KR" sz="1000" b="1">
                <a:solidFill>
                  <a:srgbClr val="002997"/>
                </a:solidFill>
                <a:latin typeface="Arial" panose="020B0604020202020204" pitchFamily="34" charset="0"/>
                <a:ea typeface="+mj-ea"/>
                <a:cs typeface="Arial" panose="020B0604020202020204" pitchFamily="34" charset="0"/>
              </a:rPr>
              <a:t>.</a:t>
            </a:r>
          </a:p>
        </p:txBody>
      </p:sp>
      <p:sp>
        <p:nvSpPr>
          <p:cNvPr id="9" name="TextBox 8">
            <a:extLst>
              <a:ext uri="{FF2B5EF4-FFF2-40B4-BE49-F238E27FC236}">
                <a16:creationId xmlns:a16="http://schemas.microsoft.com/office/drawing/2014/main" id="{C88A73E7-13AC-4969-A331-EFF38172A922}"/>
              </a:ext>
            </a:extLst>
          </p:cNvPr>
          <p:cNvSpPr txBox="1"/>
          <p:nvPr/>
        </p:nvSpPr>
        <p:spPr>
          <a:xfrm>
            <a:off x="6521928" y="1515600"/>
            <a:ext cx="2889408" cy="4788946"/>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차량 직판매에 따른 매출원가발생</a:t>
            </a: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월부터 </a:t>
            </a:r>
            <a:r>
              <a:rPr lang="ko-KR" altLang="en-US" sz="900" err="1">
                <a:latin typeface="Arial" panose="020B0604020202020204" pitchFamily="34" charset="0"/>
                <a:cs typeface="Arial" panose="020B0604020202020204" pitchFamily="34" charset="0"/>
              </a:rPr>
              <a:t>직판매</a:t>
            </a:r>
            <a:r>
              <a:rPr lang="ko-KR" altLang="en-US" sz="900">
                <a:latin typeface="Arial" panose="020B0604020202020204" pitchFamily="34" charset="0"/>
                <a:cs typeface="Arial" panose="020B0604020202020204" pitchFamily="34" charset="0"/>
              </a:rPr>
              <a:t> 사업을 시작함에 따라 차량 매입에 따른 매출원가가 발생하였음</a:t>
            </a:r>
            <a:r>
              <a:rPr lang="en-US" altLang="ko-KR" sz="900">
                <a:latin typeface="Arial" panose="020B0604020202020204" pitchFamily="34" charset="0"/>
                <a:cs typeface="Arial" panose="020B0604020202020204" pitchFamily="34" charset="0"/>
              </a:rPr>
              <a:t>. ’21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4</a:t>
            </a:r>
            <a:r>
              <a:rPr lang="ko-KR" altLang="en-US" sz="900">
                <a:latin typeface="Arial" panose="020B0604020202020204" pitchFamily="34" charset="0"/>
                <a:cs typeface="Arial" panose="020B0604020202020204" pitchFamily="34" charset="0"/>
              </a:rPr>
              <a:t>대</a:t>
            </a:r>
            <a:r>
              <a:rPr lang="en-US" altLang="ko-KR" sz="900">
                <a:latin typeface="Arial" panose="020B0604020202020204" pitchFamily="34" charset="0"/>
                <a:cs typeface="Arial" panose="020B0604020202020204" pitchFamily="34" charset="0"/>
              </a:rPr>
              <a:t>, ’22</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17</a:t>
            </a:r>
            <a:r>
              <a:rPr lang="ko-KR" altLang="en-US" sz="900">
                <a:latin typeface="Arial" panose="020B0604020202020204" pitchFamily="34" charset="0"/>
                <a:cs typeface="Arial" panose="020B0604020202020204" pitchFamily="34" charset="0"/>
              </a:rPr>
              <a:t>대를 판매하여 </a:t>
            </a:r>
            <a:r>
              <a:rPr lang="en-US" altLang="ko-KR" sz="900">
                <a:latin typeface="Arial" panose="020B0604020202020204" pitchFamily="34" charset="0"/>
                <a:cs typeface="Arial" panose="020B0604020202020204" pitchFamily="34" charset="0"/>
              </a:rPr>
              <a:t>’22</a:t>
            </a:r>
            <a:r>
              <a:rPr lang="ko-KR" altLang="en-US" sz="900">
                <a:latin typeface="Arial" panose="020B0604020202020204" pitchFamily="34" charset="0"/>
                <a:cs typeface="Arial" panose="020B0604020202020204" pitchFamily="34" charset="0"/>
              </a:rPr>
              <a:t>년 상반기 매출에서 </a:t>
            </a:r>
            <a:r>
              <a:rPr lang="en-US" altLang="ko-KR" sz="900">
                <a:latin typeface="Arial" panose="020B0604020202020204" pitchFamily="34" charset="0"/>
                <a:cs typeface="Arial" panose="020B0604020202020204" pitchFamily="34" charset="0"/>
              </a:rPr>
              <a:t>15.1%</a:t>
            </a:r>
            <a:r>
              <a:rPr lang="ko-KR" altLang="en-US" sz="900">
                <a:latin typeface="Arial" panose="020B0604020202020204" pitchFamily="34" charset="0"/>
                <a:cs typeface="Arial" panose="020B0604020202020204" pitchFamily="34" charset="0"/>
              </a:rPr>
              <a:t>를 차지하였음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매출원가는 차량 매입 및 매입수수료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취득세 등 관련비용을 포함한 상품매출 관련 비용임</a:t>
            </a:r>
            <a:r>
              <a:rPr lang="en-US" altLang="ko-KR" sz="900">
                <a:latin typeface="Arial" panose="020B0604020202020204" pitchFamily="34" charset="0"/>
                <a:cs typeface="Arial" panose="020B0604020202020204" pitchFamily="34" charset="0"/>
              </a:rPr>
              <a:t>. ’21</a:t>
            </a:r>
            <a:r>
              <a:rPr lang="ko-KR" altLang="en-US" sz="900">
                <a:latin typeface="Arial" panose="020B0604020202020204" pitchFamily="34" charset="0"/>
                <a:cs typeface="Arial" panose="020B0604020202020204" pitchFamily="34" charset="0"/>
              </a:rPr>
              <a:t>년 상품매출 대비 매출원가는 </a:t>
            </a:r>
            <a:r>
              <a:rPr lang="en-US" altLang="ko-KR" sz="900">
                <a:latin typeface="Arial" panose="020B0604020202020204" pitchFamily="34" charset="0"/>
                <a:cs typeface="Arial" panose="020B0604020202020204" pitchFamily="34" charset="0"/>
              </a:rPr>
              <a:t>97.7%</a:t>
            </a:r>
            <a:r>
              <a:rPr lang="ko-KR" altLang="en-US" sz="900">
                <a:latin typeface="Arial" panose="020B0604020202020204" pitchFamily="34" charset="0"/>
                <a:cs typeface="Arial" panose="020B0604020202020204" pitchFamily="34" charset="0"/>
              </a:rPr>
              <a:t>이며</a:t>
            </a:r>
            <a:r>
              <a:rPr lang="en-US" altLang="ko-KR" sz="900">
                <a:latin typeface="Arial" panose="020B0604020202020204" pitchFamily="34" charset="0"/>
                <a:cs typeface="Arial" panose="020B0604020202020204" pitchFamily="34" charset="0"/>
              </a:rPr>
              <a:t>, ’22</a:t>
            </a:r>
            <a:r>
              <a:rPr lang="ko-KR" altLang="en-US" sz="900">
                <a:latin typeface="Arial" panose="020B0604020202020204" pitchFamily="34" charset="0"/>
                <a:cs typeface="Arial" panose="020B0604020202020204" pitchFamily="34" charset="0"/>
              </a:rPr>
              <a:t>년 상반기 상품매출 대비 매출원가는 </a:t>
            </a:r>
            <a:r>
              <a:rPr lang="en-US" altLang="ko-KR" sz="900">
                <a:latin typeface="Arial" panose="020B0604020202020204" pitchFamily="34" charset="0"/>
                <a:cs typeface="Arial" panose="020B0604020202020204" pitchFamily="34" charset="0"/>
              </a:rPr>
              <a:t>102.0%</a:t>
            </a:r>
            <a:r>
              <a:rPr lang="ko-KR" altLang="en-US" sz="900">
                <a:latin typeface="Arial" panose="020B0604020202020204" pitchFamily="34" charset="0"/>
                <a:cs typeface="Arial" panose="020B0604020202020204" pitchFamily="34" charset="0"/>
              </a:rPr>
              <a:t>로 매출원가가 상품매출을 상회함</a:t>
            </a: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’22</a:t>
            </a:r>
            <a:r>
              <a:rPr lang="ko-KR" altLang="en-US" sz="900">
                <a:latin typeface="Arial" panose="020B0604020202020204" pitchFamily="34" charset="0"/>
                <a:cs typeface="Arial" panose="020B0604020202020204" pitchFamily="34" charset="0"/>
              </a:rPr>
              <a:t>년 상반기 기준 상품매입 관련비용 상세는 다음과 같음</a:t>
            </a: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180975" indent="-180975" latinLnBrk="1">
              <a:lnSpc>
                <a:spcPts val="1200"/>
              </a:lnSpc>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매출증가에 따른 고정비율 감소</a:t>
            </a: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회사의 비용은 전부 고정비성 항목으로 파악되며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초기 플랫폼사업의 특성상 인건비와 광고비의 중요성이 크며 그 비중이 전체 판매관리비 중 </a:t>
            </a:r>
            <a:r>
              <a:rPr lang="en-US" altLang="ko-KR" sz="900">
                <a:latin typeface="Arial" panose="020B0604020202020204" pitchFamily="34" charset="0"/>
                <a:cs typeface="Arial" panose="020B0604020202020204" pitchFamily="34" charset="0"/>
              </a:rPr>
              <a:t>70%</a:t>
            </a:r>
            <a:r>
              <a:rPr lang="ko-KR" altLang="en-US" sz="900">
                <a:latin typeface="Arial" panose="020B0604020202020204" pitchFamily="34" charset="0"/>
                <a:cs typeface="Arial" panose="020B0604020202020204" pitchFamily="34" charset="0"/>
              </a:rPr>
              <a:t>이상을 차지함</a:t>
            </a: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매출이 크게 성장하지 않았던 </a:t>
            </a:r>
            <a:r>
              <a:rPr lang="en-US" altLang="ko-KR" sz="900">
                <a:latin typeface="Arial" panose="020B0604020202020204" pitchFamily="34" charset="0"/>
                <a:cs typeface="Arial" panose="020B0604020202020204" pitchFamily="34" charset="0"/>
              </a:rPr>
              <a:t>’19</a:t>
            </a:r>
            <a:r>
              <a:rPr lang="ko-KR" altLang="en-US" sz="900">
                <a:latin typeface="Arial" panose="020B0604020202020204" pitchFamily="34" charset="0"/>
                <a:cs typeface="Arial" panose="020B0604020202020204" pitchFamily="34" charset="0"/>
              </a:rPr>
              <a:t>년 매출액 대비 인건비 및 광고선전비 비중이 </a:t>
            </a:r>
            <a:r>
              <a:rPr lang="en-US" altLang="ko-KR" sz="900">
                <a:latin typeface="Arial" panose="020B0604020202020204" pitchFamily="34" charset="0"/>
                <a:cs typeface="Arial" panose="020B0604020202020204" pitchFamily="34" charset="0"/>
              </a:rPr>
              <a:t>146.5%</a:t>
            </a:r>
            <a:r>
              <a:rPr lang="ko-KR" altLang="en-US" sz="900">
                <a:latin typeface="Arial" panose="020B0604020202020204" pitchFamily="34" charset="0"/>
                <a:cs typeface="Arial" panose="020B0604020202020204" pitchFamily="34" charset="0"/>
              </a:rPr>
              <a:t>였으나 지속적인 매출의 증가로 </a:t>
            </a:r>
            <a:r>
              <a:rPr lang="en-US" altLang="ko-KR" sz="900">
                <a:latin typeface="Arial" panose="020B0604020202020204" pitchFamily="34" charset="0"/>
                <a:cs typeface="Arial" panose="020B0604020202020204" pitchFamily="34" charset="0"/>
              </a:rPr>
              <a:t>’22</a:t>
            </a:r>
            <a:r>
              <a:rPr lang="ko-KR" altLang="en-US" sz="900">
                <a:latin typeface="Arial" panose="020B0604020202020204" pitchFamily="34" charset="0"/>
                <a:cs typeface="Arial" panose="020B0604020202020204" pitchFamily="34" charset="0"/>
              </a:rPr>
              <a:t>년 상반기 기준 </a:t>
            </a:r>
            <a:r>
              <a:rPr lang="en-US" altLang="ko-KR" sz="900">
                <a:latin typeface="Arial" panose="020B0604020202020204" pitchFamily="34" charset="0"/>
                <a:cs typeface="Arial" panose="020B0604020202020204" pitchFamily="34" charset="0"/>
              </a:rPr>
              <a:t>82%</a:t>
            </a:r>
            <a:r>
              <a:rPr lang="ko-KR" altLang="en-US" sz="900">
                <a:latin typeface="Arial" panose="020B0604020202020204" pitchFamily="34" charset="0"/>
                <a:cs typeface="Arial" panose="020B0604020202020204" pitchFamily="34" charset="0"/>
              </a:rPr>
              <a:t>로 감소하면서 </a:t>
            </a:r>
            <a:r>
              <a:rPr lang="ko-KR" altLang="en-US" sz="900" err="1">
                <a:latin typeface="Arial" panose="020B0604020202020204" pitchFamily="34" charset="0"/>
                <a:cs typeface="Arial" panose="020B0604020202020204" pitchFamily="34" charset="0"/>
              </a:rPr>
              <a:t>레버리지효과가</a:t>
            </a:r>
            <a:r>
              <a:rPr lang="ko-KR" altLang="en-US" sz="900">
                <a:latin typeface="Arial" panose="020B0604020202020204" pitchFamily="34" charset="0"/>
                <a:cs typeface="Arial" panose="020B0604020202020204" pitchFamily="34" charset="0"/>
              </a:rPr>
              <a:t> 영업이익률 상승을 견인함</a:t>
            </a:r>
            <a:endParaRPr lang="en-US" altLang="ko-KR" sz="900">
              <a:latin typeface="Arial" panose="020B0604020202020204" pitchFamily="34" charset="0"/>
              <a:cs typeface="Arial" panose="020B0604020202020204" pitchFamily="34" charset="0"/>
            </a:endParaRPr>
          </a:p>
          <a:p>
            <a:pPr marL="85725" lvl="0" defTabSz="914400" latinLnBrk="1">
              <a:lnSpc>
                <a:spcPts val="1200"/>
              </a:lnSpc>
              <a:spcBef>
                <a:spcPts val="600"/>
              </a:spcBef>
              <a:buClr>
                <a:srgbClr val="00338D"/>
              </a:buClr>
              <a:tabLst>
                <a:tab pos="266700" algn="l"/>
              </a:tabLst>
              <a:defRPr/>
            </a:pP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ko-KR" altLang="en-US" sz="900">
              <a:latin typeface="Arial" panose="020B0604020202020204" pitchFamily="34" charset="0"/>
              <a:cs typeface="Arial" panose="020B0604020202020204" pitchFamily="34" charset="0"/>
            </a:endParaRPr>
          </a:p>
        </p:txBody>
      </p:sp>
      <p:sp>
        <p:nvSpPr>
          <p:cNvPr id="16" name="순서도: 연결자 15">
            <a:extLst>
              <a:ext uri="{FF2B5EF4-FFF2-40B4-BE49-F238E27FC236}">
                <a16:creationId xmlns:a16="http://schemas.microsoft.com/office/drawing/2014/main" id="{D9F6278A-A4C5-4E72-A30F-FAEB4A547166}"/>
              </a:ext>
            </a:extLst>
          </p:cNvPr>
          <p:cNvSpPr/>
          <p:nvPr/>
        </p:nvSpPr>
        <p:spPr bwMode="auto">
          <a:xfrm>
            <a:off x="6543892" y="14897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1" name="순서도: 연결자 20">
            <a:extLst>
              <a:ext uri="{FF2B5EF4-FFF2-40B4-BE49-F238E27FC236}">
                <a16:creationId xmlns:a16="http://schemas.microsoft.com/office/drawing/2014/main" id="{04C0F231-458A-490C-8950-9F7062911F1E}"/>
              </a:ext>
            </a:extLst>
          </p:cNvPr>
          <p:cNvSpPr/>
          <p:nvPr/>
        </p:nvSpPr>
        <p:spPr bwMode="auto">
          <a:xfrm>
            <a:off x="6543892" y="471172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graphicFrame>
        <p:nvGraphicFramePr>
          <p:cNvPr id="17" name="표 16">
            <a:extLst>
              <a:ext uri="{FF2B5EF4-FFF2-40B4-BE49-F238E27FC236}">
                <a16:creationId xmlns:a16="http://schemas.microsoft.com/office/drawing/2014/main" id="{4ADBD2FE-74CB-4761-88BF-25ACF07B907F}"/>
              </a:ext>
            </a:extLst>
          </p:cNvPr>
          <p:cNvGraphicFramePr>
            <a:graphicFrameLocks noGrp="1"/>
          </p:cNvGraphicFramePr>
          <p:nvPr>
            <p:extLst>
              <p:ext uri="{D42A27DB-BD31-4B8C-83A1-F6EECF244321}">
                <p14:modId xmlns:p14="http://schemas.microsoft.com/office/powerpoint/2010/main" val="723374829"/>
              </p:ext>
            </p:extLst>
          </p:nvPr>
        </p:nvGraphicFramePr>
        <p:xfrm>
          <a:off x="601200" y="1515600"/>
          <a:ext cx="5742191" cy="4140000"/>
        </p:xfrm>
        <a:graphic>
          <a:graphicData uri="http://schemas.openxmlformats.org/drawingml/2006/table">
            <a:tbl>
              <a:tblPr/>
              <a:tblGrid>
                <a:gridCol w="162191">
                  <a:extLst>
                    <a:ext uri="{9D8B030D-6E8A-4147-A177-3AD203B41FA5}">
                      <a16:colId xmlns:a16="http://schemas.microsoft.com/office/drawing/2014/main" val="1353617787"/>
                    </a:ext>
                  </a:extLst>
                </a:gridCol>
                <a:gridCol w="1008000">
                  <a:extLst>
                    <a:ext uri="{9D8B030D-6E8A-4147-A177-3AD203B41FA5}">
                      <a16:colId xmlns:a16="http://schemas.microsoft.com/office/drawing/2014/main" val="2754383417"/>
                    </a:ext>
                  </a:extLst>
                </a:gridCol>
                <a:gridCol w="252000">
                  <a:extLst>
                    <a:ext uri="{9D8B030D-6E8A-4147-A177-3AD203B41FA5}">
                      <a16:colId xmlns:a16="http://schemas.microsoft.com/office/drawing/2014/main" val="1667336058"/>
                    </a:ext>
                  </a:extLst>
                </a:gridCol>
                <a:gridCol w="540000">
                  <a:extLst>
                    <a:ext uri="{9D8B030D-6E8A-4147-A177-3AD203B41FA5}">
                      <a16:colId xmlns:a16="http://schemas.microsoft.com/office/drawing/2014/main" val="1232005541"/>
                    </a:ext>
                  </a:extLst>
                </a:gridCol>
                <a:gridCol w="540000">
                  <a:extLst>
                    <a:ext uri="{9D8B030D-6E8A-4147-A177-3AD203B41FA5}">
                      <a16:colId xmlns:a16="http://schemas.microsoft.com/office/drawing/2014/main" val="2308403625"/>
                    </a:ext>
                  </a:extLst>
                </a:gridCol>
                <a:gridCol w="540000">
                  <a:extLst>
                    <a:ext uri="{9D8B030D-6E8A-4147-A177-3AD203B41FA5}">
                      <a16:colId xmlns:a16="http://schemas.microsoft.com/office/drawing/2014/main" val="2772168042"/>
                    </a:ext>
                  </a:extLst>
                </a:gridCol>
                <a:gridCol w="540000">
                  <a:extLst>
                    <a:ext uri="{9D8B030D-6E8A-4147-A177-3AD203B41FA5}">
                      <a16:colId xmlns:a16="http://schemas.microsoft.com/office/drawing/2014/main" val="2320005432"/>
                    </a:ext>
                  </a:extLst>
                </a:gridCol>
                <a:gridCol w="540000">
                  <a:extLst>
                    <a:ext uri="{9D8B030D-6E8A-4147-A177-3AD203B41FA5}">
                      <a16:colId xmlns:a16="http://schemas.microsoft.com/office/drawing/2014/main" val="3755236760"/>
                    </a:ext>
                  </a:extLst>
                </a:gridCol>
                <a:gridCol w="540000">
                  <a:extLst>
                    <a:ext uri="{9D8B030D-6E8A-4147-A177-3AD203B41FA5}">
                      <a16:colId xmlns:a16="http://schemas.microsoft.com/office/drawing/2014/main" val="3310081308"/>
                    </a:ext>
                  </a:extLst>
                </a:gridCol>
                <a:gridCol w="540000">
                  <a:extLst>
                    <a:ext uri="{9D8B030D-6E8A-4147-A177-3AD203B41FA5}">
                      <a16:colId xmlns:a16="http://schemas.microsoft.com/office/drawing/2014/main" val="2065681218"/>
                    </a:ext>
                  </a:extLst>
                </a:gridCol>
                <a:gridCol w="540000">
                  <a:extLst>
                    <a:ext uri="{9D8B030D-6E8A-4147-A177-3AD203B41FA5}">
                      <a16:colId xmlns:a16="http://schemas.microsoft.com/office/drawing/2014/main" val="1522516001"/>
                    </a:ext>
                  </a:extLst>
                </a:gridCol>
              </a:tblGrid>
              <a:tr h="18000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Cost Structure</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gridSpan="2">
                  <a:txBody>
                    <a:bodyPr/>
                    <a:lstStyle/>
                    <a:p>
                      <a:pPr algn="l" fontAlgn="ctr"/>
                      <a:r>
                        <a:rPr lang="en-US" sz="900" b="1" i="1" u="none" strike="noStrike">
                          <a:solidFill>
                            <a:srgbClr val="FFFFFF"/>
                          </a:solidFill>
                          <a:effectLst/>
                          <a:latin typeface="맑은 고딕" panose="020B0503020000020004" pitchFamily="50" charset="-127"/>
                          <a:ea typeface="맑은 고딕" panose="020B0503020000020004" pitchFamily="50" charset="-127"/>
                        </a:rPr>
                        <a:t>% of Sales</a:t>
                      </a:r>
                    </a:p>
                  </a:txBody>
                  <a:tcPr marL="36000" marR="36000" marT="0" marB="0" anchor="ctr">
                    <a:lnL w="6350" cap="flat" cmpd="sng" algn="ctr">
                      <a:no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584311568"/>
                  </a:ext>
                </a:extLst>
              </a:tr>
              <a:tr h="180000">
                <a:tc gridSpan="2">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299064442"/>
                  </a:ext>
                </a:extLst>
              </a:tr>
              <a:tr h="180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a:solidFill>
                          <a:srgbClr val="0070C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513962222"/>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ctr" fontAlgn="ctr"/>
                      <a:r>
                        <a:rPr lang="ko-KR" altLang="en-US" sz="900" b="0"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134995683"/>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ctr" fontAlgn="ctr"/>
                      <a:r>
                        <a:rPr lang="ko-KR" altLang="en-US" sz="900" b="0"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142117847"/>
                  </a:ext>
                </a:extLst>
              </a:tr>
              <a:tr h="180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altLang="ko-KR" sz="900" b="0" i="0" u="none" strike="noStrike">
                          <a:solidFill>
                            <a:srgbClr val="0070C0"/>
                          </a:solidFill>
                          <a:effectLst/>
                          <a:latin typeface="Arial" panose="020B0604020202020204" pitchFamily="34" charset="0"/>
                          <a:ea typeface="맑은 고딕" panose="020B0503020000020004" pitchFamily="50" charset="-127"/>
                        </a:rPr>
                        <a:t>VC</a:t>
                      </a: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97.7%</a:t>
                      </a:r>
                      <a:r>
                        <a:rPr lang="en-US" altLang="ko-KR" sz="900" b="1" i="1" u="none" strike="noStrike" baseline="30000">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102.0%</a:t>
                      </a:r>
                      <a:r>
                        <a:rPr lang="en-US" altLang="ko-KR" sz="900" b="1" i="1" u="none" strike="noStrike" baseline="30000">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67224695"/>
                  </a:ext>
                </a:extLst>
              </a:tr>
              <a:tr h="180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4,340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84.6%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396952749"/>
                  </a:ext>
                </a:extLst>
              </a:tr>
              <a:tr h="180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a:solidFill>
                          <a:srgbClr val="0070C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4,486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4,743</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4,923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2,634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176.8%</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117.8%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103.2%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160963376"/>
                  </a:ext>
                </a:extLst>
              </a:tr>
              <a:tr h="180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급여</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9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63.0%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32.0%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30.9%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377355679"/>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0.9%</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030330791"/>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525536281"/>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건물관리비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276912752"/>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7.1%</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549627356"/>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8.8%</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8.7%</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187608609"/>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광고선전비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2,116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76.4%</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55.5%</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43.0%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851444005"/>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무형고정자산상각</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02579233"/>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altLang="ko-KR" sz="900" b="0" i="0" u="none" strike="noStrike">
                          <a:solidFill>
                            <a:srgbClr val="0070C0"/>
                          </a:solidFill>
                          <a:effectLst/>
                          <a:latin typeface="Arial" panose="020B0604020202020204" pitchFamily="34" charset="0"/>
                          <a:ea typeface="맑은 고딕" panose="020B0503020000020004" pitchFamily="50" charset="-127"/>
                        </a:rPr>
                        <a:t>FC</a:t>
                      </a:r>
                      <a:endParaRPr lang="ko-KR" altLang="en-US" sz="900" b="0" i="0" u="none" strike="noStrike">
                        <a:solidFill>
                          <a:srgbClr val="0070C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0.5%</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740605369"/>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833097743"/>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차량유지비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0.6%</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060225754"/>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인력개발비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0.5%</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960437971"/>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8.7%</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5.4%</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758359513"/>
                  </a:ext>
                </a:extLst>
              </a:tr>
              <a:tr h="180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(1,949)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(76.8%)</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(13.2%)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29609205"/>
                  </a:ext>
                </a:extLst>
              </a:tr>
              <a:tr h="180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(75.5%)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(16.8%)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61421794"/>
                  </a:ext>
                </a:extLst>
              </a:tr>
            </a:tbl>
          </a:graphicData>
        </a:graphic>
      </p:graphicFrame>
      <p:sp>
        <p:nvSpPr>
          <p:cNvPr id="25" name="직사각형 24">
            <a:extLst>
              <a:ext uri="{FF2B5EF4-FFF2-40B4-BE49-F238E27FC236}">
                <a16:creationId xmlns:a16="http://schemas.microsoft.com/office/drawing/2014/main" id="{E310FBD6-ED87-48AF-89B8-D531D90C15A1}"/>
              </a:ext>
            </a:extLst>
          </p:cNvPr>
          <p:cNvSpPr/>
          <p:nvPr/>
        </p:nvSpPr>
        <p:spPr>
          <a:xfrm>
            <a:off x="4173361" y="2414433"/>
            <a:ext cx="2170030" cy="18112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38A1539C-98EA-4F9F-8491-7A869EB5AA5E}"/>
              </a:ext>
            </a:extLst>
          </p:cNvPr>
          <p:cNvSpPr/>
          <p:nvPr/>
        </p:nvSpPr>
        <p:spPr bwMode="auto">
          <a:xfrm>
            <a:off x="4092833" y="234021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9" name="직사각형 28">
            <a:extLst>
              <a:ext uri="{FF2B5EF4-FFF2-40B4-BE49-F238E27FC236}">
                <a16:creationId xmlns:a16="http://schemas.microsoft.com/office/drawing/2014/main" id="{056A6821-14EB-4042-8EF7-C232BB3EEF40}"/>
              </a:ext>
            </a:extLst>
          </p:cNvPr>
          <p:cNvSpPr/>
          <p:nvPr/>
        </p:nvSpPr>
        <p:spPr>
          <a:xfrm>
            <a:off x="4173361" y="2949793"/>
            <a:ext cx="2170030" cy="18926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연결자 29">
            <a:extLst>
              <a:ext uri="{FF2B5EF4-FFF2-40B4-BE49-F238E27FC236}">
                <a16:creationId xmlns:a16="http://schemas.microsoft.com/office/drawing/2014/main" id="{23275B74-3AE6-465C-AAFA-10703DA72C7E}"/>
              </a:ext>
            </a:extLst>
          </p:cNvPr>
          <p:cNvSpPr/>
          <p:nvPr/>
        </p:nvSpPr>
        <p:spPr bwMode="auto">
          <a:xfrm>
            <a:off x="4092833" y="287556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31" name="직사각형 30">
            <a:extLst>
              <a:ext uri="{FF2B5EF4-FFF2-40B4-BE49-F238E27FC236}">
                <a16:creationId xmlns:a16="http://schemas.microsoft.com/office/drawing/2014/main" id="{21A870EA-F935-4938-B15A-4C318E7450BD}"/>
              </a:ext>
            </a:extLst>
          </p:cNvPr>
          <p:cNvSpPr/>
          <p:nvPr/>
        </p:nvSpPr>
        <p:spPr>
          <a:xfrm>
            <a:off x="4173361" y="3667870"/>
            <a:ext cx="2170030" cy="18926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연결자 31">
            <a:extLst>
              <a:ext uri="{FF2B5EF4-FFF2-40B4-BE49-F238E27FC236}">
                <a16:creationId xmlns:a16="http://schemas.microsoft.com/office/drawing/2014/main" id="{9256D6DC-A61C-47E6-8317-21F1BBEE2F5B}"/>
              </a:ext>
            </a:extLst>
          </p:cNvPr>
          <p:cNvSpPr/>
          <p:nvPr/>
        </p:nvSpPr>
        <p:spPr bwMode="auto">
          <a:xfrm>
            <a:off x="4092833" y="359364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35" name="직사각형 34">
            <a:extLst>
              <a:ext uri="{FF2B5EF4-FFF2-40B4-BE49-F238E27FC236}">
                <a16:creationId xmlns:a16="http://schemas.microsoft.com/office/drawing/2014/main" id="{C1C9B68F-6C01-42E1-96C2-7C28EAEEA7D6}"/>
              </a:ext>
            </a:extLst>
          </p:cNvPr>
          <p:cNvSpPr/>
          <p:nvPr/>
        </p:nvSpPr>
        <p:spPr>
          <a:xfrm>
            <a:off x="4173361" y="4026892"/>
            <a:ext cx="2170030" cy="18112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순서도: 연결자 35">
            <a:extLst>
              <a:ext uri="{FF2B5EF4-FFF2-40B4-BE49-F238E27FC236}">
                <a16:creationId xmlns:a16="http://schemas.microsoft.com/office/drawing/2014/main" id="{55CC05B9-D6E5-41D4-A809-E93E734F894E}"/>
              </a:ext>
            </a:extLst>
          </p:cNvPr>
          <p:cNvSpPr/>
          <p:nvPr/>
        </p:nvSpPr>
        <p:spPr bwMode="auto">
          <a:xfrm>
            <a:off x="4092833" y="395266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8" name="TextBox 17">
            <a:extLst>
              <a:ext uri="{FF2B5EF4-FFF2-40B4-BE49-F238E27FC236}">
                <a16:creationId xmlns:a16="http://schemas.microsoft.com/office/drawing/2014/main" id="{F8C25F82-659E-47A0-A98F-B3AC111820B9}"/>
              </a:ext>
            </a:extLst>
          </p:cNvPr>
          <p:cNvSpPr txBox="1"/>
          <p:nvPr/>
        </p:nvSpPr>
        <p:spPr>
          <a:xfrm>
            <a:off x="610364" y="5687809"/>
            <a:ext cx="3307586"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1: </a:t>
            </a:r>
            <a:r>
              <a:rPr lang="ko-KR" altLang="en-US" sz="700" dirty="0">
                <a:latin typeface="Arial" panose="020B0604020202020204" pitchFamily="34" charset="0"/>
                <a:cs typeface="Arial" panose="020B0604020202020204" pitchFamily="34" charset="0"/>
              </a:rPr>
              <a:t>급여</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퇴직급여</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복리후생비 </a:t>
            </a:r>
            <a:r>
              <a:rPr lang="en-US" altLang="ko-KR" sz="700" dirty="0">
                <a:latin typeface="Arial" panose="020B0604020202020204" pitchFamily="34" charset="0"/>
                <a:cs typeface="Arial" panose="020B0604020202020204" pitchFamily="34" charset="0"/>
              </a:rPr>
              <a:t>/ Note 2: </a:t>
            </a:r>
            <a:r>
              <a:rPr lang="ko-KR" altLang="en-US" sz="700" dirty="0">
                <a:latin typeface="Arial" panose="020B0604020202020204" pitchFamily="34" charset="0"/>
                <a:cs typeface="Arial" panose="020B0604020202020204" pitchFamily="34" charset="0"/>
              </a:rPr>
              <a:t>상품매출 대비 매출원가율</a:t>
            </a:r>
            <a:endParaRPr lang="en-US" altLang="ko-KR" sz="7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7493FD69-DC2D-4B59-8622-17A6E476F2F4}"/>
              </a:ext>
            </a:extLst>
          </p:cNvPr>
          <p:cNvSpPr txBox="1"/>
          <p:nvPr/>
        </p:nvSpPr>
        <p:spPr>
          <a:xfrm>
            <a:off x="610365" y="580648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5" name="표 4">
            <a:extLst>
              <a:ext uri="{FF2B5EF4-FFF2-40B4-BE49-F238E27FC236}">
                <a16:creationId xmlns:a16="http://schemas.microsoft.com/office/drawing/2014/main" id="{CF21AFAA-C299-4DC0-AA33-9C0FACCD6F11}"/>
              </a:ext>
            </a:extLst>
          </p:cNvPr>
          <p:cNvGraphicFramePr>
            <a:graphicFrameLocks noGrp="1"/>
          </p:cNvGraphicFramePr>
          <p:nvPr>
            <p:extLst>
              <p:ext uri="{D42A27DB-BD31-4B8C-83A1-F6EECF244321}">
                <p14:modId xmlns:p14="http://schemas.microsoft.com/office/powerpoint/2010/main" val="224932706"/>
              </p:ext>
            </p:extLst>
          </p:nvPr>
        </p:nvGraphicFramePr>
        <p:xfrm>
          <a:off x="6820410" y="3343069"/>
          <a:ext cx="2237865" cy="1219200"/>
        </p:xfrm>
        <a:graphic>
          <a:graphicData uri="http://schemas.openxmlformats.org/drawingml/2006/table">
            <a:tbl>
              <a:tblPr/>
              <a:tblGrid>
                <a:gridCol w="248297">
                  <a:extLst>
                    <a:ext uri="{9D8B030D-6E8A-4147-A177-3AD203B41FA5}">
                      <a16:colId xmlns:a16="http://schemas.microsoft.com/office/drawing/2014/main" val="1662161255"/>
                    </a:ext>
                  </a:extLst>
                </a:gridCol>
                <a:gridCol w="840389">
                  <a:extLst>
                    <a:ext uri="{9D8B030D-6E8A-4147-A177-3AD203B41FA5}">
                      <a16:colId xmlns:a16="http://schemas.microsoft.com/office/drawing/2014/main" val="441568016"/>
                    </a:ext>
                  </a:extLst>
                </a:gridCol>
                <a:gridCol w="215729">
                  <a:extLst>
                    <a:ext uri="{9D8B030D-6E8A-4147-A177-3AD203B41FA5}">
                      <a16:colId xmlns:a16="http://schemas.microsoft.com/office/drawing/2014/main" val="3282932309"/>
                    </a:ext>
                  </a:extLst>
                </a:gridCol>
                <a:gridCol w="933450">
                  <a:extLst>
                    <a:ext uri="{9D8B030D-6E8A-4147-A177-3AD203B41FA5}">
                      <a16:colId xmlns:a16="http://schemas.microsoft.com/office/drawing/2014/main" val="2956776487"/>
                    </a:ext>
                  </a:extLst>
                </a:gridCol>
              </a:tblGrid>
              <a:tr h="99109">
                <a:tc gridSpan="3">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상품매입 관련 비용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hMerge="1">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0" marR="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대당 평균 </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554191344"/>
                  </a:ext>
                </a:extLst>
              </a:tr>
              <a:tr h="99109">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tc>
                  <a:txBody>
                    <a:bodyPr/>
                    <a:lstStyle/>
                    <a:p>
                      <a:pPr algn="l" fontAlgn="ctr"/>
                      <a:endPar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446333572"/>
                  </a:ext>
                </a:extLst>
              </a:tr>
              <a:tr h="991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낙찰수수료</a:t>
                      </a: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403,823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2607993614"/>
                  </a:ext>
                </a:extLst>
              </a:tr>
              <a:tr h="991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탁송료</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80,500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902382458"/>
                  </a:ext>
                </a:extLst>
              </a:tr>
              <a:tr h="991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성능점검비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48,031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048380948"/>
                  </a:ext>
                </a:extLst>
              </a:tr>
              <a:tr h="991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취득세</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323,587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204204030"/>
                  </a:ext>
                </a:extLst>
              </a:tr>
              <a:tr h="991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광택</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146,667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041614612"/>
                  </a:ext>
                </a:extLst>
              </a:tr>
              <a:tr h="991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판금</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331,375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125453496"/>
                  </a:ext>
                </a:extLst>
              </a:tr>
              <a:tr h="991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수리</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377469025"/>
                  </a:ext>
                </a:extLst>
              </a:tr>
              <a:tr h="99109">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023420214"/>
                  </a:ext>
                </a:extLst>
              </a:tr>
            </a:tbl>
          </a:graphicData>
        </a:graphic>
      </p:graphicFrame>
    </p:spTree>
    <p:extLst>
      <p:ext uri="{BB962C8B-B14F-4D97-AF65-F5344CB8AC3E}">
        <p14:creationId xmlns:p14="http://schemas.microsoft.com/office/powerpoint/2010/main" val="3967263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2">
            <a:extLst>
              <a:ext uri="{FF2B5EF4-FFF2-40B4-BE49-F238E27FC236}">
                <a16:creationId xmlns:a16="http://schemas.microsoft.com/office/drawing/2014/main" id="{016B663D-F2F8-40FB-AA4E-57B4CD68D21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7" name="제목 2">
            <a:extLst>
              <a:ext uri="{FF2B5EF4-FFF2-40B4-BE49-F238E27FC236}">
                <a16:creationId xmlns:a16="http://schemas.microsoft.com/office/drawing/2014/main" id="{829B7692-27FA-4FEC-B7D7-ACF72CFDD6F5}"/>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Cost Structure(2/2)</a:t>
            </a:r>
          </a:p>
        </p:txBody>
      </p:sp>
      <p:sp>
        <p:nvSpPr>
          <p:cNvPr id="8" name="Title 1">
            <a:extLst>
              <a:ext uri="{FF2B5EF4-FFF2-40B4-BE49-F238E27FC236}">
                <a16:creationId xmlns:a16="http://schemas.microsoft.com/office/drawing/2014/main" id="{567BE512-AA86-4116-9128-EFD624B87CC5}"/>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a:solidFill>
                  <a:srgbClr val="002997"/>
                </a:solidFill>
                <a:latin typeface="Arial" panose="020B0604020202020204" pitchFamily="34" charset="0"/>
                <a:ea typeface="+mj-ea"/>
                <a:cs typeface="Arial" panose="020B0604020202020204" pitchFamily="34" charset="0"/>
              </a:rPr>
              <a:t>회사의 판매관리비는 전부 고정비성 비용이므로 매출액이 지속적으로 증가하는 경우 영업이익률이 개선될 여지가 존재함</a:t>
            </a:r>
            <a:r>
              <a:rPr lang="en-US" altLang="ko-KR" sz="1000" b="1">
                <a:solidFill>
                  <a:srgbClr val="002997"/>
                </a:solidFill>
                <a:latin typeface="Arial" panose="020B0604020202020204" pitchFamily="34" charset="0"/>
                <a:ea typeface="+mj-ea"/>
                <a:cs typeface="Arial" panose="020B0604020202020204" pitchFamily="34" charset="0"/>
              </a:rPr>
              <a:t>.</a:t>
            </a:r>
          </a:p>
        </p:txBody>
      </p:sp>
      <p:sp>
        <p:nvSpPr>
          <p:cNvPr id="9" name="TextBox 8">
            <a:extLst>
              <a:ext uri="{FF2B5EF4-FFF2-40B4-BE49-F238E27FC236}">
                <a16:creationId xmlns:a16="http://schemas.microsoft.com/office/drawing/2014/main" id="{C88A73E7-13AC-4969-A331-EFF38172A922}"/>
              </a:ext>
            </a:extLst>
          </p:cNvPr>
          <p:cNvSpPr txBox="1"/>
          <p:nvPr/>
        </p:nvSpPr>
        <p:spPr>
          <a:xfrm>
            <a:off x="6521928" y="1515600"/>
            <a:ext cx="2889408" cy="4788946"/>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인건비</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’19</a:t>
            </a:r>
            <a:r>
              <a:rPr lang="ko-KR" altLang="en-US" sz="900">
                <a:latin typeface="Arial" panose="020B0604020202020204" pitchFamily="34" charset="0"/>
                <a:cs typeface="Arial" panose="020B0604020202020204" pitchFamily="34" charset="0"/>
              </a:rPr>
              <a:t>년말 임원퇴직급여 충당부채 차이금액 </a:t>
            </a:r>
            <a:r>
              <a:rPr lang="en-US" altLang="ko-KR" sz="900">
                <a:latin typeface="Arial" panose="020B0604020202020204" pitchFamily="34" charset="0"/>
                <a:cs typeface="Arial" panose="020B0604020202020204" pitchFamily="34" charset="0"/>
              </a:rPr>
              <a:t>2.8</a:t>
            </a:r>
            <a:r>
              <a:rPr lang="ko-KR" altLang="en-US" sz="900">
                <a:latin typeface="Arial" panose="020B0604020202020204" pitchFamily="34" charset="0"/>
                <a:cs typeface="Arial" panose="020B0604020202020204" pitchFamily="34" charset="0"/>
              </a:rPr>
              <a:t>억원을 추가 설정함에 따라 퇴직급여가 상승하였음</a:t>
            </a:r>
            <a:r>
              <a:rPr lang="en-US" altLang="ko-KR" sz="900">
                <a:latin typeface="Arial" panose="020B0604020202020204" pitchFamily="34" charset="0"/>
                <a:cs typeface="Arial" panose="020B0604020202020204" pitchFamily="34" charset="0"/>
              </a:rPr>
              <a:t>. ’20</a:t>
            </a:r>
            <a:r>
              <a:rPr lang="ko-KR" altLang="en-US" sz="900">
                <a:latin typeface="Arial" panose="020B0604020202020204" pitchFamily="34" charset="0"/>
                <a:cs typeface="Arial" panose="020B0604020202020204" pitchFamily="34" charset="0"/>
              </a:rPr>
              <a:t>년 대비 </a:t>
            </a: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직원수의 증가 및 연봉의 지속적인 상승으로 인건비성 비용이 증가하고 있는 추세임</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지급수수료</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en-US" altLang="ko-KR" sz="900">
                <a:latin typeface="Arial" panose="020B0604020202020204" pitchFamily="34" charset="0"/>
                <a:cs typeface="Arial" panose="020B0604020202020204" pitchFamily="34" charset="0"/>
              </a:rPr>
              <a:t>’19</a:t>
            </a:r>
            <a:r>
              <a:rPr lang="ko-KR" altLang="en-US" sz="900">
                <a:latin typeface="Arial" panose="020B0604020202020204" pitchFamily="34" charset="0"/>
                <a:cs typeface="Arial" panose="020B0604020202020204" pitchFamily="34" charset="0"/>
              </a:rPr>
              <a:t>년 중순부터 월 </a:t>
            </a:r>
            <a:r>
              <a:rPr lang="en-US" altLang="ko-KR" sz="900">
                <a:latin typeface="Arial" panose="020B0604020202020204" pitchFamily="34" charset="0"/>
                <a:cs typeface="Arial" panose="020B0604020202020204" pitchFamily="34" charset="0"/>
              </a:rPr>
              <a:t>10</a:t>
            </a:r>
            <a:r>
              <a:rPr lang="ko-KR" altLang="en-US" sz="900" err="1">
                <a:latin typeface="Arial" panose="020B0604020202020204" pitchFamily="34" charset="0"/>
                <a:cs typeface="Arial" panose="020B0604020202020204" pitchFamily="34" charset="0"/>
              </a:rPr>
              <a:t>백만원씩</a:t>
            </a:r>
            <a:r>
              <a:rPr lang="ko-KR" altLang="en-US" sz="900">
                <a:latin typeface="Arial" panose="020B0604020202020204" pitchFamily="34" charset="0"/>
                <a:cs typeface="Arial" panose="020B0604020202020204" pitchFamily="34" charset="0"/>
              </a:rPr>
              <a:t> </a:t>
            </a:r>
            <a:r>
              <a:rPr lang="ko-KR" altLang="en-US" sz="900" err="1">
                <a:latin typeface="Arial" panose="020B0604020202020204" pitchFamily="34" charset="0"/>
                <a:cs typeface="Arial" panose="020B0604020202020204" pitchFamily="34" charset="0"/>
              </a:rPr>
              <a:t>경기도자동차매매매매사업조합에게</a:t>
            </a:r>
            <a:r>
              <a:rPr lang="ko-KR" altLang="en-US" sz="900">
                <a:latin typeface="Arial" panose="020B0604020202020204" pitchFamily="34" charset="0"/>
                <a:cs typeface="Arial" panose="020B0604020202020204" pitchFamily="34" charset="0"/>
              </a:rPr>
              <a:t> 매물정보 데이터 사용을 위한 수수료를 지급하기 시작했으며 그 외 사단법인보험개발원으로부터 자동차 정보 수수료를 지급하고 있음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보험개발원 향 지급수수료는 </a:t>
            </a:r>
            <a:r>
              <a:rPr lang="en-US" altLang="ko-KR" sz="900">
                <a:latin typeface="Arial" panose="020B0604020202020204" pitchFamily="34" charset="0"/>
                <a:cs typeface="Arial" panose="020B0604020202020204" pitchFamily="34" charset="0"/>
              </a:rPr>
              <a:t>‘19</a:t>
            </a:r>
            <a:r>
              <a:rPr lang="ko-KR" altLang="en-US" sz="900">
                <a:latin typeface="Arial" panose="020B0604020202020204" pitchFamily="34" charset="0"/>
                <a:cs typeface="Arial" panose="020B0604020202020204" pitchFamily="34" charset="0"/>
              </a:rPr>
              <a:t>년부터 수수료비용이 지속적으로 상승했으며 </a:t>
            </a:r>
            <a:r>
              <a:rPr lang="en-US" altLang="ko-KR" sz="900">
                <a:latin typeface="Arial" panose="020B0604020202020204" pitchFamily="34" charset="0"/>
                <a:cs typeface="Arial" panose="020B0604020202020204" pitchFamily="34" charset="0"/>
              </a:rPr>
              <a:t>’20</a:t>
            </a:r>
            <a:r>
              <a:rPr lang="ko-KR" altLang="en-US" sz="900">
                <a:latin typeface="Arial" panose="020B0604020202020204" pitchFamily="34" charset="0"/>
                <a:cs typeface="Arial" panose="020B0604020202020204" pitchFamily="34" charset="0"/>
              </a:rPr>
              <a:t>년에 </a:t>
            </a:r>
            <a:r>
              <a:rPr lang="en-US" altLang="ko-KR" sz="900">
                <a:latin typeface="Arial" panose="020B0604020202020204" pitchFamily="34" charset="0"/>
                <a:cs typeface="Arial" panose="020B0604020202020204" pitchFamily="34" charset="0"/>
              </a:rPr>
              <a:t>Amplitude</a:t>
            </a:r>
            <a:r>
              <a:rPr lang="ko-KR" altLang="en-US" sz="900">
                <a:latin typeface="Arial" panose="020B0604020202020204" pitchFamily="34" charset="0"/>
                <a:cs typeface="Arial" panose="020B0604020202020204" pitchFamily="34" charset="0"/>
              </a:rPr>
              <a:t>로부터 트래픽 사용 분석수수료를 지급함에 따라 지급수수료가 전년대비 증가함</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광고선전비</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광고선전비는 회사가 </a:t>
            </a:r>
            <a:r>
              <a:rPr lang="en-US" altLang="ko-KR" sz="900">
                <a:latin typeface="Arial" panose="020B0604020202020204" pitchFamily="34" charset="0"/>
                <a:cs typeface="Arial" panose="020B0604020202020204" pitchFamily="34" charset="0"/>
              </a:rPr>
              <a:t>’19</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11</a:t>
            </a:r>
            <a:r>
              <a:rPr lang="ko-KR" altLang="en-US" sz="900">
                <a:latin typeface="Arial" panose="020B0604020202020204" pitchFamily="34" charset="0"/>
                <a:cs typeface="Arial" panose="020B0604020202020204" pitchFamily="34" charset="0"/>
              </a:rPr>
              <a:t>월부터 첫차 광고 기획 및 </a:t>
            </a:r>
            <a:r>
              <a:rPr lang="ko-KR" altLang="en-US" sz="900" err="1">
                <a:latin typeface="Arial" panose="020B0604020202020204" pitchFamily="34" charset="0"/>
                <a:cs typeface="Arial" panose="020B0604020202020204" pitchFamily="34" charset="0"/>
              </a:rPr>
              <a:t>광고모델료</a:t>
            </a:r>
            <a:r>
              <a:rPr lang="ko-KR" altLang="en-US" sz="900">
                <a:latin typeface="Arial" panose="020B0604020202020204" pitchFamily="34" charset="0"/>
                <a:cs typeface="Arial" panose="020B0604020202020204" pitchFamily="34" charset="0"/>
              </a:rPr>
              <a:t> 지불 등으로 전년 </a:t>
            </a:r>
            <a:r>
              <a:rPr lang="en-US" altLang="ko-KR" sz="900">
                <a:latin typeface="Arial" panose="020B0604020202020204" pitchFamily="34" charset="0"/>
                <a:cs typeface="Arial" panose="020B0604020202020204" pitchFamily="34" charset="0"/>
              </a:rPr>
              <a:t>4.6</a:t>
            </a:r>
            <a:r>
              <a:rPr lang="ko-KR" altLang="en-US" sz="900">
                <a:latin typeface="Arial" panose="020B0604020202020204" pitchFamily="34" charset="0"/>
                <a:cs typeface="Arial" panose="020B0604020202020204" pitchFamily="34" charset="0"/>
              </a:rPr>
              <a:t>억원 대비 </a:t>
            </a:r>
            <a:r>
              <a:rPr lang="en-US" altLang="ko-KR" sz="900">
                <a:latin typeface="Arial" panose="020B0604020202020204" pitchFamily="34" charset="0"/>
                <a:cs typeface="Arial" panose="020B0604020202020204" pitchFamily="34" charset="0"/>
              </a:rPr>
              <a:t>19</a:t>
            </a:r>
            <a:r>
              <a:rPr lang="ko-KR" altLang="en-US" sz="900">
                <a:latin typeface="Arial" panose="020B0604020202020204" pitchFamily="34" charset="0"/>
                <a:cs typeface="Arial" panose="020B0604020202020204" pitchFamily="34" charset="0"/>
              </a:rPr>
              <a:t>억원으로 급증하였으며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이후 </a:t>
            </a:r>
            <a:r>
              <a:rPr lang="ko-KR" altLang="en-US" sz="900" err="1">
                <a:latin typeface="Arial" panose="020B0604020202020204" pitchFamily="34" charset="0"/>
                <a:cs typeface="Arial" panose="020B0604020202020204" pitchFamily="34" charset="0"/>
              </a:rPr>
              <a:t>매체별</a:t>
            </a:r>
            <a:r>
              <a:rPr lang="ko-KR" altLang="en-US" sz="900">
                <a:latin typeface="Arial" panose="020B0604020202020204" pitchFamily="34" charset="0"/>
                <a:cs typeface="Arial" panose="020B0604020202020204" pitchFamily="34" charset="0"/>
              </a:rPr>
              <a:t> 광고비 증가에 따라 비슷한 수준을 유지함</a:t>
            </a:r>
            <a:endParaRPr lang="en-US" altLang="ko-KR" sz="900">
              <a:latin typeface="Arial" panose="020B0604020202020204" pitchFamily="34" charset="0"/>
              <a:cs typeface="Arial" panose="020B0604020202020204" pitchFamily="34" charset="0"/>
            </a:endParaRPr>
          </a:p>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외주용역비</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latin typeface="Arial" panose="020B0604020202020204" pitchFamily="34" charset="0"/>
                <a:cs typeface="Arial" panose="020B0604020202020204" pitchFamily="34" charset="0"/>
              </a:rPr>
              <a:t>회사 애플리케이션 내 컨텐츠 확보 목적으로 외부 기고 관련 비용이 발생했으나 </a:t>
            </a:r>
            <a:r>
              <a:rPr lang="en-US" altLang="ko-KR" sz="900">
                <a:latin typeface="Arial" panose="020B0604020202020204" pitchFamily="34" charset="0"/>
                <a:cs typeface="Arial" panose="020B0604020202020204" pitchFamily="34" charset="0"/>
              </a:rPr>
              <a:t>’21</a:t>
            </a:r>
            <a:r>
              <a:rPr lang="ko-KR" altLang="en-US" sz="900">
                <a:latin typeface="Arial" panose="020B0604020202020204" pitchFamily="34" charset="0"/>
                <a:cs typeface="Arial" panose="020B0604020202020204" pitchFamily="34" charset="0"/>
              </a:rPr>
              <a:t>년 이후 외부기고를 줄임으로써 비용이 감소하였음</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endParaRPr lang="en-US" altLang="ko-KR" sz="900">
              <a:latin typeface="Arial" panose="020B0604020202020204" pitchFamily="34" charset="0"/>
              <a:cs typeface="Arial" panose="020B0604020202020204" pitchFamily="34" charset="0"/>
            </a:endParaRPr>
          </a:p>
          <a:p>
            <a:pPr marL="266700" lvl="0" indent="-180975" defTabSz="914400" latinLnBrk="1">
              <a:lnSpc>
                <a:spcPts val="1200"/>
              </a:lnSpc>
              <a:spcBef>
                <a:spcPts val="600"/>
              </a:spcBef>
              <a:buClr>
                <a:srgbClr val="00338D"/>
              </a:buClr>
              <a:buFont typeface="Wingdings" panose="05000000000000000000" pitchFamily="2" charset="2"/>
              <a:buChar char="ü"/>
              <a:tabLst>
                <a:tab pos="266700" algn="l"/>
              </a:tabLst>
              <a:defRPr/>
            </a:pPr>
            <a:endParaRPr lang="ko-KR" altLang="en-US" sz="900">
              <a:latin typeface="Arial" panose="020B0604020202020204" pitchFamily="34" charset="0"/>
              <a:cs typeface="Arial" panose="020B0604020202020204" pitchFamily="34" charset="0"/>
            </a:endParaRPr>
          </a:p>
        </p:txBody>
      </p:sp>
      <p:sp>
        <p:nvSpPr>
          <p:cNvPr id="16" name="순서도: 연결자 15">
            <a:extLst>
              <a:ext uri="{FF2B5EF4-FFF2-40B4-BE49-F238E27FC236}">
                <a16:creationId xmlns:a16="http://schemas.microsoft.com/office/drawing/2014/main" id="{D9F6278A-A4C5-4E72-A30F-FAEB4A547166}"/>
              </a:ext>
            </a:extLst>
          </p:cNvPr>
          <p:cNvSpPr/>
          <p:nvPr/>
        </p:nvSpPr>
        <p:spPr bwMode="auto">
          <a:xfrm>
            <a:off x="6543892" y="14897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1" name="순서도: 연결자 20">
            <a:extLst>
              <a:ext uri="{FF2B5EF4-FFF2-40B4-BE49-F238E27FC236}">
                <a16:creationId xmlns:a16="http://schemas.microsoft.com/office/drawing/2014/main" id="{04C0F231-458A-490C-8950-9F7062911F1E}"/>
              </a:ext>
            </a:extLst>
          </p:cNvPr>
          <p:cNvSpPr/>
          <p:nvPr/>
        </p:nvSpPr>
        <p:spPr bwMode="auto">
          <a:xfrm>
            <a:off x="6543892" y="241619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28" name="순서도: 연결자 27">
            <a:extLst>
              <a:ext uri="{FF2B5EF4-FFF2-40B4-BE49-F238E27FC236}">
                <a16:creationId xmlns:a16="http://schemas.microsoft.com/office/drawing/2014/main" id="{941D7C72-3917-488B-9861-AB6076FB90F2}"/>
              </a:ext>
            </a:extLst>
          </p:cNvPr>
          <p:cNvSpPr/>
          <p:nvPr/>
        </p:nvSpPr>
        <p:spPr bwMode="auto">
          <a:xfrm>
            <a:off x="6537168" y="391769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29" name="순서도: 연결자 28">
            <a:extLst>
              <a:ext uri="{FF2B5EF4-FFF2-40B4-BE49-F238E27FC236}">
                <a16:creationId xmlns:a16="http://schemas.microsoft.com/office/drawing/2014/main" id="{999FFF37-446E-4038-A246-3CF9FE78061D}"/>
              </a:ext>
            </a:extLst>
          </p:cNvPr>
          <p:cNvSpPr/>
          <p:nvPr/>
        </p:nvSpPr>
        <p:spPr bwMode="auto">
          <a:xfrm>
            <a:off x="6536272" y="484441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graphicFrame>
        <p:nvGraphicFramePr>
          <p:cNvPr id="23" name="표 22">
            <a:extLst>
              <a:ext uri="{FF2B5EF4-FFF2-40B4-BE49-F238E27FC236}">
                <a16:creationId xmlns:a16="http://schemas.microsoft.com/office/drawing/2014/main" id="{15AB4298-432F-49C6-9FA6-74A2CB9722EC}"/>
              </a:ext>
            </a:extLst>
          </p:cNvPr>
          <p:cNvGraphicFramePr>
            <a:graphicFrameLocks noGrp="1"/>
          </p:cNvGraphicFramePr>
          <p:nvPr>
            <p:extLst>
              <p:ext uri="{D42A27DB-BD31-4B8C-83A1-F6EECF244321}">
                <p14:modId xmlns:p14="http://schemas.microsoft.com/office/powerpoint/2010/main" val="3469699310"/>
              </p:ext>
            </p:extLst>
          </p:nvPr>
        </p:nvGraphicFramePr>
        <p:xfrm>
          <a:off x="601200" y="1515600"/>
          <a:ext cx="5742191" cy="4140000"/>
        </p:xfrm>
        <a:graphic>
          <a:graphicData uri="http://schemas.openxmlformats.org/drawingml/2006/table">
            <a:tbl>
              <a:tblPr/>
              <a:tblGrid>
                <a:gridCol w="162191">
                  <a:extLst>
                    <a:ext uri="{9D8B030D-6E8A-4147-A177-3AD203B41FA5}">
                      <a16:colId xmlns:a16="http://schemas.microsoft.com/office/drawing/2014/main" val="1353617787"/>
                    </a:ext>
                  </a:extLst>
                </a:gridCol>
                <a:gridCol w="1008000">
                  <a:extLst>
                    <a:ext uri="{9D8B030D-6E8A-4147-A177-3AD203B41FA5}">
                      <a16:colId xmlns:a16="http://schemas.microsoft.com/office/drawing/2014/main" val="2754383417"/>
                    </a:ext>
                  </a:extLst>
                </a:gridCol>
                <a:gridCol w="252000">
                  <a:extLst>
                    <a:ext uri="{9D8B030D-6E8A-4147-A177-3AD203B41FA5}">
                      <a16:colId xmlns:a16="http://schemas.microsoft.com/office/drawing/2014/main" val="1667336058"/>
                    </a:ext>
                  </a:extLst>
                </a:gridCol>
                <a:gridCol w="540000">
                  <a:extLst>
                    <a:ext uri="{9D8B030D-6E8A-4147-A177-3AD203B41FA5}">
                      <a16:colId xmlns:a16="http://schemas.microsoft.com/office/drawing/2014/main" val="1232005541"/>
                    </a:ext>
                  </a:extLst>
                </a:gridCol>
                <a:gridCol w="540000">
                  <a:extLst>
                    <a:ext uri="{9D8B030D-6E8A-4147-A177-3AD203B41FA5}">
                      <a16:colId xmlns:a16="http://schemas.microsoft.com/office/drawing/2014/main" val="2308403625"/>
                    </a:ext>
                  </a:extLst>
                </a:gridCol>
                <a:gridCol w="540000">
                  <a:extLst>
                    <a:ext uri="{9D8B030D-6E8A-4147-A177-3AD203B41FA5}">
                      <a16:colId xmlns:a16="http://schemas.microsoft.com/office/drawing/2014/main" val="2772168042"/>
                    </a:ext>
                  </a:extLst>
                </a:gridCol>
                <a:gridCol w="540000">
                  <a:extLst>
                    <a:ext uri="{9D8B030D-6E8A-4147-A177-3AD203B41FA5}">
                      <a16:colId xmlns:a16="http://schemas.microsoft.com/office/drawing/2014/main" val="2320005432"/>
                    </a:ext>
                  </a:extLst>
                </a:gridCol>
                <a:gridCol w="540000">
                  <a:extLst>
                    <a:ext uri="{9D8B030D-6E8A-4147-A177-3AD203B41FA5}">
                      <a16:colId xmlns:a16="http://schemas.microsoft.com/office/drawing/2014/main" val="3755236760"/>
                    </a:ext>
                  </a:extLst>
                </a:gridCol>
                <a:gridCol w="540000">
                  <a:extLst>
                    <a:ext uri="{9D8B030D-6E8A-4147-A177-3AD203B41FA5}">
                      <a16:colId xmlns:a16="http://schemas.microsoft.com/office/drawing/2014/main" val="3310081308"/>
                    </a:ext>
                  </a:extLst>
                </a:gridCol>
                <a:gridCol w="540000">
                  <a:extLst>
                    <a:ext uri="{9D8B030D-6E8A-4147-A177-3AD203B41FA5}">
                      <a16:colId xmlns:a16="http://schemas.microsoft.com/office/drawing/2014/main" val="2065681218"/>
                    </a:ext>
                  </a:extLst>
                </a:gridCol>
                <a:gridCol w="540000">
                  <a:extLst>
                    <a:ext uri="{9D8B030D-6E8A-4147-A177-3AD203B41FA5}">
                      <a16:colId xmlns:a16="http://schemas.microsoft.com/office/drawing/2014/main" val="1522516001"/>
                    </a:ext>
                  </a:extLst>
                </a:gridCol>
              </a:tblGrid>
              <a:tr h="180000">
                <a:tc gridSpan="2">
                  <a:txBody>
                    <a:bodyPr/>
                    <a:lstStyle/>
                    <a:p>
                      <a:pPr algn="l" fontAlgn="ctr"/>
                      <a:r>
                        <a:rPr lang="en-US" sz="900" b="1" i="0" u="none" strike="noStrike">
                          <a:solidFill>
                            <a:srgbClr val="FFFFFF"/>
                          </a:solidFill>
                          <a:effectLst/>
                          <a:latin typeface="Arial" panose="020B0604020202020204" pitchFamily="34" charset="0"/>
                          <a:ea typeface="맑은 고딕" panose="020B0503020000020004" pitchFamily="50" charset="-127"/>
                        </a:rPr>
                        <a:t>Cost Structure</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gridSpan="2">
                  <a:txBody>
                    <a:bodyPr/>
                    <a:lstStyle/>
                    <a:p>
                      <a:pPr algn="l" fontAlgn="ctr"/>
                      <a:r>
                        <a:rPr lang="en-US" sz="900" b="1" i="1" u="none" strike="noStrike">
                          <a:solidFill>
                            <a:srgbClr val="FFFFFF"/>
                          </a:solidFill>
                          <a:effectLst/>
                          <a:latin typeface="맑은 고딕" panose="020B0503020000020004" pitchFamily="50" charset="-127"/>
                          <a:ea typeface="맑은 고딕" panose="020B0503020000020004" pitchFamily="50" charset="-127"/>
                        </a:rPr>
                        <a:t>% of Sales</a:t>
                      </a:r>
                    </a:p>
                  </a:txBody>
                  <a:tcPr marL="36000" marR="36000" marT="0" marB="0" anchor="ctr">
                    <a:lnL w="6350" cap="flat" cmpd="sng" algn="ctr">
                      <a:no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fontAlgn="ct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solidFill>
                      <a:srgbClr val="00338D"/>
                    </a:solidFill>
                  </a:tcPr>
                </a:tc>
                <a:extLst>
                  <a:ext uri="{0D108BD9-81ED-4DB2-BD59-A6C34878D82A}">
                    <a16:rowId xmlns:a16="http://schemas.microsoft.com/office/drawing/2014/main" val="2584311568"/>
                  </a:ext>
                </a:extLst>
              </a:tr>
              <a:tr h="180000">
                <a:tc gridSpan="2">
                  <a:txBody>
                    <a:bodyPr/>
                    <a:lstStyle/>
                    <a:p>
                      <a:pPr algn="l"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FY19</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FY22.1H</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299064442"/>
                  </a:ext>
                </a:extLst>
              </a:tr>
              <a:tr h="180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a:solidFill>
                          <a:srgbClr val="0070C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2,552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513962222"/>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상품매출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ctr" fontAlgn="ctr"/>
                      <a:r>
                        <a:rPr lang="ko-KR" altLang="en-US" sz="900" b="0"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134995683"/>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서비스매출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ctr" fontAlgn="ctr"/>
                      <a:r>
                        <a:rPr lang="ko-KR" altLang="en-US" sz="900" b="0"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84.9%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142117847"/>
                  </a:ext>
                </a:extLst>
              </a:tr>
              <a:tr h="180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altLang="ko-KR" sz="900" b="0" i="0" u="none" strike="noStrike">
                          <a:solidFill>
                            <a:srgbClr val="0070C0"/>
                          </a:solidFill>
                          <a:effectLst/>
                          <a:latin typeface="Arial" panose="020B0604020202020204" pitchFamily="34" charset="0"/>
                          <a:ea typeface="맑은 고딕" panose="020B0503020000020004" pitchFamily="50" charset="-127"/>
                        </a:rPr>
                        <a:t>VC</a:t>
                      </a: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97.7%</a:t>
                      </a:r>
                      <a:r>
                        <a:rPr lang="en-US" altLang="ko-KR" sz="900" b="1" i="1" u="none" strike="noStrike" baseline="30000">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102.0%</a:t>
                      </a:r>
                      <a:r>
                        <a:rPr lang="en-US" altLang="ko-KR" sz="900" b="1" i="1" u="none" strike="noStrike" baseline="30000">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67224695"/>
                  </a:ext>
                </a:extLst>
              </a:tr>
              <a:tr h="180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4,025</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4,340</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98.3%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84.6%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396952749"/>
                  </a:ext>
                </a:extLst>
              </a:tr>
              <a:tr h="180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판매비와관리비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a:solidFill>
                          <a:srgbClr val="0070C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4,486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4,743</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4,923</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2,634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176.8%</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117.8%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103.2%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160963376"/>
                  </a:ext>
                </a:extLst>
              </a:tr>
              <a:tr h="180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급여</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등</a:t>
                      </a:r>
                      <a:r>
                        <a:rPr lang="en-US" altLang="ko-KR" sz="900" b="0" i="0" u="none" strike="noStrike" baseline="30000">
                          <a:solidFill>
                            <a:srgbClr val="000000"/>
                          </a:solidFill>
                          <a:effectLst/>
                          <a:latin typeface="맑은 고딕" panose="020B0503020000020004" pitchFamily="50" charset="-127"/>
                          <a:ea typeface="맑은 고딕" panose="020B0503020000020004" pitchFamily="50" charset="-127"/>
                        </a:rPr>
                        <a:t>1</a:t>
                      </a:r>
                      <a:endParaRPr lang="ko-KR" altLang="en-US" sz="9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1,598</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1,521</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63.0%</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32.0%</a:t>
                      </a:r>
                    </a:p>
                  </a:txBody>
                  <a:tcPr marL="36000" marR="36000" marT="0" marB="0" anchor="ctr">
                    <a:lnL>
                      <a:noFill/>
                    </a:lnL>
                    <a:lnR>
                      <a:noFill/>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30.9%</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29.3%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a:noFill/>
                    </a:lnB>
                  </a:tcPr>
                </a:tc>
                <a:extLst>
                  <a:ext uri="{0D108BD9-81ED-4DB2-BD59-A6C34878D82A}">
                    <a16:rowId xmlns:a16="http://schemas.microsoft.com/office/drawing/2014/main" val="1377355679"/>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0.9%</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030330791"/>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5.1%</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525536281"/>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건물관리비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276912752"/>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7.1%</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549627356"/>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8.8%</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8.7%</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4187608609"/>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광고선전비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2,116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76.4%</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55.5%</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43.0%</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851444005"/>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무형고정자산상각</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202579233"/>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altLang="ko-KR" sz="900" b="0" i="0" u="none" strike="noStrike">
                          <a:solidFill>
                            <a:srgbClr val="0070C0"/>
                          </a:solidFill>
                          <a:effectLst/>
                          <a:latin typeface="Arial" panose="020B0604020202020204" pitchFamily="34" charset="0"/>
                          <a:ea typeface="맑은 고딕" panose="020B0503020000020004" pitchFamily="50" charset="-127"/>
                        </a:rPr>
                        <a:t>FC</a:t>
                      </a:r>
                      <a:endParaRPr lang="ko-KR" altLang="en-US" sz="900" b="0" i="0" u="none" strike="noStrike">
                        <a:solidFill>
                          <a:srgbClr val="0070C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0.5%</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740605369"/>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차량임차료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833097743"/>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차량유지비</a:t>
                      </a: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0.6%</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1060225754"/>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인력개발비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0.5%</a:t>
                      </a:r>
                    </a:p>
                  </a:txBody>
                  <a:tcPr marL="36000" marR="36000" marT="0" marB="0" anchor="ctr">
                    <a:lnL w="6350" cap="flat" cmpd="sng" algn="ctr">
                      <a:solidFill>
                        <a:srgbClr val="0070C0"/>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70C0"/>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a:noFill/>
                    </a:lnB>
                  </a:tcPr>
                </a:tc>
                <a:extLst>
                  <a:ext uri="{0D108BD9-81ED-4DB2-BD59-A6C34878D82A}">
                    <a16:rowId xmlns:a16="http://schemas.microsoft.com/office/drawing/2014/main" val="960437971"/>
                  </a:ext>
                </a:extLst>
              </a:tr>
              <a:tr h="180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70C0"/>
                      </a:solidFill>
                      <a:prstDash val="dot"/>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ctr" fontAlgn="ctr"/>
                      <a:r>
                        <a:rPr lang="en-US" sz="900" b="0" i="0" u="none" strike="noStrike">
                          <a:solidFill>
                            <a:srgbClr val="0070C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220</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8.7%</a:t>
                      </a:r>
                    </a:p>
                  </a:txBody>
                  <a:tcPr marL="36000" marR="36000" marT="0" marB="0" anchor="ctr">
                    <a:lnL w="6350" cap="flat" cmpd="sng" algn="ctr">
                      <a:solidFill>
                        <a:srgbClr val="0070C0"/>
                      </a:solidFill>
                      <a:prstDash val="solid"/>
                      <a:round/>
                      <a:headEnd type="none" w="med" len="med"/>
                      <a:tailEnd type="none" w="med" len="med"/>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a:noFill/>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5.4%</a:t>
                      </a:r>
                    </a:p>
                  </a:txBody>
                  <a:tcPr marL="36000" marR="36000" marT="0" marB="0" anchor="ctr">
                    <a:lnL>
                      <a:noFill/>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a:noFill/>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758359513"/>
                  </a:ext>
                </a:extLst>
              </a:tr>
              <a:tr h="180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(1,949)</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(76.8%)</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(17.8%)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(13.2%)</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29609205"/>
                  </a:ext>
                </a:extLst>
              </a:tr>
              <a:tr h="180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70C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(1,917)</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(676)</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(557)</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(75.5%)</a:t>
                      </a:r>
                    </a:p>
                  </a:txBody>
                  <a:tcPr marL="36000" marR="36000" marT="0" marB="0" anchor="ctr">
                    <a:lnL w="6350" cap="flat" cmpd="sng" algn="ctr">
                      <a:solidFill>
                        <a:srgbClr val="0070C0"/>
                      </a:solidFill>
                      <a:prstDash val="solid"/>
                      <a:round/>
                      <a:headEnd type="none" w="med" len="med"/>
                      <a:tailEnd type="none" w="med" len="med"/>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(16.8%)</a:t>
                      </a:r>
                    </a:p>
                  </a:txBody>
                  <a:tcPr marL="36000" marR="36000" marT="0" marB="0" anchor="ctr">
                    <a:lnL>
                      <a:noFill/>
                    </a:lnL>
                    <a:lnR>
                      <a:noFill/>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(18.2%)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61421794"/>
                  </a:ext>
                </a:extLst>
              </a:tr>
            </a:tbl>
          </a:graphicData>
        </a:graphic>
      </p:graphicFrame>
      <p:sp>
        <p:nvSpPr>
          <p:cNvPr id="18" name="직사각형 17">
            <a:extLst>
              <a:ext uri="{FF2B5EF4-FFF2-40B4-BE49-F238E27FC236}">
                <a16:creationId xmlns:a16="http://schemas.microsoft.com/office/drawing/2014/main" id="{322708DC-7AAB-490C-B4BD-9ECCF72DCC68}"/>
              </a:ext>
            </a:extLst>
          </p:cNvPr>
          <p:cNvSpPr/>
          <p:nvPr/>
        </p:nvSpPr>
        <p:spPr>
          <a:xfrm>
            <a:off x="2135011" y="2957359"/>
            <a:ext cx="2042573" cy="14814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연결자 23">
            <a:extLst>
              <a:ext uri="{FF2B5EF4-FFF2-40B4-BE49-F238E27FC236}">
                <a16:creationId xmlns:a16="http://schemas.microsoft.com/office/drawing/2014/main" id="{6168EAFE-933B-460D-A1BD-A3C5A230441D}"/>
              </a:ext>
            </a:extLst>
          </p:cNvPr>
          <p:cNvSpPr/>
          <p:nvPr/>
        </p:nvSpPr>
        <p:spPr bwMode="auto">
          <a:xfrm>
            <a:off x="2054483" y="28831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17" name="직사각형 16">
            <a:extLst>
              <a:ext uri="{FF2B5EF4-FFF2-40B4-BE49-F238E27FC236}">
                <a16:creationId xmlns:a16="http://schemas.microsoft.com/office/drawing/2014/main" id="{398D4B3F-4549-48AC-84EF-558503B5D343}"/>
              </a:ext>
            </a:extLst>
          </p:cNvPr>
          <p:cNvSpPr/>
          <p:nvPr/>
        </p:nvSpPr>
        <p:spPr>
          <a:xfrm>
            <a:off x="2135011" y="3690838"/>
            <a:ext cx="2042573" cy="1548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순서도: 연결자 24">
            <a:extLst>
              <a:ext uri="{FF2B5EF4-FFF2-40B4-BE49-F238E27FC236}">
                <a16:creationId xmlns:a16="http://schemas.microsoft.com/office/drawing/2014/main" id="{640ACCD1-0415-40D6-9FB0-C8E89F1B1171}"/>
              </a:ext>
            </a:extLst>
          </p:cNvPr>
          <p:cNvSpPr/>
          <p:nvPr/>
        </p:nvSpPr>
        <p:spPr bwMode="auto">
          <a:xfrm>
            <a:off x="2054483" y="36166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6" name="직사각형 25">
            <a:extLst>
              <a:ext uri="{FF2B5EF4-FFF2-40B4-BE49-F238E27FC236}">
                <a16:creationId xmlns:a16="http://schemas.microsoft.com/office/drawing/2014/main" id="{E499B85D-8D99-4498-81C9-A2E182E0B224}"/>
              </a:ext>
            </a:extLst>
          </p:cNvPr>
          <p:cNvSpPr/>
          <p:nvPr/>
        </p:nvSpPr>
        <p:spPr>
          <a:xfrm>
            <a:off x="2135011" y="3852655"/>
            <a:ext cx="2042573" cy="1548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순서도: 연결자 26">
            <a:extLst>
              <a:ext uri="{FF2B5EF4-FFF2-40B4-BE49-F238E27FC236}">
                <a16:creationId xmlns:a16="http://schemas.microsoft.com/office/drawing/2014/main" id="{029C8E61-5695-4040-9356-62765E55C448}"/>
              </a:ext>
            </a:extLst>
          </p:cNvPr>
          <p:cNvSpPr/>
          <p:nvPr/>
        </p:nvSpPr>
        <p:spPr bwMode="auto">
          <a:xfrm>
            <a:off x="2054483" y="377843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0" name="직사각형 29">
            <a:extLst>
              <a:ext uri="{FF2B5EF4-FFF2-40B4-BE49-F238E27FC236}">
                <a16:creationId xmlns:a16="http://schemas.microsoft.com/office/drawing/2014/main" id="{A8912484-24B1-4F6B-9FB6-F16C5F180137}"/>
              </a:ext>
            </a:extLst>
          </p:cNvPr>
          <p:cNvSpPr/>
          <p:nvPr/>
        </p:nvSpPr>
        <p:spPr>
          <a:xfrm>
            <a:off x="2135011" y="4016039"/>
            <a:ext cx="2042573" cy="1548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순서도: 연결자 30">
            <a:extLst>
              <a:ext uri="{FF2B5EF4-FFF2-40B4-BE49-F238E27FC236}">
                <a16:creationId xmlns:a16="http://schemas.microsoft.com/office/drawing/2014/main" id="{96E50CB1-0F8F-482C-BE88-7488DAB5C7BE}"/>
              </a:ext>
            </a:extLst>
          </p:cNvPr>
          <p:cNvSpPr/>
          <p:nvPr/>
        </p:nvSpPr>
        <p:spPr bwMode="auto">
          <a:xfrm>
            <a:off x="2054483" y="39227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5</a:t>
            </a:r>
            <a:endParaRPr lang="ko-KR" altLang="en-US" sz="800" b="1" kern="0">
              <a:solidFill>
                <a:srgbClr val="FFFFFF"/>
              </a:solidFill>
              <a:cs typeface="Arial" panose="020B0604020202020204" pitchFamily="34" charset="0"/>
            </a:endParaRPr>
          </a:p>
        </p:txBody>
      </p:sp>
      <p:sp>
        <p:nvSpPr>
          <p:cNvPr id="32" name="직사각형 31">
            <a:extLst>
              <a:ext uri="{FF2B5EF4-FFF2-40B4-BE49-F238E27FC236}">
                <a16:creationId xmlns:a16="http://schemas.microsoft.com/office/drawing/2014/main" id="{4177F3FC-5648-41BE-9532-A7DE021A4272}"/>
              </a:ext>
            </a:extLst>
          </p:cNvPr>
          <p:cNvSpPr/>
          <p:nvPr/>
        </p:nvSpPr>
        <p:spPr>
          <a:xfrm>
            <a:off x="2135011" y="4409798"/>
            <a:ext cx="2042573" cy="14814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순서도: 연결자 32">
            <a:extLst>
              <a:ext uri="{FF2B5EF4-FFF2-40B4-BE49-F238E27FC236}">
                <a16:creationId xmlns:a16="http://schemas.microsoft.com/office/drawing/2014/main" id="{DFE2095F-7E6F-4338-81A3-B54AD963D1FB}"/>
              </a:ext>
            </a:extLst>
          </p:cNvPr>
          <p:cNvSpPr/>
          <p:nvPr/>
        </p:nvSpPr>
        <p:spPr bwMode="auto">
          <a:xfrm>
            <a:off x="2054483" y="43355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6</a:t>
            </a:r>
            <a:endParaRPr lang="ko-KR" altLang="en-US" sz="800" b="1" kern="0">
              <a:solidFill>
                <a:srgbClr val="FFFFFF"/>
              </a:solidFill>
              <a:cs typeface="Arial" panose="020B0604020202020204" pitchFamily="34" charset="0"/>
            </a:endParaRPr>
          </a:p>
        </p:txBody>
      </p:sp>
      <p:sp>
        <p:nvSpPr>
          <p:cNvPr id="36" name="TextBox 35">
            <a:extLst>
              <a:ext uri="{FF2B5EF4-FFF2-40B4-BE49-F238E27FC236}">
                <a16:creationId xmlns:a16="http://schemas.microsoft.com/office/drawing/2014/main" id="{86F689E6-0F08-45AF-AB60-47E3939B9324}"/>
              </a:ext>
            </a:extLst>
          </p:cNvPr>
          <p:cNvSpPr txBox="1"/>
          <p:nvPr/>
        </p:nvSpPr>
        <p:spPr>
          <a:xfrm>
            <a:off x="610364" y="5687809"/>
            <a:ext cx="3307586"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a:t>
            </a:r>
            <a:r>
              <a:rPr lang="ko-KR" altLang="en-US" sz="700">
                <a:latin typeface="Arial" panose="020B0604020202020204" pitchFamily="34" charset="0"/>
                <a:cs typeface="Arial" panose="020B0604020202020204" pitchFamily="34" charset="0"/>
              </a:rPr>
              <a:t> </a:t>
            </a:r>
            <a:r>
              <a:rPr lang="en-US" altLang="ko-KR" sz="700">
                <a:latin typeface="Arial" panose="020B0604020202020204" pitchFamily="34" charset="0"/>
                <a:cs typeface="Arial" panose="020B0604020202020204" pitchFamily="34" charset="0"/>
              </a:rPr>
              <a:t>1: </a:t>
            </a:r>
            <a:r>
              <a:rPr lang="ko-KR" altLang="en-US" sz="700">
                <a:latin typeface="Arial" panose="020B0604020202020204" pitchFamily="34" charset="0"/>
                <a:cs typeface="Arial" panose="020B0604020202020204" pitchFamily="34" charset="0"/>
              </a:rPr>
              <a:t>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퇴직급여</a:t>
            </a:r>
            <a:r>
              <a:rPr lang="en-US" altLang="ko-KR" sz="700">
                <a:latin typeface="Arial" panose="020B0604020202020204" pitchFamily="34" charset="0"/>
                <a:cs typeface="Arial" panose="020B0604020202020204" pitchFamily="34" charset="0"/>
              </a:rPr>
              <a:t>, </a:t>
            </a:r>
            <a:r>
              <a:rPr lang="ko-KR" altLang="en-US" sz="700">
                <a:latin typeface="Arial" panose="020B0604020202020204" pitchFamily="34" charset="0"/>
                <a:cs typeface="Arial" panose="020B0604020202020204" pitchFamily="34" charset="0"/>
              </a:rPr>
              <a:t>복리후생비 </a:t>
            </a:r>
            <a:r>
              <a:rPr lang="en-US" altLang="ko-KR" sz="700">
                <a:latin typeface="Arial" panose="020B0604020202020204" pitchFamily="34" charset="0"/>
                <a:cs typeface="Arial" panose="020B0604020202020204" pitchFamily="34" charset="0"/>
              </a:rPr>
              <a:t>/ Note 2: </a:t>
            </a:r>
            <a:r>
              <a:rPr lang="ko-KR" altLang="en-US" sz="700">
                <a:latin typeface="Arial" panose="020B0604020202020204" pitchFamily="34" charset="0"/>
                <a:cs typeface="Arial" panose="020B0604020202020204" pitchFamily="34" charset="0"/>
              </a:rPr>
              <a:t>상품매출 대비 매출원가율</a:t>
            </a:r>
            <a:endParaRPr lang="en-US" altLang="ko-KR" sz="70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25DFD179-66DC-4D71-9252-013DF9450DA9}"/>
              </a:ext>
            </a:extLst>
          </p:cNvPr>
          <p:cNvSpPr txBox="1"/>
          <p:nvPr/>
        </p:nvSpPr>
        <p:spPr>
          <a:xfrm>
            <a:off x="610365" y="5806483"/>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98418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5F9EF3E-AF94-4898-B2F0-EC20B319428B}"/>
              </a:ext>
            </a:extLst>
          </p:cNvPr>
          <p:cNvSpPr txBox="1"/>
          <p:nvPr/>
        </p:nvSpPr>
        <p:spPr>
          <a:xfrm>
            <a:off x="611835" y="4093094"/>
            <a:ext cx="2750443"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2: ’22</a:t>
            </a:r>
            <a:r>
              <a:rPr lang="ko-KR" altLang="en-US" sz="700">
                <a:latin typeface="Arial" panose="020B0604020202020204" pitchFamily="34" charset="0"/>
                <a:cs typeface="Arial" panose="020B0604020202020204" pitchFamily="34" charset="0"/>
              </a:rPr>
              <a:t>년 평균지급액은 </a:t>
            </a:r>
            <a:r>
              <a:rPr lang="ko-KR" altLang="en-US" sz="700" err="1">
                <a:latin typeface="Arial" panose="020B0604020202020204" pitchFamily="34" charset="0"/>
                <a:cs typeface="Arial" panose="020B0604020202020204" pitchFamily="34" charset="0"/>
              </a:rPr>
              <a:t>연환산</a:t>
            </a:r>
            <a:r>
              <a:rPr lang="ko-KR" altLang="en-US" sz="700">
                <a:latin typeface="Arial" panose="020B0604020202020204" pitchFamily="34" charset="0"/>
                <a:cs typeface="Arial" panose="020B0604020202020204" pitchFamily="34" charset="0"/>
              </a:rPr>
              <a:t> 금액임</a:t>
            </a:r>
            <a:endParaRPr lang="en-US" altLang="ko-KR" sz="700">
              <a:latin typeface="Arial" panose="020B0604020202020204" pitchFamily="34" charset="0"/>
              <a:cs typeface="Arial" panose="020B0604020202020204" pitchFamily="34" charset="0"/>
            </a:endParaRPr>
          </a:p>
        </p:txBody>
      </p:sp>
      <p:sp>
        <p:nvSpPr>
          <p:cNvPr id="7" name="제목 2">
            <a:extLst>
              <a:ext uri="{FF2B5EF4-FFF2-40B4-BE49-F238E27FC236}">
                <a16:creationId xmlns:a16="http://schemas.microsoft.com/office/drawing/2014/main" id="{0E3C27F2-D708-4E91-AA90-E9C73CC347E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9" name="제목 2">
            <a:extLst>
              <a:ext uri="{FF2B5EF4-FFF2-40B4-BE49-F238E27FC236}">
                <a16:creationId xmlns:a16="http://schemas.microsoft.com/office/drawing/2014/main" id="{89FDE87A-F3A5-4EAC-B532-4B1E8A28800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Payroll </a:t>
            </a:r>
          </a:p>
        </p:txBody>
      </p:sp>
      <p:sp>
        <p:nvSpPr>
          <p:cNvPr id="12" name="Title 1">
            <a:extLst>
              <a:ext uri="{FF2B5EF4-FFF2-40B4-BE49-F238E27FC236}">
                <a16:creationId xmlns:a16="http://schemas.microsoft.com/office/drawing/2014/main" id="{53A80736-2BDE-4876-ACC3-04BAA9EFEACD}"/>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일반직원 인원수 증가 및 연구직원 및 임원의 임금인상에 따른 효과로 총지급액이 전년 대비 </a:t>
            </a:r>
            <a:r>
              <a:rPr lang="en-US" altLang="ko-KR" sz="1000" b="1">
                <a:solidFill>
                  <a:srgbClr val="002997"/>
                </a:solidFill>
                <a:latin typeface="Arial" panose="020B0604020202020204" pitchFamily="34" charset="0"/>
                <a:ea typeface="+mj-ea"/>
                <a:cs typeface="Arial" panose="020B0604020202020204" pitchFamily="34" charset="0"/>
              </a:rPr>
              <a:t>’20</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7.9%, ’21</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15.4%</a:t>
            </a:r>
            <a:r>
              <a:rPr lang="ko-KR" altLang="en-US" sz="1000" b="1">
                <a:solidFill>
                  <a:srgbClr val="002997"/>
                </a:solidFill>
                <a:latin typeface="Arial" panose="020B0604020202020204" pitchFamily="34" charset="0"/>
                <a:ea typeface="+mj-ea"/>
                <a:cs typeface="Arial" panose="020B0604020202020204" pitchFamily="34" charset="0"/>
              </a:rPr>
              <a:t>씩</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상승함</a:t>
            </a:r>
            <a:r>
              <a:rPr lang="en-US" altLang="ko-KR" sz="1000" b="1">
                <a:solidFill>
                  <a:srgbClr val="002997"/>
                </a:solidFill>
                <a:latin typeface="Arial" panose="020B0604020202020204" pitchFamily="34" charset="0"/>
                <a:ea typeface="+mj-ea"/>
                <a:cs typeface="Arial" panose="020B0604020202020204" pitchFamily="34" charset="0"/>
              </a:rPr>
              <a:t>.</a:t>
            </a:r>
            <a:endParaRPr lang="ko-KR" altLang="en-US" sz="1000" b="1">
              <a:solidFill>
                <a:srgbClr val="002997"/>
              </a:solidFill>
              <a:latin typeface="Arial" panose="020B0604020202020204" pitchFamily="34" charset="0"/>
              <a:ea typeface="+mj-ea"/>
              <a:cs typeface="Arial" panose="020B0604020202020204" pitchFamily="34" charset="0"/>
            </a:endParaRPr>
          </a:p>
        </p:txBody>
      </p:sp>
      <p:sp>
        <p:nvSpPr>
          <p:cNvPr id="13" name="TextBox 12">
            <a:extLst>
              <a:ext uri="{FF2B5EF4-FFF2-40B4-BE49-F238E27FC236}">
                <a16:creationId xmlns:a16="http://schemas.microsoft.com/office/drawing/2014/main" id="{B828B486-2125-4B37-B785-61462B653754}"/>
              </a:ext>
            </a:extLst>
          </p:cNvPr>
          <p:cNvSpPr txBox="1"/>
          <p:nvPr/>
        </p:nvSpPr>
        <p:spPr>
          <a:xfrm>
            <a:off x="4751388" y="1515600"/>
            <a:ext cx="4553412" cy="3679010"/>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급여정책</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정규직은 연봉제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비정규직은 시급제로 운영하고 있으며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연봉 협상시기 및 상승률은 개인별로 상이함</a:t>
            </a:r>
            <a:endPar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연차촉진제를 통해 임직원 연차를 관리하고 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180975" algn="l"/>
              </a:tabLst>
              <a:defRPr/>
            </a:pPr>
            <a:r>
              <a:rPr kumimoji="0" lang="ko-KR" altLang="en-US" sz="900" b="1" i="0" u="sng"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임직원</a:t>
            </a:r>
            <a:r>
              <a:rPr kumimoji="0" lang="en-US" altLang="ko-KR" sz="900" b="1" i="0" u="sng"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1" i="0" u="sng"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급여 및 상여</a:t>
            </a:r>
            <a:endParaRPr lang="en-US" altLang="ko-KR" sz="90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임직원 총지급액은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인원수 증가에 따라 전년 대비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’20</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7.9%, ’21</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15.4%</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씩</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상승하고 있으며 별도의 상여금은 지급하지 아니함</a:t>
            </a:r>
            <a:endPar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공동대표이사의 경우 각 연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억원의 급여를 </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분석기간 동안 변동없이 지급받고 있음</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공동대표를 제외한 임원의 경우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’21</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년에 진급한 임원으로 정관상 이사는 아님</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이에 따라 임원의 평균지급액은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’21</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년에 전년대비 감소함</a:t>
            </a:r>
            <a:endPar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연구직원의 지급액은 경상연구개발비로 인식하며 평균급여는 일반직원보다 높은 수준이며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년까지 연평균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14.7%</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씩 상승하고 있음</a:t>
            </a: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일반직원에 비정규직도 포함되며 평균지급액은 대상기간동안 </a:t>
            </a:r>
            <a:r>
              <a:rPr lang="en-US" altLang="ko-KR" sz="900">
                <a:solidFill>
                  <a:srgbClr val="000000"/>
                </a:solidFill>
                <a:latin typeface="Arial" panose="020B0604020202020204" pitchFamily="34" charset="0"/>
                <a:cs typeface="Arial" panose="020B0604020202020204" pitchFamily="34" charset="0"/>
              </a:rPr>
              <a:t>33~35</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백만원으로 일정한 수준임</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입퇴사</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회전율이 빠르며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비정규직 인원증가로 평균인원이 일시적으로 증가함</a:t>
            </a:r>
          </a:p>
          <a:p>
            <a:pPr marL="180975"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180975" algn="l"/>
              </a:tabLst>
              <a:defRPr/>
            </a:pPr>
            <a:r>
              <a:rPr kumimoji="0" lang="ko-KR" altLang="en-US" sz="900" b="1" i="0" u="sng"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퇴직급여</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퇴직연금제도에 가입하지 않았으며 회사 내부적으로 퇴직금 추계액을 계상하여 </a:t>
            </a:r>
            <a:r>
              <a:rPr kumimoji="0" lang="ko-KR" altLang="en-US" sz="9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퇴직시</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퇴직금을 지급하고 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임원퇴직금 규정</a:t>
            </a:r>
            <a:endPar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endParaRPr>
          </a:p>
          <a:p>
            <a:pPr marL="355600" indent="-177800" latinLnBrk="1">
              <a:lnSpc>
                <a:spcPts val="1200"/>
              </a:lnSpc>
              <a:spcBef>
                <a:spcPts val="600"/>
              </a:spcBef>
              <a:buClr>
                <a:srgbClr val="00338D"/>
              </a:buClr>
              <a:buFont typeface="Wingdings" panose="05000000000000000000" pitchFamily="2" charset="2"/>
              <a:buChar char="Ø"/>
              <a:tabLst>
                <a:tab pos="355600" algn="l"/>
              </a:tabLst>
              <a:defRPr/>
            </a:pP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지급배수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’19</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년 이전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3</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배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’20</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년 이후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2</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배</a:t>
            </a:r>
            <a:endPar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endParaRPr>
          </a:p>
          <a:p>
            <a:pPr marL="355600" indent="-177800" latinLnBrk="1">
              <a:lnSpc>
                <a:spcPts val="1200"/>
              </a:lnSpc>
              <a:spcBef>
                <a:spcPts val="600"/>
              </a:spcBef>
              <a:buClr>
                <a:srgbClr val="00338D"/>
              </a:buClr>
              <a:buFont typeface="Wingdings" panose="05000000000000000000" pitchFamily="2" charset="2"/>
              <a:buChar char="Ø"/>
              <a:tabLst>
                <a:tab pos="355600" algn="l"/>
              </a:tabLst>
              <a:defRPr/>
            </a:pP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가산율</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 20</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년이상</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130% / 15</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년이상</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120% / 10</a:t>
            </a:r>
            <a:r>
              <a:rPr lang="ko-KR" altLang="en-US" sz="900" err="1">
                <a:solidFill>
                  <a:srgbClr val="000000"/>
                </a:solidFill>
                <a:latin typeface="Arial" panose="020B0604020202020204" pitchFamily="34" charset="0"/>
                <a:cs typeface="Arial" panose="020B0604020202020204" pitchFamily="34" charset="0"/>
                <a:sym typeface="Wingdings" panose="05000000000000000000" pitchFamily="2" charset="2"/>
              </a:rPr>
              <a:t>년이상</a:t>
            </a:r>
            <a:r>
              <a:rPr lang="ko-KR" altLang="en-US" sz="90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rPr>
              <a:t>110%</a:t>
            </a:r>
          </a:p>
          <a:p>
            <a:pPr marL="355600" indent="-177800" latinLnBrk="1">
              <a:lnSpc>
                <a:spcPts val="1200"/>
              </a:lnSpc>
              <a:spcBef>
                <a:spcPts val="600"/>
              </a:spcBef>
              <a:buClr>
                <a:srgbClr val="00338D"/>
              </a:buClr>
              <a:buFont typeface="Wingdings" panose="05000000000000000000" pitchFamily="2" charset="2"/>
              <a:buChar char="Ø"/>
              <a:tabLst>
                <a:tab pos="355600" algn="l"/>
              </a:tabLst>
              <a:defRPr/>
            </a:pPr>
            <a:endParaRPr lang="en-US" altLang="ko-KR" sz="900">
              <a:solidFill>
                <a:srgbClr val="000000"/>
              </a:solidFill>
              <a:latin typeface="Arial" panose="020B0604020202020204" pitchFamily="34" charset="0"/>
              <a:cs typeface="Arial" panose="020B0604020202020204" pitchFamily="34" charset="0"/>
              <a:sym typeface="Wingdings" panose="05000000000000000000" pitchFamily="2" charset="2"/>
            </a:endParaRPr>
          </a:p>
        </p:txBody>
      </p:sp>
      <p:graphicFrame>
        <p:nvGraphicFramePr>
          <p:cNvPr id="4" name="표 3">
            <a:extLst>
              <a:ext uri="{FF2B5EF4-FFF2-40B4-BE49-F238E27FC236}">
                <a16:creationId xmlns:a16="http://schemas.microsoft.com/office/drawing/2014/main" id="{A90CC8CF-4752-4D6A-9518-A5582AE7398C}"/>
              </a:ext>
            </a:extLst>
          </p:cNvPr>
          <p:cNvGraphicFramePr>
            <a:graphicFrameLocks noGrp="1"/>
          </p:cNvGraphicFramePr>
          <p:nvPr/>
        </p:nvGraphicFramePr>
        <p:xfrm>
          <a:off x="601200" y="1515600"/>
          <a:ext cx="4065962" cy="2468880"/>
        </p:xfrm>
        <a:graphic>
          <a:graphicData uri="http://schemas.openxmlformats.org/drawingml/2006/table">
            <a:tbl>
              <a:tblPr/>
              <a:tblGrid>
                <a:gridCol w="164982">
                  <a:extLst>
                    <a:ext uri="{9D8B030D-6E8A-4147-A177-3AD203B41FA5}">
                      <a16:colId xmlns:a16="http://schemas.microsoft.com/office/drawing/2014/main" val="1577676054"/>
                    </a:ext>
                  </a:extLst>
                </a:gridCol>
                <a:gridCol w="1114620">
                  <a:extLst>
                    <a:ext uri="{9D8B030D-6E8A-4147-A177-3AD203B41FA5}">
                      <a16:colId xmlns:a16="http://schemas.microsoft.com/office/drawing/2014/main" val="3498662423"/>
                    </a:ext>
                  </a:extLst>
                </a:gridCol>
                <a:gridCol w="696590">
                  <a:extLst>
                    <a:ext uri="{9D8B030D-6E8A-4147-A177-3AD203B41FA5}">
                      <a16:colId xmlns:a16="http://schemas.microsoft.com/office/drawing/2014/main" val="3237677603"/>
                    </a:ext>
                  </a:extLst>
                </a:gridCol>
                <a:gridCol w="696590">
                  <a:extLst>
                    <a:ext uri="{9D8B030D-6E8A-4147-A177-3AD203B41FA5}">
                      <a16:colId xmlns:a16="http://schemas.microsoft.com/office/drawing/2014/main" val="2174385028"/>
                    </a:ext>
                  </a:extLst>
                </a:gridCol>
                <a:gridCol w="696590">
                  <a:extLst>
                    <a:ext uri="{9D8B030D-6E8A-4147-A177-3AD203B41FA5}">
                      <a16:colId xmlns:a16="http://schemas.microsoft.com/office/drawing/2014/main" val="3552760233"/>
                    </a:ext>
                  </a:extLst>
                </a:gridCol>
                <a:gridCol w="696590">
                  <a:extLst>
                    <a:ext uri="{9D8B030D-6E8A-4147-A177-3AD203B41FA5}">
                      <a16:colId xmlns:a16="http://schemas.microsoft.com/office/drawing/2014/main" val="3670683297"/>
                    </a:ext>
                  </a:extLst>
                </a:gridCol>
              </a:tblGrid>
              <a:tr h="99078">
                <a:tc gridSpan="2">
                  <a:txBody>
                    <a:bodyPr/>
                    <a:lstStyle/>
                    <a:p>
                      <a:pPr algn="l"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Payroll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79178070"/>
                  </a:ext>
                </a:extLst>
              </a:tr>
              <a:tr h="99078">
                <a:tc gridSpan="2">
                  <a:txBody>
                    <a:bodyPr/>
                    <a:lstStyle/>
                    <a:p>
                      <a:pPr algn="l" fontAlgn="ctr"/>
                      <a:r>
                        <a:rPr lang="en-US" altLang="ko-KR" sz="900" b="1" i="0" u="none" strike="noStrike">
                          <a:effectLst/>
                          <a:latin typeface="Arial" panose="020B0604020202020204" pitchFamily="34" charset="0"/>
                          <a:ea typeface="+mj-ea"/>
                          <a:cs typeface="Arial" panose="020B0604020202020204" pitchFamily="34" charset="0"/>
                        </a:rPr>
                        <a:t>(</a:t>
                      </a:r>
                      <a:r>
                        <a:rPr lang="ko-KR" altLang="en-US" sz="900" b="1" i="0" u="none" strike="noStrike">
                          <a:effectLst/>
                          <a:latin typeface="Arial" panose="020B0604020202020204" pitchFamily="34" charset="0"/>
                          <a:ea typeface="+mj-ea"/>
                          <a:cs typeface="Arial" panose="020B0604020202020204" pitchFamily="34" charset="0"/>
                        </a:rPr>
                        <a:t>단위</a:t>
                      </a:r>
                      <a:r>
                        <a:rPr lang="en-US" altLang="ko-KR" sz="900" b="1" i="0" u="none" strike="noStrike">
                          <a:effectLst/>
                          <a:latin typeface="Arial" panose="020B0604020202020204" pitchFamily="34" charset="0"/>
                          <a:ea typeface="+mj-ea"/>
                          <a:cs typeface="Arial" panose="020B0604020202020204" pitchFamily="34" charset="0"/>
                        </a:rPr>
                        <a:t>:</a:t>
                      </a:r>
                      <a:r>
                        <a:rPr lang="ko-KR" altLang="en-US" sz="900" b="1" i="0" u="none" strike="noStrike">
                          <a:effectLst/>
                          <a:latin typeface="Arial" panose="020B0604020202020204" pitchFamily="34" charset="0"/>
                          <a:ea typeface="+mj-ea"/>
                          <a:cs typeface="Arial" panose="020B0604020202020204" pitchFamily="34" charset="0"/>
                        </a:rPr>
                        <a:t>백만원</a:t>
                      </a:r>
                      <a:r>
                        <a:rPr lang="en-US" altLang="ko-KR" sz="900" b="1" i="0" u="none" strike="noStrike">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w="3175"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FY22.1H</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41708011"/>
                  </a:ext>
                </a:extLst>
              </a:tr>
              <a:tr h="99078">
                <a:tc gridSpan="2">
                  <a:txBody>
                    <a:bodyPr/>
                    <a:lstStyle/>
                    <a:p>
                      <a:pPr algn="l" fontAlgn="ctr"/>
                      <a:r>
                        <a:rPr lang="ko-KR" altLang="en-US" sz="900" b="1" i="0" u="none" strike="noStrike">
                          <a:effectLst/>
                          <a:latin typeface="Arial" panose="020B0604020202020204" pitchFamily="34" charset="0"/>
                          <a:ea typeface="+mj-ea"/>
                          <a:cs typeface="Arial" panose="020B0604020202020204" pitchFamily="34" charset="0"/>
                        </a:rPr>
                        <a:t>급여지급액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1,306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1,409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1,626 </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749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36818017"/>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240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240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385 </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196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410890135"/>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연구직원</a:t>
                      </a:r>
                      <a:r>
                        <a:rPr lang="en-US" altLang="ko-KR" sz="900" b="0" i="0" u="none" strike="noStrike" baseline="30000">
                          <a:effectLst/>
                          <a:latin typeface="Arial" panose="020B0604020202020204" pitchFamily="34" charset="0"/>
                          <a:ea typeface="+mj-ea"/>
                          <a:cs typeface="Arial" panose="020B0604020202020204" pitchFamily="34" charset="0"/>
                        </a:rPr>
                        <a:t>1</a:t>
                      </a:r>
                      <a:endParaRPr lang="ko-KR" altLang="en-US" sz="900" b="0" i="0" u="none" strike="noStrike" baseline="30000">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238 </a:t>
                      </a:r>
                    </a:p>
                  </a:txBody>
                  <a:tcPr marL="36000" marR="36000" marT="0" marB="0" anchor="ctr">
                    <a:lnL>
                      <a:noFill/>
                    </a:lnL>
                    <a:lnR>
                      <a:noFill/>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295 </a:t>
                      </a:r>
                    </a:p>
                  </a:txBody>
                  <a:tcPr marL="36000" marR="36000" marT="0" marB="0" anchor="ctr">
                    <a:lnL>
                      <a:noFill/>
                    </a:lnL>
                    <a:lnR>
                      <a:noFill/>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348 </a:t>
                      </a: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164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79224808"/>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직원</a:t>
                      </a:r>
                    </a:p>
                  </a:txBody>
                  <a:tcPr marL="36000" marR="36000" marT="0" marB="0" anchor="ctr">
                    <a:lnL w="6350" cap="flat" cmpd="sng" algn="ctr">
                      <a:solidFill>
                        <a:srgbClr val="00338D"/>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828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874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894 </a:t>
                      </a:r>
                    </a:p>
                  </a:txBody>
                  <a:tcPr marL="36000" marR="36000" marT="0" marB="0" anchor="ctr">
                    <a:lnL>
                      <a:noFill/>
                    </a:lnL>
                    <a:lnR w="3175"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389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1555077"/>
                  </a:ext>
                </a:extLst>
              </a:tr>
              <a:tr h="99078">
                <a:tc gridSpan="2">
                  <a:txBody>
                    <a:bodyPr/>
                    <a:lstStyle/>
                    <a:p>
                      <a:pPr algn="l" fontAlgn="ctr"/>
                      <a:r>
                        <a:rPr lang="ko-KR" altLang="en-US" sz="900" b="1" i="0" u="none" strike="noStrike">
                          <a:effectLst/>
                          <a:latin typeface="Arial" panose="020B0604020202020204" pitchFamily="34" charset="0"/>
                          <a:ea typeface="+mj-ea"/>
                          <a:cs typeface="Arial" panose="020B0604020202020204" pitchFamily="34" charset="0"/>
                        </a:rPr>
                        <a:t>평균인원</a:t>
                      </a:r>
                    </a:p>
                  </a:txBody>
                  <a:tcPr marL="36000" marR="36000" marT="0" marB="0" anchor="ctr">
                    <a:lnL w="6350" cap="flat" cmpd="sng" algn="ctr">
                      <a:solidFill>
                        <a:srgbClr val="00338D"/>
                      </a:solidFill>
                      <a:prstDash val="solid"/>
                      <a:round/>
                      <a:headEnd type="none" w="med" len="med"/>
                      <a:tailEnd type="none" w="med" len="med"/>
                    </a:lnL>
                    <a:lnR>
                      <a:noFill/>
                    </a:lnR>
                    <a:lnT w="3175"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32</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34</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38</a:t>
                      </a:r>
                    </a:p>
                  </a:txBody>
                  <a:tcPr marL="36000" marR="36000" marT="0" marB="0" anchor="ctr">
                    <a:lnL>
                      <a:noFill/>
                    </a:lnL>
                    <a:lnR w="3175"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33</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19849519"/>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4.0</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4.0</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58603515"/>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연구직원</a:t>
                      </a:r>
                      <a:r>
                        <a:rPr lang="en-US" altLang="ko-KR" sz="900" b="0" i="0" u="none" strike="noStrike" baseline="30000">
                          <a:effectLst/>
                          <a:latin typeface="Arial" panose="020B0604020202020204" pitchFamily="34" charset="0"/>
                          <a:ea typeface="+mj-ea"/>
                          <a:cs typeface="Arial" panose="020B0604020202020204" pitchFamily="34" charset="0"/>
                        </a:rPr>
                        <a:t>1</a:t>
                      </a:r>
                      <a:endParaRPr lang="ko-KR" altLang="en-US" sz="900" b="0" i="0" u="none" strike="noStrike" baseline="30000">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6.6</a:t>
                      </a:r>
                    </a:p>
                  </a:txBody>
                  <a:tcPr marL="36000" marR="36000" marT="0" marB="0" anchor="ctr">
                    <a:lnL>
                      <a:noFill/>
                    </a:lnL>
                    <a:lnR>
                      <a:noFill/>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6.9</a:t>
                      </a:r>
                    </a:p>
                  </a:txBody>
                  <a:tcPr marL="36000" marR="36000" marT="0" marB="0" anchor="ctr">
                    <a:lnL>
                      <a:noFill/>
                    </a:lnL>
                    <a:lnR>
                      <a:noFill/>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7.3</a:t>
                      </a: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6.0</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50051385"/>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직원</a:t>
                      </a:r>
                    </a:p>
                  </a:txBody>
                  <a:tcPr marL="36000" marR="36000" marT="0" marB="0" anchor="ctr">
                    <a:lnL w="6350" cap="flat" cmpd="sng" algn="ctr">
                      <a:solidFill>
                        <a:srgbClr val="00338D"/>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23.7</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24.9</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27.1</a:t>
                      </a:r>
                    </a:p>
                  </a:txBody>
                  <a:tcPr marL="36000" marR="36000" marT="0" marB="0" anchor="ctr">
                    <a:lnL>
                      <a:noFill/>
                    </a:lnL>
                    <a:lnR w="3175"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22.7</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98383988"/>
                  </a:ext>
                </a:extLst>
              </a:tr>
              <a:tr h="99078">
                <a:tc gridSpan="2">
                  <a:txBody>
                    <a:bodyPr/>
                    <a:lstStyle/>
                    <a:p>
                      <a:pPr algn="l" fontAlgn="ctr"/>
                      <a:r>
                        <a:rPr lang="ko-KR" altLang="en-US" sz="900" b="1" i="0" u="none" strike="noStrike">
                          <a:effectLst/>
                          <a:latin typeface="Arial" panose="020B0604020202020204" pitchFamily="34" charset="0"/>
                          <a:ea typeface="+mj-ea"/>
                          <a:cs typeface="Arial" panose="020B0604020202020204" pitchFamily="34" charset="0"/>
                        </a:rPr>
                        <a:t>평균지급액</a:t>
                      </a:r>
                      <a:r>
                        <a:rPr lang="en-US" altLang="ko-KR" sz="900" b="1" i="0" u="none" strike="noStrike" baseline="30000">
                          <a:effectLst/>
                          <a:latin typeface="Arial" panose="020B0604020202020204" pitchFamily="34" charset="0"/>
                          <a:ea typeface="+mj-ea"/>
                          <a:cs typeface="Arial" panose="020B0604020202020204" pitchFamily="34" charset="0"/>
                        </a:rPr>
                        <a:t>2</a:t>
                      </a:r>
                      <a:endParaRPr lang="ko-KR" altLang="en-US" sz="900" b="1" i="0" u="none" strike="noStrike" baseline="30000">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3175"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40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42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42 </a:t>
                      </a:r>
                    </a:p>
                  </a:txBody>
                  <a:tcPr marL="36000" marR="36000" marT="0" marB="0" anchor="ctr">
                    <a:lnL>
                      <a:noFill/>
                    </a:lnL>
                    <a:lnR w="3175"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46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556251138"/>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120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120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96 </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98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91575473"/>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연구직원</a:t>
                      </a:r>
                      <a:r>
                        <a:rPr lang="en-US" altLang="ko-KR" sz="900" b="0" i="0" u="none" strike="noStrike" baseline="30000">
                          <a:effectLst/>
                          <a:latin typeface="Arial" panose="020B0604020202020204" pitchFamily="34" charset="0"/>
                          <a:ea typeface="+mj-ea"/>
                          <a:cs typeface="Arial" panose="020B0604020202020204" pitchFamily="34" charset="0"/>
                        </a:rPr>
                        <a:t>1</a:t>
                      </a:r>
                      <a:endParaRPr lang="ko-KR" altLang="en-US" sz="900" b="0" i="0" u="none" strike="noStrike" baseline="30000">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36 </a:t>
                      </a:r>
                    </a:p>
                  </a:txBody>
                  <a:tcPr marL="36000" marR="36000" marT="0" marB="0" anchor="ctr">
                    <a:lnL>
                      <a:noFill/>
                    </a:lnL>
                    <a:lnR>
                      <a:noFill/>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43 </a:t>
                      </a:r>
                    </a:p>
                  </a:txBody>
                  <a:tcPr marL="36000" marR="36000" marT="0" marB="0" anchor="ctr">
                    <a:lnL>
                      <a:noFill/>
                    </a:lnL>
                    <a:lnR>
                      <a:noFill/>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48 </a:t>
                      </a:r>
                    </a:p>
                  </a:txBody>
                  <a:tcPr marL="36000" marR="36000" marT="0" marB="0" anchor="ctr">
                    <a:lnL>
                      <a:noFill/>
                    </a:lnL>
                    <a:lnR w="3175"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55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01728196"/>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직원</a:t>
                      </a:r>
                    </a:p>
                  </a:txBody>
                  <a:tcPr marL="36000" marR="36000" marT="0" marB="0" anchor="ctr">
                    <a:lnL w="6350" cap="flat" cmpd="sng" algn="ctr">
                      <a:solidFill>
                        <a:srgbClr val="00338D"/>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35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35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33 </a:t>
                      </a:r>
                    </a:p>
                  </a:txBody>
                  <a:tcPr marL="36000" marR="36000" marT="0" marB="0" anchor="ctr">
                    <a:lnL>
                      <a:noFill/>
                    </a:lnL>
                    <a:lnR w="3175"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34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54500965"/>
                  </a:ext>
                </a:extLst>
              </a:tr>
              <a:tr h="99078">
                <a:tc gridSpan="2">
                  <a:txBody>
                    <a:bodyPr/>
                    <a:lstStyle/>
                    <a:p>
                      <a:pPr algn="l" fontAlgn="ctr"/>
                      <a:r>
                        <a:rPr lang="en-US" sz="900" b="1" i="0" u="none" strike="noStrike">
                          <a:effectLst/>
                          <a:latin typeface="Arial" panose="020B0604020202020204" pitchFamily="34" charset="0"/>
                          <a:ea typeface="+mj-ea"/>
                          <a:cs typeface="Arial" panose="020B0604020202020204" pitchFamily="34" charset="0"/>
                        </a:rPr>
                        <a:t>PL</a:t>
                      </a:r>
                      <a:r>
                        <a:rPr lang="ko-KR" altLang="en-US" sz="900" b="1" i="0" u="none" strike="noStrike">
                          <a:effectLst/>
                          <a:latin typeface="Arial" panose="020B0604020202020204" pitchFamily="34" charset="0"/>
                          <a:ea typeface="+mj-ea"/>
                          <a:cs typeface="Arial" panose="020B0604020202020204" pitchFamily="34" charset="0"/>
                        </a:rPr>
                        <a:t>상 급여</a:t>
                      </a:r>
                    </a:p>
                  </a:txBody>
                  <a:tcPr marL="36000" marR="36000" marT="0" marB="0" anchor="ctr">
                    <a:lnL w="6350" cap="flat" cmpd="sng" algn="ctr">
                      <a:solidFill>
                        <a:srgbClr val="00338D"/>
                      </a:solidFill>
                      <a:prstDash val="solid"/>
                      <a:round/>
                      <a:headEnd type="none" w="med" len="med"/>
                      <a:tailEnd type="none" w="med" len="med"/>
                    </a:lnL>
                    <a:lnR>
                      <a:noFill/>
                    </a:lnR>
                    <a:lnT w="3175"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1,213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1,217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1,484 </a:t>
                      </a:r>
                    </a:p>
                  </a:txBody>
                  <a:tcPr marL="36000" marR="36000" marT="0" marB="0" anchor="ctr">
                    <a:lnL>
                      <a:noFill/>
                    </a:lnL>
                    <a:lnR w="3175"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750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10427270"/>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임직원급여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1,034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969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1,151 </a:t>
                      </a:r>
                    </a:p>
                  </a:txBody>
                  <a:tcPr marL="36000" marR="36000" marT="0" marB="0" anchor="ctr">
                    <a:lnL>
                      <a:noFill/>
                    </a:lnL>
                    <a:lnR w="3175" cap="flat" cmpd="sng" algn="ctr">
                      <a:solidFill>
                        <a:srgbClr val="005EB8"/>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586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46410885"/>
                  </a:ext>
                </a:extLst>
              </a:tr>
              <a:tr h="99078">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effectLst/>
                          <a:latin typeface="Arial" panose="020B0604020202020204" pitchFamily="34" charset="0"/>
                          <a:ea typeface="+mj-ea"/>
                          <a:cs typeface="Arial" panose="020B0604020202020204" pitchFamily="34" charset="0"/>
                        </a:rPr>
                        <a:t>경상연구개발비</a:t>
                      </a:r>
                    </a:p>
                  </a:txBody>
                  <a:tcPr marL="36000" marR="36000" marT="0" marB="0" anchor="ctr">
                    <a:lnL w="6350" cap="flat" cmpd="sng" algn="ctr">
                      <a:solidFill>
                        <a:srgbClr val="00338D"/>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179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248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333 </a:t>
                      </a:r>
                    </a:p>
                  </a:txBody>
                  <a:tcPr marL="36000" marR="36000" marT="0" marB="0" anchor="ctr">
                    <a:lnL>
                      <a:noFill/>
                    </a:lnL>
                    <a:lnR w="3175"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effectLst/>
                          <a:latin typeface="Arial" panose="020B0604020202020204" pitchFamily="34" charset="0"/>
                          <a:ea typeface="+mj-ea"/>
                          <a:cs typeface="Arial" panose="020B0604020202020204" pitchFamily="34" charset="0"/>
                        </a:rPr>
                        <a:t>164 </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1872743"/>
                  </a:ext>
                </a:extLst>
              </a:tr>
              <a:tr h="99078">
                <a:tc gridSpan="2">
                  <a:txBody>
                    <a:bodyPr/>
                    <a:lstStyle/>
                    <a:p>
                      <a:pPr algn="l" fontAlgn="ctr"/>
                      <a:r>
                        <a:rPr lang="en-US" sz="900" b="1" i="0" u="none" strike="noStrike">
                          <a:effectLst/>
                          <a:latin typeface="Arial" panose="020B0604020202020204" pitchFamily="34" charset="0"/>
                          <a:ea typeface="+mj-ea"/>
                          <a:cs typeface="Arial" panose="020B0604020202020204" pitchFamily="34" charset="0"/>
                        </a:rPr>
                        <a:t>Diff</a:t>
                      </a:r>
                      <a:r>
                        <a:rPr lang="en-US" sz="900" b="1" i="0" u="none" strike="noStrike" baseline="30000">
                          <a:effectLst/>
                          <a:latin typeface="Arial" panose="020B0604020202020204" pitchFamily="34" charset="0"/>
                          <a:ea typeface="+mj-ea"/>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a:noFill/>
                    </a:lnR>
                    <a:lnT w="3175"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93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191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effectLst/>
                          <a:latin typeface="Arial" panose="020B0604020202020204" pitchFamily="34" charset="0"/>
                          <a:ea typeface="+mj-ea"/>
                          <a:cs typeface="Arial" panose="020B0604020202020204" pitchFamily="34" charset="0"/>
                        </a:rPr>
                        <a:t>142 </a:t>
                      </a:r>
                    </a:p>
                  </a:txBody>
                  <a:tcPr marL="36000" marR="36000" marT="0" marB="0" anchor="ctr">
                    <a:lnL>
                      <a:noFill/>
                    </a:lnL>
                    <a:lnR w="3175"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effectLst/>
                          <a:latin typeface="Arial" panose="020B0604020202020204" pitchFamily="34" charset="0"/>
                          <a:ea typeface="+mj-ea"/>
                          <a:cs typeface="Arial" panose="020B0604020202020204" pitchFamily="34" charset="0"/>
                        </a:rPr>
                        <a:t>(1)</a:t>
                      </a:r>
                    </a:p>
                  </a:txBody>
                  <a:tcPr marL="36000" marR="36000" marT="0" marB="0" anchor="ctr">
                    <a:lnL w="3175"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85265711"/>
                  </a:ext>
                </a:extLst>
              </a:tr>
            </a:tbl>
          </a:graphicData>
        </a:graphic>
      </p:graphicFrame>
      <p:sp>
        <p:nvSpPr>
          <p:cNvPr id="14" name="TextBox 13">
            <a:extLst>
              <a:ext uri="{FF2B5EF4-FFF2-40B4-BE49-F238E27FC236}">
                <a16:creationId xmlns:a16="http://schemas.microsoft.com/office/drawing/2014/main" id="{E0C61EA1-2510-439D-BA03-10A48F436B27}"/>
              </a:ext>
            </a:extLst>
          </p:cNvPr>
          <p:cNvSpPr txBox="1"/>
          <p:nvPr/>
        </p:nvSpPr>
        <p:spPr>
          <a:xfrm>
            <a:off x="611834" y="4210996"/>
            <a:ext cx="2750443"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3: </a:t>
            </a:r>
            <a:r>
              <a:rPr lang="ko-KR" altLang="en-US" sz="700">
                <a:latin typeface="Arial" panose="020B0604020202020204" pitchFamily="34" charset="0"/>
                <a:cs typeface="Arial" panose="020B0604020202020204" pitchFamily="34" charset="0"/>
              </a:rPr>
              <a:t>연차수당 및 고용보조금 등 </a:t>
            </a:r>
            <a:r>
              <a:rPr lang="ko-KR" altLang="en-US" sz="700" err="1">
                <a:latin typeface="Arial" panose="020B0604020202020204" pitchFamily="34" charset="0"/>
                <a:cs typeface="Arial" panose="020B0604020202020204" pitchFamily="34" charset="0"/>
              </a:rPr>
              <a:t>급여차감항목에</a:t>
            </a:r>
            <a:r>
              <a:rPr lang="ko-KR" altLang="en-US" sz="700">
                <a:latin typeface="Arial" panose="020B0604020202020204" pitchFamily="34" charset="0"/>
                <a:cs typeface="Arial" panose="020B0604020202020204" pitchFamily="34" charset="0"/>
              </a:rPr>
              <a:t> 의한 인한 차이</a:t>
            </a:r>
            <a:endParaRPr lang="en-US" altLang="ko-KR" sz="70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EB35EC2-4944-474C-98F5-04A669039FC7}"/>
              </a:ext>
            </a:extLst>
          </p:cNvPr>
          <p:cNvSpPr txBox="1"/>
          <p:nvPr/>
        </p:nvSpPr>
        <p:spPr>
          <a:xfrm>
            <a:off x="611833" y="3986562"/>
            <a:ext cx="357938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a:t>
            </a:r>
            <a:r>
              <a:rPr lang="ko-KR" altLang="en-US" sz="700">
                <a:latin typeface="Arial" panose="020B0604020202020204" pitchFamily="34" charset="0"/>
                <a:cs typeface="Arial" panose="020B0604020202020204" pitchFamily="34" charset="0"/>
              </a:rPr>
              <a:t>대상기간 기중에 연구직원으로 분류된 인원들도 연구직원으로 분류함  </a:t>
            </a:r>
            <a:endParaRPr lang="en-US" altLang="ko-KR" sz="7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75688A4-B80D-4F77-A62F-D55B6CE96727}"/>
              </a:ext>
            </a:extLst>
          </p:cNvPr>
          <p:cNvSpPr txBox="1"/>
          <p:nvPr/>
        </p:nvSpPr>
        <p:spPr>
          <a:xfrm>
            <a:off x="610365" y="6135621"/>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1" name="표 10">
            <a:extLst>
              <a:ext uri="{FF2B5EF4-FFF2-40B4-BE49-F238E27FC236}">
                <a16:creationId xmlns:a16="http://schemas.microsoft.com/office/drawing/2014/main" id="{FC64E110-82BC-4AE7-8DA1-A63A96EC552F}"/>
              </a:ext>
            </a:extLst>
          </p:cNvPr>
          <p:cNvGraphicFramePr>
            <a:graphicFrameLocks noGrp="1"/>
          </p:cNvGraphicFramePr>
          <p:nvPr/>
        </p:nvGraphicFramePr>
        <p:xfrm>
          <a:off x="610365" y="4437507"/>
          <a:ext cx="4056796" cy="1463040"/>
        </p:xfrm>
        <a:graphic>
          <a:graphicData uri="http://schemas.openxmlformats.org/drawingml/2006/table">
            <a:tbl>
              <a:tblPr/>
              <a:tblGrid>
                <a:gridCol w="493871">
                  <a:extLst>
                    <a:ext uri="{9D8B030D-6E8A-4147-A177-3AD203B41FA5}">
                      <a16:colId xmlns:a16="http://schemas.microsoft.com/office/drawing/2014/main" val="3987874305"/>
                    </a:ext>
                  </a:extLst>
                </a:gridCol>
                <a:gridCol w="599700">
                  <a:extLst>
                    <a:ext uri="{9D8B030D-6E8A-4147-A177-3AD203B41FA5}">
                      <a16:colId xmlns:a16="http://schemas.microsoft.com/office/drawing/2014/main" val="1931092104"/>
                    </a:ext>
                  </a:extLst>
                </a:gridCol>
                <a:gridCol w="2292972">
                  <a:extLst>
                    <a:ext uri="{9D8B030D-6E8A-4147-A177-3AD203B41FA5}">
                      <a16:colId xmlns:a16="http://schemas.microsoft.com/office/drawing/2014/main" val="1623790224"/>
                    </a:ext>
                  </a:extLst>
                </a:gridCol>
                <a:gridCol w="670253">
                  <a:extLst>
                    <a:ext uri="{9D8B030D-6E8A-4147-A177-3AD203B41FA5}">
                      <a16:colId xmlns:a16="http://schemas.microsoft.com/office/drawing/2014/main" val="3116317271"/>
                    </a:ext>
                  </a:extLst>
                </a:gridCol>
              </a:tblGrid>
              <a:tr h="77985">
                <a:tc>
                  <a:txBody>
                    <a:bodyPr/>
                    <a:lstStyle/>
                    <a:p>
                      <a:pPr algn="l" fontAlgn="ctr"/>
                      <a:r>
                        <a:rPr lang="ko-KR" altLang="en-US" sz="800" b="1" i="0" u="none" strike="noStrike">
                          <a:solidFill>
                            <a:srgbClr val="FFFFFF"/>
                          </a:solidFill>
                          <a:effectLst/>
                          <a:latin typeface="Arial" panose="020B0604020202020204" pitchFamily="34" charset="0"/>
                          <a:ea typeface="+mj-ea"/>
                          <a:cs typeface="Arial" panose="020B0604020202020204" pitchFamily="34" charset="0"/>
                        </a:rPr>
                        <a:t>연구인력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901127135"/>
                  </a:ext>
                </a:extLst>
              </a:tr>
              <a:tr h="77985">
                <a:tc>
                  <a:txBody>
                    <a:bodyPr/>
                    <a:lstStyle/>
                    <a:p>
                      <a:pPr algn="l" fontAlgn="ctr"/>
                      <a:r>
                        <a:rPr lang="ko-KR" altLang="en-US" sz="800" b="1" i="0" u="none" strike="noStrike">
                          <a:effectLst/>
                          <a:latin typeface="Arial" panose="020B0604020202020204" pitchFamily="34" charset="0"/>
                          <a:ea typeface="+mj-ea"/>
                          <a:cs typeface="Arial" panose="020B0604020202020204" pitchFamily="34" charset="0"/>
                        </a:rPr>
                        <a:t>이름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입사일자</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주요업무</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퇴사일자</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68189298"/>
                  </a:ext>
                </a:extLst>
              </a:tr>
              <a:tr h="77985">
                <a:tc>
                  <a:txBody>
                    <a:bodyPr/>
                    <a:lstStyle/>
                    <a:p>
                      <a:pPr algn="l" fontAlgn="ctr"/>
                      <a:r>
                        <a:rPr lang="ko-KR" altLang="en-US" sz="800" b="0" i="0" u="none" strike="noStrike" err="1">
                          <a:effectLst/>
                          <a:latin typeface="Arial" panose="020B0604020202020204" pitchFamily="34" charset="0"/>
                          <a:ea typeface="+mj-ea"/>
                          <a:cs typeface="Arial" panose="020B0604020202020204" pitchFamily="34" charset="0"/>
                        </a:rPr>
                        <a:t>김경세</a:t>
                      </a:r>
                      <a:endParaRPr lang="ko-KR" altLang="en-US" sz="800" b="0" i="0" u="none" strike="noStrike">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2014-07-02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err="1">
                          <a:effectLst/>
                          <a:latin typeface="Arial" panose="020B0604020202020204" pitchFamily="34" charset="0"/>
                          <a:ea typeface="+mj-ea"/>
                          <a:cs typeface="Arial" panose="020B0604020202020204" pitchFamily="34" charset="0"/>
                        </a:rPr>
                        <a:t>백앤드</a:t>
                      </a:r>
                      <a:r>
                        <a:rPr lang="ko-KR" altLang="en-US" sz="800" b="0" i="0" u="none" strike="noStrike">
                          <a:effectLst/>
                          <a:latin typeface="Arial" panose="020B0604020202020204" pitchFamily="34" charset="0"/>
                          <a:ea typeface="+mj-ea"/>
                          <a:cs typeface="Arial" panose="020B0604020202020204" pitchFamily="34" charset="0"/>
                        </a:rPr>
                        <a:t> 개발</a:t>
                      </a:r>
                      <a:r>
                        <a:rPr lang="en-US" altLang="ko-KR" sz="800" b="0" i="0" u="none" strike="noStrike">
                          <a:effectLst/>
                          <a:latin typeface="Arial" panose="020B0604020202020204" pitchFamily="34" charset="0"/>
                          <a:ea typeface="+mj-ea"/>
                          <a:cs typeface="Arial" panose="020B0604020202020204" pitchFamily="34" charset="0"/>
                        </a:rPr>
                        <a:t>(DB </a:t>
                      </a:r>
                      <a:r>
                        <a:rPr lang="ko-KR" altLang="en-US" sz="800" b="0" i="0" u="none" strike="noStrike">
                          <a:effectLst/>
                          <a:latin typeface="Arial" panose="020B0604020202020204" pitchFamily="34" charset="0"/>
                          <a:ea typeface="+mj-ea"/>
                          <a:cs typeface="Arial" panose="020B0604020202020204" pitchFamily="34" charset="0"/>
                        </a:rPr>
                        <a:t>및 서비스 로직</a:t>
                      </a:r>
                      <a:r>
                        <a:rPr lang="en-US" altLang="ko-KR" sz="800" b="0" i="0" u="none" strike="noStrike">
                          <a:effectLst/>
                          <a:latin typeface="Arial" panose="020B0604020202020204" pitchFamily="34" charset="0"/>
                          <a:ea typeface="+mj-ea"/>
                          <a:cs typeface="Arial" panose="020B0604020202020204" pitchFamily="34" charset="0"/>
                        </a:rPr>
                        <a:t>) &amp; </a:t>
                      </a:r>
                      <a:r>
                        <a:rPr lang="ko-KR" altLang="en-US" sz="800" b="0" i="0" u="none" strike="noStrike">
                          <a:effectLst/>
                          <a:latin typeface="Arial" panose="020B0604020202020204" pitchFamily="34" charset="0"/>
                          <a:ea typeface="+mj-ea"/>
                          <a:cs typeface="Arial" panose="020B0604020202020204" pitchFamily="34" charset="0"/>
                        </a:rPr>
                        <a:t>셀 리딩</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재직</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31514266"/>
                  </a:ext>
                </a:extLst>
              </a:tr>
              <a:tr h="77985">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김지훈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2019-10-14</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프론트 </a:t>
                      </a:r>
                      <a:r>
                        <a:rPr lang="ko-KR" altLang="en-US" sz="800" b="0" i="0" u="none" strike="noStrike" err="1">
                          <a:effectLst/>
                          <a:latin typeface="Arial" panose="020B0604020202020204" pitchFamily="34" charset="0"/>
                          <a:ea typeface="+mj-ea"/>
                          <a:cs typeface="Arial" panose="020B0604020202020204" pitchFamily="34" charset="0"/>
                        </a:rPr>
                        <a:t>앤드</a:t>
                      </a:r>
                      <a:r>
                        <a:rPr lang="ko-KR" altLang="en-US" sz="800" b="0" i="0" u="none" strike="noStrike">
                          <a:effectLst/>
                          <a:latin typeface="Arial" panose="020B0604020202020204" pitchFamily="34" charset="0"/>
                          <a:ea typeface="+mj-ea"/>
                          <a:cs typeface="Arial" panose="020B0604020202020204" pitchFamily="34" charset="0"/>
                        </a:rPr>
                        <a:t> 개발</a:t>
                      </a:r>
                      <a:r>
                        <a:rPr lang="en-US" altLang="ko-KR" sz="800" b="0" i="0" u="none" strike="noStrike">
                          <a:effectLst/>
                          <a:latin typeface="Arial" panose="020B0604020202020204" pitchFamily="34" charset="0"/>
                          <a:ea typeface="+mj-ea"/>
                          <a:cs typeface="Arial" panose="020B0604020202020204" pitchFamily="34" charset="0"/>
                        </a:rPr>
                        <a:t>(</a:t>
                      </a:r>
                      <a:r>
                        <a:rPr lang="en-US" altLang="ko-KR" sz="800" b="0" i="0" u="none" strike="noStrike" err="1">
                          <a:effectLst/>
                          <a:latin typeface="Arial" panose="020B0604020202020204" pitchFamily="34" charset="0"/>
                          <a:ea typeface="+mj-ea"/>
                          <a:cs typeface="Arial" panose="020B0604020202020204" pitchFamily="34" charset="0"/>
                        </a:rPr>
                        <a:t>ios</a:t>
                      </a:r>
                      <a:r>
                        <a:rPr lang="en-US" altLang="ko-KR" sz="800" b="0" i="0" u="none" strike="noStrike">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재직</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79676049"/>
                  </a:ext>
                </a:extLst>
              </a:tr>
              <a:tr h="77985">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박민혁</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2019-10-29</a:t>
                      </a:r>
                    </a:p>
                  </a:txBody>
                  <a:tcPr marL="36000" marR="36000" marT="0" marB="0" anchor="ctr">
                    <a:lnL>
                      <a:noFill/>
                    </a:lnL>
                    <a:lnR>
                      <a:noFill/>
                    </a:lnR>
                    <a:lnT>
                      <a:noFill/>
                    </a:lnT>
                    <a:lnB>
                      <a:noFill/>
                    </a:lnB>
                  </a:tcPr>
                </a:tc>
                <a:tc>
                  <a:txBody>
                    <a:bodyPr/>
                    <a:lstStyle/>
                    <a:p>
                      <a:pPr algn="l" fontAlgn="ctr"/>
                      <a:r>
                        <a:rPr lang="ko-KR" altLang="en-US" sz="800" b="0" i="0" u="none" strike="noStrike" err="1">
                          <a:effectLst/>
                          <a:latin typeface="Arial" panose="020B0604020202020204" pitchFamily="34" charset="0"/>
                          <a:ea typeface="+mj-ea"/>
                          <a:cs typeface="Arial" panose="020B0604020202020204" pitchFamily="34" charset="0"/>
                        </a:rPr>
                        <a:t>백앤드</a:t>
                      </a:r>
                      <a:r>
                        <a:rPr lang="ko-KR" altLang="en-US" sz="800" b="0" i="0" u="none" strike="noStrike">
                          <a:effectLst/>
                          <a:latin typeface="Arial" panose="020B0604020202020204" pitchFamily="34" charset="0"/>
                          <a:ea typeface="+mj-ea"/>
                          <a:cs typeface="Arial" panose="020B0604020202020204" pitchFamily="34" charset="0"/>
                        </a:rPr>
                        <a:t> 개발</a:t>
                      </a:r>
                      <a:r>
                        <a:rPr lang="en-US" altLang="ko-KR" sz="800" b="0" i="0" u="none" strike="noStrike">
                          <a:effectLst/>
                          <a:latin typeface="Arial" panose="020B0604020202020204" pitchFamily="34" charset="0"/>
                          <a:ea typeface="+mj-ea"/>
                          <a:cs typeface="Arial" panose="020B0604020202020204" pitchFamily="34" charset="0"/>
                        </a:rPr>
                        <a:t>(API </a:t>
                      </a:r>
                      <a:r>
                        <a:rPr lang="ko-KR" altLang="en-US" sz="800" b="0" i="0" u="none" strike="noStrike">
                          <a:effectLst/>
                          <a:latin typeface="Arial" panose="020B0604020202020204" pitchFamily="34" charset="0"/>
                          <a:ea typeface="+mj-ea"/>
                          <a:cs typeface="Arial" panose="020B0604020202020204" pitchFamily="34" charset="0"/>
                        </a:rPr>
                        <a:t>개발</a:t>
                      </a:r>
                      <a:r>
                        <a:rPr lang="en-US" altLang="ko-KR" sz="800" b="0" i="0" u="none" strike="noStrike">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재직</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20933507"/>
                  </a:ext>
                </a:extLst>
              </a:tr>
              <a:tr h="77985">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유병진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2019-02-11</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서비스 운영 기획</a:t>
                      </a:r>
                      <a:r>
                        <a:rPr lang="en-US" altLang="ko-KR" sz="800" b="0" i="0" u="none" strike="noStrike">
                          <a:effectLst/>
                          <a:latin typeface="Arial" panose="020B0604020202020204" pitchFamily="34" charset="0"/>
                          <a:ea typeface="+mj-ea"/>
                          <a:cs typeface="Arial" panose="020B0604020202020204" pitchFamily="34" charset="0"/>
                        </a:rPr>
                        <a:t>(</a:t>
                      </a:r>
                      <a:r>
                        <a:rPr lang="ko-KR" altLang="en-US" sz="800" b="0" i="0" u="none" strike="noStrike">
                          <a:effectLst/>
                          <a:latin typeface="Arial" panose="020B0604020202020204" pitchFamily="34" charset="0"/>
                          <a:ea typeface="+mj-ea"/>
                          <a:cs typeface="Arial" panose="020B0604020202020204" pitchFamily="34" charset="0"/>
                        </a:rPr>
                        <a:t>서비스 관리 및 운영 기획</a:t>
                      </a:r>
                      <a:r>
                        <a:rPr lang="en-US" altLang="ko-KR" sz="800" b="0" i="0" u="none" strike="noStrike">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재직</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75775913"/>
                  </a:ext>
                </a:extLst>
              </a:tr>
              <a:tr h="77985">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유왕수</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2016-11-01</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서비스 운영 기획</a:t>
                      </a:r>
                      <a:r>
                        <a:rPr lang="en-US" altLang="ko-KR" sz="800" b="0" i="0" u="none" strike="noStrike">
                          <a:effectLst/>
                          <a:latin typeface="Arial" panose="020B0604020202020204" pitchFamily="34" charset="0"/>
                          <a:ea typeface="+mj-ea"/>
                          <a:cs typeface="Arial" panose="020B0604020202020204" pitchFamily="34" charset="0"/>
                        </a:rPr>
                        <a:t>(</a:t>
                      </a:r>
                      <a:r>
                        <a:rPr lang="ko-KR" altLang="en-US" sz="800" b="0" i="0" u="none" strike="noStrike">
                          <a:effectLst/>
                          <a:latin typeface="Arial" panose="020B0604020202020204" pitchFamily="34" charset="0"/>
                          <a:ea typeface="+mj-ea"/>
                          <a:cs typeface="Arial" panose="020B0604020202020204" pitchFamily="34" charset="0"/>
                        </a:rPr>
                        <a:t>데이터 관리 및 운영 기획</a:t>
                      </a:r>
                      <a:r>
                        <a:rPr lang="en-US" altLang="ko-KR" sz="800" b="0" i="0" u="none" strike="noStrike">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재직</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72069913"/>
                  </a:ext>
                </a:extLst>
              </a:tr>
              <a:tr h="77985">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홍기웅</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2016-01-01</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프론트 </a:t>
                      </a:r>
                      <a:r>
                        <a:rPr lang="ko-KR" altLang="en-US" sz="800" b="0" i="0" u="none" strike="noStrike" err="1">
                          <a:effectLst/>
                          <a:latin typeface="Arial" panose="020B0604020202020204" pitchFamily="34" charset="0"/>
                          <a:ea typeface="+mj-ea"/>
                          <a:cs typeface="Arial" panose="020B0604020202020204" pitchFamily="34" charset="0"/>
                        </a:rPr>
                        <a:t>앤드</a:t>
                      </a:r>
                      <a:r>
                        <a:rPr lang="ko-KR" altLang="en-US" sz="800" b="0" i="0" u="none" strike="noStrike">
                          <a:effectLst/>
                          <a:latin typeface="Arial" panose="020B0604020202020204" pitchFamily="34" charset="0"/>
                          <a:ea typeface="+mj-ea"/>
                          <a:cs typeface="Arial" panose="020B0604020202020204" pitchFamily="34" charset="0"/>
                        </a:rPr>
                        <a:t> 개발</a:t>
                      </a:r>
                      <a:r>
                        <a:rPr lang="en-US" altLang="ko-KR" sz="800" b="0" i="0" u="none" strike="noStrike">
                          <a:effectLst/>
                          <a:latin typeface="Arial" panose="020B0604020202020204" pitchFamily="34" charset="0"/>
                          <a:ea typeface="+mj-ea"/>
                          <a:cs typeface="Arial" panose="020B0604020202020204" pitchFamily="34" charset="0"/>
                        </a:rPr>
                        <a:t>(</a:t>
                      </a:r>
                      <a:r>
                        <a:rPr lang="ko-KR" altLang="en-US" sz="800" b="0" i="0" u="none" strike="noStrike">
                          <a:effectLst/>
                          <a:latin typeface="Arial" panose="020B0604020202020204" pitchFamily="34" charset="0"/>
                          <a:ea typeface="+mj-ea"/>
                          <a:cs typeface="Arial" panose="020B0604020202020204" pitchFamily="34" charset="0"/>
                        </a:rPr>
                        <a:t>안드로이드</a:t>
                      </a:r>
                      <a:r>
                        <a:rPr lang="en-US" altLang="ko-KR" sz="800" b="0" i="0" u="none" strike="noStrike">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재직</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50927111"/>
                  </a:ext>
                </a:extLst>
              </a:tr>
              <a:tr h="77985">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김국현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2018-08-13</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백앤드 개발</a:t>
                      </a:r>
                      <a:r>
                        <a:rPr lang="en-US" altLang="ko-KR" sz="800" b="0" i="0" u="none" strike="noStrike">
                          <a:effectLst/>
                          <a:latin typeface="Arial" panose="020B0604020202020204" pitchFamily="34" charset="0"/>
                          <a:ea typeface="+mj-ea"/>
                          <a:cs typeface="Arial" panose="020B0604020202020204" pitchFamily="34" charset="0"/>
                        </a:rPr>
                        <a:t>(API </a:t>
                      </a:r>
                      <a:r>
                        <a:rPr lang="ko-KR" altLang="en-US" sz="800" b="0" i="0" u="none" strike="noStrike">
                          <a:effectLst/>
                          <a:latin typeface="Arial" panose="020B0604020202020204" pitchFamily="34" charset="0"/>
                          <a:ea typeface="+mj-ea"/>
                          <a:cs typeface="Arial" panose="020B0604020202020204" pitchFamily="34" charset="0"/>
                        </a:rPr>
                        <a:t>개발</a:t>
                      </a:r>
                      <a:r>
                        <a:rPr lang="en-US" altLang="ko-KR" sz="800" b="0" i="0" u="none" strike="noStrike">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2019</a:t>
                      </a:r>
                      <a:r>
                        <a:rPr lang="ko-KR" altLang="en-US" sz="800" b="0" i="0" u="none" strike="noStrike">
                          <a:effectLst/>
                          <a:latin typeface="Arial" panose="020B0604020202020204" pitchFamily="34" charset="0"/>
                          <a:ea typeface="+mj-ea"/>
                          <a:cs typeface="Arial" panose="020B0604020202020204" pitchFamily="34" charset="0"/>
                        </a:rPr>
                        <a:t>년 </a:t>
                      </a:r>
                      <a:r>
                        <a:rPr lang="en-US" altLang="ko-KR" sz="800" b="0" i="0" u="none" strike="noStrike">
                          <a:effectLst/>
                          <a:latin typeface="Arial" panose="020B0604020202020204" pitchFamily="34" charset="0"/>
                          <a:ea typeface="+mj-ea"/>
                          <a:cs typeface="Arial" panose="020B0604020202020204" pitchFamily="34" charset="0"/>
                        </a:rPr>
                        <a:t>9</a:t>
                      </a:r>
                      <a:r>
                        <a:rPr lang="ko-KR" altLang="en-US" sz="800" b="0" i="0" u="none" strike="noStrike">
                          <a:effectLst/>
                          <a:latin typeface="Arial" panose="020B0604020202020204" pitchFamily="34" charset="0"/>
                          <a:ea typeface="+mj-ea"/>
                          <a:cs typeface="Arial" panose="020B0604020202020204" pitchFamily="34" charset="0"/>
                        </a:rPr>
                        <a:t>월</a:t>
                      </a:r>
                      <a:r>
                        <a:rPr lang="en-US" altLang="ko-KR" sz="800" b="0" i="0" u="none" strike="noStrike" baseline="30000">
                          <a:effectLst/>
                          <a:latin typeface="Arial" panose="020B0604020202020204" pitchFamily="34" charset="0"/>
                          <a:ea typeface="+mj-ea"/>
                          <a:cs typeface="Arial" panose="020B0604020202020204" pitchFamily="34" charset="0"/>
                        </a:rPr>
                        <a:t>4</a:t>
                      </a:r>
                      <a:endParaRPr lang="ko-KR" altLang="en-US" sz="800" b="0" i="0" u="none" strike="noStrike" baseline="30000">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95335228"/>
                  </a:ext>
                </a:extLst>
              </a:tr>
              <a:tr h="77985">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김준희</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2018-09-10</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프론트 앤드 개발</a:t>
                      </a:r>
                      <a:r>
                        <a:rPr lang="en-US" altLang="ko-KR" sz="800" b="0" i="0" u="none" strike="noStrike">
                          <a:effectLst/>
                          <a:latin typeface="Arial" panose="020B0604020202020204" pitchFamily="34" charset="0"/>
                          <a:ea typeface="+mj-ea"/>
                          <a:cs typeface="Arial" panose="020B0604020202020204" pitchFamily="34" charset="0"/>
                        </a:rPr>
                        <a:t>(web </a:t>
                      </a:r>
                      <a:r>
                        <a:rPr lang="ko-KR" altLang="en-US" sz="800" b="0" i="0" u="none" strike="noStrike">
                          <a:effectLst/>
                          <a:latin typeface="Arial" panose="020B0604020202020204" pitchFamily="34" charset="0"/>
                          <a:ea typeface="+mj-ea"/>
                          <a:cs typeface="Arial" panose="020B0604020202020204" pitchFamily="34" charset="0"/>
                        </a:rPr>
                        <a:t>및 서비스 로직</a:t>
                      </a:r>
                      <a:r>
                        <a:rPr lang="en-US" altLang="ko-KR" sz="800" b="0" i="0" u="none" strike="noStrike">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2019</a:t>
                      </a:r>
                      <a:r>
                        <a:rPr lang="ko-KR" altLang="en-US" sz="800" b="0" i="0" u="none" strike="noStrike">
                          <a:effectLst/>
                          <a:latin typeface="Arial" panose="020B0604020202020204" pitchFamily="34" charset="0"/>
                          <a:ea typeface="+mj-ea"/>
                          <a:cs typeface="Arial" panose="020B0604020202020204" pitchFamily="34" charset="0"/>
                        </a:rPr>
                        <a:t>년 </a:t>
                      </a:r>
                      <a:r>
                        <a:rPr lang="en-US" altLang="ko-KR" sz="800" b="0" i="0" u="none" strike="noStrike">
                          <a:effectLst/>
                          <a:latin typeface="Arial" panose="020B0604020202020204" pitchFamily="34" charset="0"/>
                          <a:ea typeface="+mj-ea"/>
                          <a:cs typeface="Arial" panose="020B0604020202020204" pitchFamily="34" charset="0"/>
                        </a:rPr>
                        <a:t>9</a:t>
                      </a:r>
                      <a:r>
                        <a:rPr lang="ko-KR" altLang="en-US" sz="800" b="0" i="0" u="none" strike="noStrike">
                          <a:effectLst/>
                          <a:latin typeface="Arial" panose="020B0604020202020204" pitchFamily="34" charset="0"/>
                          <a:ea typeface="+mj-ea"/>
                          <a:cs typeface="Arial" panose="020B0604020202020204" pitchFamily="34" charset="0"/>
                        </a:rPr>
                        <a:t>월</a:t>
                      </a:r>
                      <a:r>
                        <a:rPr lang="en-US" altLang="ko-KR" sz="800" b="0" i="0" u="none" strike="noStrike" baseline="30000">
                          <a:effectLst/>
                          <a:latin typeface="Arial" panose="020B0604020202020204" pitchFamily="34" charset="0"/>
                          <a:ea typeface="+mj-ea"/>
                          <a:cs typeface="Arial" panose="020B0604020202020204" pitchFamily="34" charset="0"/>
                        </a:rPr>
                        <a:t>5</a:t>
                      </a:r>
                      <a:endParaRPr lang="ko-KR" altLang="en-US" sz="800" b="0" i="0" u="none" strike="noStrike" baseline="30000">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33673665"/>
                  </a:ext>
                </a:extLst>
              </a:tr>
              <a:tr h="77985">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김창우</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2020-06-22</a:t>
                      </a:r>
                    </a:p>
                  </a:txBody>
                  <a:tcPr marL="36000" marR="36000" marT="0" marB="0" anchor="ctr">
                    <a:lnL>
                      <a:noFill/>
                    </a:lnL>
                    <a:lnR>
                      <a:noFill/>
                    </a:lnR>
                    <a:lnT>
                      <a:noFill/>
                    </a:lnT>
                    <a:lnB>
                      <a:noFill/>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팀 리딩 및 개발프로젝트 관리</a:t>
                      </a:r>
                    </a:p>
                  </a:txBody>
                  <a:tcPr marL="36000" marR="36000" marT="0" marB="0" anchor="ctr">
                    <a:lnL>
                      <a:noFill/>
                    </a:lnL>
                    <a:lnR>
                      <a:noFill/>
                    </a:lnR>
                    <a:lnT>
                      <a:noFill/>
                    </a:lnT>
                    <a:lnB>
                      <a:noFill/>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2021</a:t>
                      </a:r>
                      <a:r>
                        <a:rPr lang="ko-KR" altLang="en-US" sz="800" b="0" i="0" u="none" strike="noStrike">
                          <a:effectLst/>
                          <a:latin typeface="Arial" panose="020B0604020202020204" pitchFamily="34" charset="0"/>
                          <a:ea typeface="+mj-ea"/>
                          <a:cs typeface="Arial" panose="020B0604020202020204" pitchFamily="34" charset="0"/>
                        </a:rPr>
                        <a:t>년 </a:t>
                      </a:r>
                      <a:r>
                        <a:rPr lang="en-US" altLang="ko-KR" sz="800" b="0" i="0" u="none" strike="noStrike">
                          <a:effectLst/>
                          <a:latin typeface="Arial" panose="020B0604020202020204" pitchFamily="34" charset="0"/>
                          <a:ea typeface="+mj-ea"/>
                          <a:cs typeface="Arial" panose="020B0604020202020204" pitchFamily="34" charset="0"/>
                        </a:rPr>
                        <a:t>9</a:t>
                      </a:r>
                      <a:r>
                        <a:rPr lang="ko-KR" altLang="en-US" sz="800" b="0" i="0" u="none" strike="noStrike">
                          <a:effectLst/>
                          <a:latin typeface="Arial" panose="020B0604020202020204" pitchFamily="34" charset="0"/>
                          <a:ea typeface="+mj-ea"/>
                          <a:cs typeface="Arial" panose="020B0604020202020204" pitchFamily="34" charset="0"/>
                        </a:rPr>
                        <a:t>월</a:t>
                      </a:r>
                      <a:r>
                        <a:rPr lang="en-US" altLang="ko-KR" sz="800" b="0" i="0" u="none" strike="noStrike" baseline="30000">
                          <a:effectLst/>
                          <a:latin typeface="Arial" panose="020B0604020202020204" pitchFamily="34" charset="0"/>
                          <a:ea typeface="+mj-ea"/>
                          <a:cs typeface="Arial" panose="020B0604020202020204" pitchFamily="34" charset="0"/>
                        </a:rPr>
                        <a:t>5</a:t>
                      </a:r>
                      <a:endParaRPr lang="ko-KR" altLang="en-US" sz="800" b="0" i="0" u="none" strike="noStrike" baseline="30000">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14286649"/>
                  </a:ext>
                </a:extLst>
              </a:tr>
              <a:tr h="77985">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남두현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2018-08-21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effectLst/>
                          <a:latin typeface="Arial" panose="020B0604020202020204" pitchFamily="34" charset="0"/>
                          <a:ea typeface="+mj-ea"/>
                          <a:cs typeface="Arial" panose="020B0604020202020204" pitchFamily="34" charset="0"/>
                        </a:rPr>
                        <a:t>프론트 </a:t>
                      </a:r>
                      <a:r>
                        <a:rPr lang="ko-KR" altLang="en-US" sz="800" b="0" i="0" u="none" strike="noStrike" err="1">
                          <a:effectLst/>
                          <a:latin typeface="Arial" panose="020B0604020202020204" pitchFamily="34" charset="0"/>
                          <a:ea typeface="+mj-ea"/>
                          <a:cs typeface="Arial" panose="020B0604020202020204" pitchFamily="34" charset="0"/>
                        </a:rPr>
                        <a:t>앤드</a:t>
                      </a:r>
                      <a:r>
                        <a:rPr lang="ko-KR" altLang="en-US" sz="800" b="0" i="0" u="none" strike="noStrike">
                          <a:effectLst/>
                          <a:latin typeface="Arial" panose="020B0604020202020204" pitchFamily="34" charset="0"/>
                          <a:ea typeface="+mj-ea"/>
                          <a:cs typeface="Arial" panose="020B0604020202020204" pitchFamily="34" charset="0"/>
                        </a:rPr>
                        <a:t> 개발</a:t>
                      </a:r>
                      <a:r>
                        <a:rPr lang="en-US" altLang="ko-KR" sz="800" b="0" i="0" u="none" strike="noStrike">
                          <a:effectLst/>
                          <a:latin typeface="Arial" panose="020B0604020202020204" pitchFamily="34" charset="0"/>
                          <a:ea typeface="+mj-ea"/>
                          <a:cs typeface="Arial" panose="020B0604020202020204" pitchFamily="34" charset="0"/>
                        </a:rPr>
                        <a:t>(</a:t>
                      </a:r>
                      <a:r>
                        <a:rPr lang="en-US" altLang="ko-KR" sz="800" b="0" i="0" u="none" strike="noStrike" err="1">
                          <a:effectLst/>
                          <a:latin typeface="Arial" panose="020B0604020202020204" pitchFamily="34" charset="0"/>
                          <a:ea typeface="+mj-ea"/>
                          <a:cs typeface="Arial" panose="020B0604020202020204" pitchFamily="34" charset="0"/>
                        </a:rPr>
                        <a:t>ios</a:t>
                      </a:r>
                      <a:r>
                        <a:rPr lang="en-US" altLang="ko-KR" sz="800" b="0" i="0" u="none" strike="noStrike">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altLang="ko-KR" sz="800" b="0" i="0" u="none" strike="noStrike">
                          <a:effectLst/>
                          <a:latin typeface="Arial" panose="020B0604020202020204" pitchFamily="34" charset="0"/>
                          <a:ea typeface="+mj-ea"/>
                          <a:cs typeface="Arial" panose="020B0604020202020204" pitchFamily="34" charset="0"/>
                        </a:rPr>
                        <a:t>2021</a:t>
                      </a:r>
                      <a:r>
                        <a:rPr lang="ko-KR" altLang="en-US" sz="800" b="0" i="0" u="none" strike="noStrike">
                          <a:effectLst/>
                          <a:latin typeface="Arial" panose="020B0604020202020204" pitchFamily="34" charset="0"/>
                          <a:ea typeface="+mj-ea"/>
                          <a:cs typeface="Arial" panose="020B0604020202020204" pitchFamily="34" charset="0"/>
                        </a:rPr>
                        <a:t>년 </a:t>
                      </a:r>
                      <a:r>
                        <a:rPr lang="en-US" altLang="ko-KR" sz="800" b="0" i="0" u="none" strike="noStrike">
                          <a:effectLst/>
                          <a:latin typeface="Arial" panose="020B0604020202020204" pitchFamily="34" charset="0"/>
                          <a:ea typeface="+mj-ea"/>
                          <a:cs typeface="Arial" panose="020B0604020202020204" pitchFamily="34" charset="0"/>
                        </a:rPr>
                        <a:t>6</a:t>
                      </a:r>
                      <a:r>
                        <a:rPr lang="ko-KR" altLang="en-US" sz="800" b="0" i="0" u="none" strike="noStrike">
                          <a:effectLst/>
                          <a:latin typeface="Arial" panose="020B0604020202020204" pitchFamily="34" charset="0"/>
                          <a:ea typeface="+mj-ea"/>
                          <a:cs typeface="Arial" panose="020B0604020202020204" pitchFamily="34" charset="0"/>
                        </a:rPr>
                        <a:t>월</a:t>
                      </a:r>
                      <a:r>
                        <a:rPr lang="en-US" altLang="ko-KR" sz="800" b="0" i="0" u="none" strike="noStrike" baseline="30000">
                          <a:effectLst/>
                          <a:latin typeface="Arial" panose="020B0604020202020204" pitchFamily="34" charset="0"/>
                          <a:ea typeface="+mj-ea"/>
                          <a:cs typeface="Arial" panose="020B0604020202020204" pitchFamily="34" charset="0"/>
                        </a:rPr>
                        <a:t>4</a:t>
                      </a:r>
                      <a:endParaRPr lang="ko-KR" altLang="en-US" sz="800" b="0" i="0" u="none" strike="noStrike" baseline="30000">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08685160"/>
                  </a:ext>
                </a:extLst>
              </a:tr>
            </a:tbl>
          </a:graphicData>
        </a:graphic>
      </p:graphicFrame>
      <p:sp>
        <p:nvSpPr>
          <p:cNvPr id="16" name="TextBox 15">
            <a:extLst>
              <a:ext uri="{FF2B5EF4-FFF2-40B4-BE49-F238E27FC236}">
                <a16:creationId xmlns:a16="http://schemas.microsoft.com/office/drawing/2014/main" id="{74F917F5-CFBA-4C79-8B31-0E61DD640C26}"/>
              </a:ext>
            </a:extLst>
          </p:cNvPr>
          <p:cNvSpPr txBox="1"/>
          <p:nvPr/>
        </p:nvSpPr>
        <p:spPr>
          <a:xfrm>
            <a:off x="611834" y="5920177"/>
            <a:ext cx="2750443"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4: </a:t>
            </a:r>
            <a:r>
              <a:rPr lang="ko-KR" altLang="en-US" sz="700">
                <a:latin typeface="Arial" panose="020B0604020202020204" pitchFamily="34" charset="0"/>
                <a:cs typeface="Arial" panose="020B0604020202020204" pitchFamily="34" charset="0"/>
              </a:rPr>
              <a:t>프리랜서 전향</a:t>
            </a:r>
            <a:r>
              <a:rPr lang="en-US" altLang="ko-KR" sz="700">
                <a:latin typeface="Arial" panose="020B0604020202020204" pitchFamily="34" charset="0"/>
                <a:cs typeface="Arial" panose="020B0604020202020204" pitchFamily="34" charset="0"/>
              </a:rPr>
              <a:t> </a:t>
            </a:r>
          </a:p>
        </p:txBody>
      </p:sp>
      <p:sp>
        <p:nvSpPr>
          <p:cNvPr id="17" name="TextBox 16">
            <a:extLst>
              <a:ext uri="{FF2B5EF4-FFF2-40B4-BE49-F238E27FC236}">
                <a16:creationId xmlns:a16="http://schemas.microsoft.com/office/drawing/2014/main" id="{CE04D780-0302-412B-B108-219AD4FFB373}"/>
              </a:ext>
            </a:extLst>
          </p:cNvPr>
          <p:cNvSpPr txBox="1"/>
          <p:nvPr/>
        </p:nvSpPr>
        <p:spPr>
          <a:xfrm>
            <a:off x="611834" y="6027899"/>
            <a:ext cx="2750443"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5: </a:t>
            </a:r>
            <a:r>
              <a:rPr lang="ko-KR" altLang="en-US" sz="700">
                <a:latin typeface="Arial" panose="020B0604020202020204" pitchFamily="34" charset="0"/>
                <a:cs typeface="Arial" panose="020B0604020202020204" pitchFamily="34" charset="0"/>
              </a:rPr>
              <a:t>이직</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0949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Value Chain </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600" name="직사각형 17">
            <a:extLst>
              <a:ext uri="{FF2B5EF4-FFF2-40B4-BE49-F238E27FC236}">
                <a16:creationId xmlns:a16="http://schemas.microsoft.com/office/drawing/2014/main" id="{EC4681F6-97B0-4684-A711-1D858DFBA86B}"/>
              </a:ext>
            </a:extLst>
          </p:cNvPr>
          <p:cNvSpPr>
            <a:spLocks noChangeArrowheads="1"/>
          </p:cNvSpPr>
          <p:nvPr/>
        </p:nvSpPr>
        <p:spPr bwMode="auto">
          <a:xfrm>
            <a:off x="6375546" y="1371594"/>
            <a:ext cx="2808000" cy="3310640"/>
          </a:xfrm>
          <a:prstGeom prst="rect">
            <a:avLst/>
          </a:prstGeom>
          <a:noFill/>
          <a:ln w="9525" algn="ctr">
            <a:solidFill>
              <a:srgbClr val="6D2077"/>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a:solidFill>
                <a:srgbClr val="000000"/>
              </a:solidFill>
              <a:latin typeface="Arial" panose="020B0604020202020204" pitchFamily="34" charset="0"/>
              <a:ea typeface="+mj-ea"/>
              <a:cs typeface="Arial" panose="020B0604020202020204" pitchFamily="34" charset="0"/>
            </a:endParaRPr>
          </a:p>
        </p:txBody>
      </p:sp>
      <p:sp>
        <p:nvSpPr>
          <p:cNvPr id="621" name="갈매기형 수장 96">
            <a:extLst>
              <a:ext uri="{FF2B5EF4-FFF2-40B4-BE49-F238E27FC236}">
                <a16:creationId xmlns:a16="http://schemas.microsoft.com/office/drawing/2014/main" id="{F854C304-1DF2-4C12-BDBC-F1AD0E8B6D33}"/>
              </a:ext>
            </a:extLst>
          </p:cNvPr>
          <p:cNvSpPr/>
          <p:nvPr/>
        </p:nvSpPr>
        <p:spPr bwMode="auto">
          <a:xfrm>
            <a:off x="6375546" y="1020181"/>
            <a:ext cx="2880000" cy="252000"/>
          </a:xfrm>
          <a:prstGeom prst="chevron">
            <a:avLst/>
          </a:prstGeom>
          <a:solidFill>
            <a:srgbClr val="6D2077"/>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ko-KR" altLang="en-US" sz="1050" b="1">
                <a:solidFill>
                  <a:srgbClr val="FFFFFF"/>
                </a:solidFill>
                <a:latin typeface="Arial" panose="020B0604020202020204" pitchFamily="34" charset="0"/>
                <a:ea typeface="+mj-ea"/>
                <a:cs typeface="Arial" panose="020B0604020202020204" pitchFamily="34" charset="0"/>
              </a:rPr>
              <a:t>매출</a:t>
            </a:r>
            <a:endParaRPr lang="en-US" altLang="ko-KR" sz="1050" b="1">
              <a:solidFill>
                <a:srgbClr val="FFFFFF"/>
              </a:solidFill>
              <a:latin typeface="Arial" panose="020B0604020202020204" pitchFamily="34" charset="0"/>
              <a:ea typeface="+mj-ea"/>
              <a:cs typeface="Arial" panose="020B0604020202020204" pitchFamily="34" charset="0"/>
            </a:endParaRPr>
          </a:p>
        </p:txBody>
      </p:sp>
      <p:sp>
        <p:nvSpPr>
          <p:cNvPr id="622" name="직사각형 621">
            <a:extLst>
              <a:ext uri="{FF2B5EF4-FFF2-40B4-BE49-F238E27FC236}">
                <a16:creationId xmlns:a16="http://schemas.microsoft.com/office/drawing/2014/main" id="{6EE0E035-515B-4106-85B6-052DADD6E046}"/>
              </a:ext>
            </a:extLst>
          </p:cNvPr>
          <p:cNvSpPr/>
          <p:nvPr/>
        </p:nvSpPr>
        <p:spPr bwMode="auto">
          <a:xfrm>
            <a:off x="6480968" y="1292026"/>
            <a:ext cx="355143"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a:solidFill>
                  <a:srgbClr val="6D2077"/>
                </a:solidFill>
                <a:latin typeface="Arial" panose="020B0604020202020204" pitchFamily="34" charset="0"/>
                <a:ea typeface="+mj-ea"/>
                <a:cs typeface="Arial" panose="020B0604020202020204" pitchFamily="34" charset="0"/>
              </a:rPr>
              <a:t>판매</a:t>
            </a:r>
            <a:endParaRPr lang="en-GB" sz="900" b="1" kern="0">
              <a:solidFill>
                <a:srgbClr val="6D2077"/>
              </a:solidFill>
              <a:latin typeface="Arial" panose="020B0604020202020204" pitchFamily="34" charset="0"/>
              <a:ea typeface="+mj-ea"/>
              <a:cs typeface="Arial" panose="020B0604020202020204" pitchFamily="34" charset="0"/>
            </a:endParaRPr>
          </a:p>
        </p:txBody>
      </p:sp>
      <p:sp>
        <p:nvSpPr>
          <p:cNvPr id="661" name="직사각형 17">
            <a:extLst>
              <a:ext uri="{FF2B5EF4-FFF2-40B4-BE49-F238E27FC236}">
                <a16:creationId xmlns:a16="http://schemas.microsoft.com/office/drawing/2014/main" id="{20A5AE75-2CC1-4118-8AC4-882C6F086F3B}"/>
              </a:ext>
            </a:extLst>
          </p:cNvPr>
          <p:cNvSpPr>
            <a:spLocks noChangeArrowheads="1"/>
          </p:cNvSpPr>
          <p:nvPr/>
        </p:nvSpPr>
        <p:spPr bwMode="auto">
          <a:xfrm>
            <a:off x="3954634" y="1063006"/>
            <a:ext cx="2206595" cy="233382"/>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endParaRPr lang="en-US" altLang="ko-KR" sz="784">
              <a:solidFill>
                <a:srgbClr val="000000"/>
              </a:solidFill>
              <a:latin typeface="Arial" panose="020B0604020202020204" pitchFamily="34" charset="0"/>
              <a:ea typeface="+mj-ea"/>
              <a:cs typeface="Arial" panose="020B0604020202020204" pitchFamily="34" charset="0"/>
            </a:endParaRPr>
          </a:p>
        </p:txBody>
      </p:sp>
      <p:sp>
        <p:nvSpPr>
          <p:cNvPr id="676" name="오각형 226">
            <a:extLst>
              <a:ext uri="{FF2B5EF4-FFF2-40B4-BE49-F238E27FC236}">
                <a16:creationId xmlns:a16="http://schemas.microsoft.com/office/drawing/2014/main" id="{0F4DA850-FEB5-4787-B358-42E6BF1A90D4}"/>
              </a:ext>
            </a:extLst>
          </p:cNvPr>
          <p:cNvSpPr/>
          <p:nvPr/>
        </p:nvSpPr>
        <p:spPr bwMode="auto">
          <a:xfrm>
            <a:off x="566980" y="1020180"/>
            <a:ext cx="2880000" cy="252000"/>
          </a:xfrm>
          <a:prstGeom prst="homePlate">
            <a:avLst/>
          </a:prstGeom>
          <a:solidFill>
            <a:srgbClr val="00A3A1"/>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ko-KR" altLang="en-US" sz="1050" b="1" dirty="0">
                <a:solidFill>
                  <a:srgbClr val="FFFFFF"/>
                </a:solidFill>
                <a:latin typeface="Arial" panose="020B0604020202020204" pitchFamily="34" charset="0"/>
                <a:ea typeface="+mj-ea"/>
                <a:cs typeface="Arial" panose="020B0604020202020204" pitchFamily="34" charset="0"/>
              </a:rPr>
              <a:t>홍보 및 운영 </a:t>
            </a:r>
            <a:r>
              <a:rPr lang="en-US" altLang="ko-KR" sz="1050" b="1" dirty="0">
                <a:solidFill>
                  <a:srgbClr val="FFFFFF"/>
                </a:solidFill>
                <a:latin typeface="Arial" panose="020B0604020202020204" pitchFamily="34" charset="0"/>
                <a:ea typeface="+mj-ea"/>
                <a:cs typeface="Arial" panose="020B0604020202020204" pitchFamily="34" charset="0"/>
              </a:rPr>
              <a:t>/ </a:t>
            </a:r>
            <a:r>
              <a:rPr lang="ko-KR" altLang="en-US" sz="1050" b="1" dirty="0">
                <a:solidFill>
                  <a:srgbClr val="FFFFFF"/>
                </a:solidFill>
                <a:latin typeface="Arial" panose="020B0604020202020204" pitchFamily="34" charset="0"/>
                <a:ea typeface="+mj-ea"/>
                <a:cs typeface="Arial" panose="020B0604020202020204" pitchFamily="34" charset="0"/>
              </a:rPr>
              <a:t>매입</a:t>
            </a:r>
            <a:endParaRPr lang="en-US" altLang="ko-KR" sz="1050" b="1" dirty="0">
              <a:solidFill>
                <a:srgbClr val="FFFFFF"/>
              </a:solidFill>
              <a:latin typeface="Arial" panose="020B0604020202020204" pitchFamily="34" charset="0"/>
              <a:ea typeface="+mj-ea"/>
              <a:cs typeface="Arial" panose="020B0604020202020204" pitchFamily="34" charset="0"/>
            </a:endParaRPr>
          </a:p>
        </p:txBody>
      </p:sp>
      <p:sp>
        <p:nvSpPr>
          <p:cNvPr id="677" name="갈매기형 수장 96">
            <a:extLst>
              <a:ext uri="{FF2B5EF4-FFF2-40B4-BE49-F238E27FC236}">
                <a16:creationId xmlns:a16="http://schemas.microsoft.com/office/drawing/2014/main" id="{9CAC673F-3C15-4EAC-800C-765424931A66}"/>
              </a:ext>
            </a:extLst>
          </p:cNvPr>
          <p:cNvSpPr/>
          <p:nvPr/>
        </p:nvSpPr>
        <p:spPr bwMode="auto">
          <a:xfrm>
            <a:off x="3471263" y="1020180"/>
            <a:ext cx="2880000" cy="252000"/>
          </a:xfrm>
          <a:prstGeom prst="chevron">
            <a:avLst/>
          </a:prstGeom>
          <a:solidFill>
            <a:srgbClr val="005EB8"/>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ko-KR" altLang="en-US" sz="1050" b="1" dirty="0">
                <a:solidFill>
                  <a:srgbClr val="FFFFFF"/>
                </a:solidFill>
                <a:latin typeface="Arial" panose="020B0604020202020204" pitchFamily="34" charset="0"/>
                <a:ea typeface="+mj-ea"/>
                <a:cs typeface="Arial" panose="020B0604020202020204" pitchFamily="34" charset="0"/>
              </a:rPr>
              <a:t>서비스 구성 </a:t>
            </a:r>
            <a:r>
              <a:rPr lang="en-US" altLang="ko-KR" sz="1050" b="1" dirty="0">
                <a:solidFill>
                  <a:srgbClr val="FFFFFF"/>
                </a:solidFill>
                <a:latin typeface="Arial" panose="020B0604020202020204" pitchFamily="34" charset="0"/>
                <a:ea typeface="+mj-ea"/>
                <a:cs typeface="Arial" panose="020B0604020202020204" pitchFamily="34" charset="0"/>
              </a:rPr>
              <a:t>/ </a:t>
            </a:r>
            <a:r>
              <a:rPr lang="ko-KR" altLang="en-US" sz="1050" b="1" dirty="0">
                <a:solidFill>
                  <a:srgbClr val="FFFFFF"/>
                </a:solidFill>
                <a:latin typeface="Arial" panose="020B0604020202020204" pitchFamily="34" charset="0"/>
                <a:ea typeface="+mj-ea"/>
                <a:cs typeface="Arial" panose="020B0604020202020204" pitchFamily="34" charset="0"/>
              </a:rPr>
              <a:t>상품화</a:t>
            </a:r>
            <a:endParaRPr lang="en-US" altLang="ko-KR" sz="1050" b="1" dirty="0">
              <a:solidFill>
                <a:srgbClr val="FFFFFF"/>
              </a:solidFill>
              <a:latin typeface="Arial" panose="020B0604020202020204" pitchFamily="34" charset="0"/>
              <a:ea typeface="+mj-ea"/>
              <a:cs typeface="Arial" panose="020B0604020202020204" pitchFamily="34" charset="0"/>
            </a:endParaRPr>
          </a:p>
        </p:txBody>
      </p:sp>
      <p:sp>
        <p:nvSpPr>
          <p:cNvPr id="679" name="직사각형 17">
            <a:extLst>
              <a:ext uri="{FF2B5EF4-FFF2-40B4-BE49-F238E27FC236}">
                <a16:creationId xmlns:a16="http://schemas.microsoft.com/office/drawing/2014/main" id="{B83AA967-C9D9-4127-9C34-D5755E4B3637}"/>
              </a:ext>
            </a:extLst>
          </p:cNvPr>
          <p:cNvSpPr>
            <a:spLocks noChangeArrowheads="1"/>
          </p:cNvSpPr>
          <p:nvPr/>
        </p:nvSpPr>
        <p:spPr bwMode="auto">
          <a:xfrm>
            <a:off x="3465250" y="1369485"/>
            <a:ext cx="2808000" cy="3312749"/>
          </a:xfrm>
          <a:prstGeom prst="rect">
            <a:avLst/>
          </a:prstGeom>
          <a:noFill/>
          <a:ln w="9525" algn="ctr">
            <a:solidFill>
              <a:srgbClr val="0091DA"/>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a:solidFill>
                <a:srgbClr val="000000"/>
              </a:solidFill>
              <a:latin typeface="Arial" panose="020B0604020202020204" pitchFamily="34" charset="0"/>
              <a:ea typeface="+mj-ea"/>
              <a:cs typeface="Arial" panose="020B0604020202020204" pitchFamily="34" charset="0"/>
            </a:endParaRPr>
          </a:p>
        </p:txBody>
      </p:sp>
      <p:sp>
        <p:nvSpPr>
          <p:cNvPr id="680" name="직사각형 679">
            <a:extLst>
              <a:ext uri="{FF2B5EF4-FFF2-40B4-BE49-F238E27FC236}">
                <a16:creationId xmlns:a16="http://schemas.microsoft.com/office/drawing/2014/main" id="{704D80C9-4803-449A-9368-6F68FA77B5A9}"/>
              </a:ext>
            </a:extLst>
          </p:cNvPr>
          <p:cNvSpPr/>
          <p:nvPr/>
        </p:nvSpPr>
        <p:spPr bwMode="auto">
          <a:xfrm>
            <a:off x="3575506" y="1305603"/>
            <a:ext cx="432000" cy="113026"/>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005EB8"/>
                </a:solidFill>
                <a:latin typeface="Arial" panose="020B0604020202020204" pitchFamily="34" charset="0"/>
                <a:ea typeface="+mj-ea"/>
                <a:cs typeface="Arial" panose="020B0604020202020204" pitchFamily="34" charset="0"/>
              </a:rPr>
              <a:t>서비스</a:t>
            </a:r>
            <a:endParaRPr lang="en-GB" sz="900" b="1" kern="0" baseline="30000" dirty="0">
              <a:solidFill>
                <a:srgbClr val="005EB8"/>
              </a:solidFill>
              <a:latin typeface="Arial" panose="020B0604020202020204" pitchFamily="34" charset="0"/>
              <a:ea typeface="+mj-ea"/>
              <a:cs typeface="Arial" panose="020B0604020202020204" pitchFamily="34" charset="0"/>
            </a:endParaRPr>
          </a:p>
        </p:txBody>
      </p:sp>
      <p:sp>
        <p:nvSpPr>
          <p:cNvPr id="150" name="직사각형 17">
            <a:extLst>
              <a:ext uri="{FF2B5EF4-FFF2-40B4-BE49-F238E27FC236}">
                <a16:creationId xmlns:a16="http://schemas.microsoft.com/office/drawing/2014/main" id="{28F015E1-36A4-4142-878B-700550986C50}"/>
              </a:ext>
            </a:extLst>
          </p:cNvPr>
          <p:cNvSpPr>
            <a:spLocks noChangeArrowheads="1"/>
          </p:cNvSpPr>
          <p:nvPr/>
        </p:nvSpPr>
        <p:spPr bwMode="auto">
          <a:xfrm>
            <a:off x="563758" y="1381103"/>
            <a:ext cx="2808000" cy="3305285"/>
          </a:xfrm>
          <a:prstGeom prst="rect">
            <a:avLst/>
          </a:prstGeom>
          <a:noFill/>
          <a:ln w="9525" algn="ctr">
            <a:solidFill>
              <a:srgbClr val="6FC2B4"/>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pPr>
            <a:endParaRPr lang="en-US" altLang="ko-KR" sz="784" kern="0">
              <a:solidFill>
                <a:srgbClr val="6FC2B4"/>
              </a:solidFill>
              <a:latin typeface="Arial" panose="020B0604020202020204" pitchFamily="34" charset="0"/>
              <a:ea typeface="+mj-ea"/>
              <a:cs typeface="Arial" panose="020B0604020202020204" pitchFamily="34" charset="0"/>
            </a:endParaRPr>
          </a:p>
        </p:txBody>
      </p:sp>
      <p:sp>
        <p:nvSpPr>
          <p:cNvPr id="151" name="직사각형 150">
            <a:extLst>
              <a:ext uri="{FF2B5EF4-FFF2-40B4-BE49-F238E27FC236}">
                <a16:creationId xmlns:a16="http://schemas.microsoft.com/office/drawing/2014/main" id="{C59794C0-11E0-40A5-B9ED-88DC47F18D0C}"/>
              </a:ext>
            </a:extLst>
          </p:cNvPr>
          <p:cNvSpPr/>
          <p:nvPr/>
        </p:nvSpPr>
        <p:spPr bwMode="auto">
          <a:xfrm>
            <a:off x="643514" y="1290755"/>
            <a:ext cx="1152000" cy="161002"/>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4774" rIns="18000" bIns="44774" numCol="1" rtlCol="0" anchor="ctr" anchorCtr="0" compatLnSpc="1">
            <a:prstTxWarp prst="textNoShape">
              <a:avLst/>
            </a:prstTxWarp>
          </a:bodyPr>
          <a:lstStyle/>
          <a:p>
            <a:pPr algn="just" defTabSz="895488">
              <a:spcAft>
                <a:spcPct val="35000"/>
              </a:spcAft>
              <a:tabLst>
                <a:tab pos="5596796" algn="l"/>
              </a:tabLst>
            </a:pPr>
            <a:r>
              <a:rPr lang="ko-KR" altLang="en-US" sz="900" b="1" kern="0">
                <a:solidFill>
                  <a:srgbClr val="00A3A1"/>
                </a:solidFill>
                <a:latin typeface="Arial" panose="020B0604020202020204" pitchFamily="34" charset="0"/>
                <a:ea typeface="+mj-ea"/>
                <a:cs typeface="Arial" panose="020B0604020202020204" pitchFamily="34" charset="0"/>
              </a:rPr>
              <a:t>운영 및 고객 모집</a:t>
            </a:r>
            <a:endParaRPr lang="en-GB" sz="900" b="1" kern="0">
              <a:solidFill>
                <a:srgbClr val="00A3A1"/>
              </a:solidFill>
              <a:latin typeface="Arial" panose="020B0604020202020204" pitchFamily="34" charset="0"/>
              <a:ea typeface="+mj-ea"/>
              <a:cs typeface="Arial" panose="020B0604020202020204" pitchFamily="34" charset="0"/>
            </a:endParaRPr>
          </a:p>
        </p:txBody>
      </p:sp>
      <p:sp>
        <p:nvSpPr>
          <p:cNvPr id="364" name="직사각형 17">
            <a:extLst>
              <a:ext uri="{FF2B5EF4-FFF2-40B4-BE49-F238E27FC236}">
                <a16:creationId xmlns:a16="http://schemas.microsoft.com/office/drawing/2014/main" id="{6890FACD-1407-4EB0-A8B9-11C469B56841}"/>
              </a:ext>
            </a:extLst>
          </p:cNvPr>
          <p:cNvSpPr>
            <a:spLocks noChangeArrowheads="1"/>
          </p:cNvSpPr>
          <p:nvPr/>
        </p:nvSpPr>
        <p:spPr bwMode="auto">
          <a:xfrm>
            <a:off x="6781159" y="1434451"/>
            <a:ext cx="612000"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470A68"/>
                </a:solidFill>
                <a:latin typeface="Arial" panose="020B0604020202020204" pitchFamily="34" charset="0"/>
                <a:ea typeface="+mj-ea"/>
                <a:cs typeface="Arial" panose="020B0604020202020204" pitchFamily="34" charset="0"/>
              </a:rPr>
              <a:t>구분</a:t>
            </a:r>
            <a:endParaRPr lang="en-US" altLang="ko-KR" sz="800">
              <a:solidFill>
                <a:srgbClr val="470A68"/>
              </a:solidFill>
              <a:latin typeface="Arial" panose="020B0604020202020204" pitchFamily="34" charset="0"/>
              <a:ea typeface="+mj-ea"/>
              <a:cs typeface="Arial" panose="020B0604020202020204" pitchFamily="34" charset="0"/>
            </a:endParaRPr>
          </a:p>
        </p:txBody>
      </p:sp>
      <p:cxnSp>
        <p:nvCxnSpPr>
          <p:cNvPr id="365" name="직선 연결선 364">
            <a:extLst>
              <a:ext uri="{FF2B5EF4-FFF2-40B4-BE49-F238E27FC236}">
                <a16:creationId xmlns:a16="http://schemas.microsoft.com/office/drawing/2014/main" id="{10ED5F88-C5CA-487A-80D8-43787C4DA1C3}"/>
              </a:ext>
            </a:extLst>
          </p:cNvPr>
          <p:cNvCxnSpPr>
            <a:cxnSpLocks/>
          </p:cNvCxnSpPr>
          <p:nvPr/>
        </p:nvCxnSpPr>
        <p:spPr bwMode="auto">
          <a:xfrm>
            <a:off x="6464813" y="1603897"/>
            <a:ext cx="1244692"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368" name="직사각형 17">
            <a:extLst>
              <a:ext uri="{FF2B5EF4-FFF2-40B4-BE49-F238E27FC236}">
                <a16:creationId xmlns:a16="http://schemas.microsoft.com/office/drawing/2014/main" id="{C144E3B7-7BF7-4EE2-886D-C8782D4E424B}"/>
              </a:ext>
            </a:extLst>
          </p:cNvPr>
          <p:cNvSpPr>
            <a:spLocks noChangeArrowheads="1"/>
          </p:cNvSpPr>
          <p:nvPr/>
        </p:nvSpPr>
        <p:spPr bwMode="auto">
          <a:xfrm>
            <a:off x="8538516" y="1434451"/>
            <a:ext cx="499024"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470A68"/>
                </a:solidFill>
                <a:latin typeface="Arial" panose="020B0604020202020204" pitchFamily="34" charset="0"/>
                <a:ea typeface="+mj-ea"/>
                <a:cs typeface="Arial" panose="020B0604020202020204" pitchFamily="34" charset="0"/>
              </a:rPr>
              <a:t>매출액</a:t>
            </a:r>
            <a:endParaRPr lang="en-US" altLang="ko-KR" sz="800" baseline="30000">
              <a:solidFill>
                <a:srgbClr val="470A68"/>
              </a:solidFill>
              <a:latin typeface="Arial" panose="020B0604020202020204" pitchFamily="34" charset="0"/>
              <a:ea typeface="+mj-ea"/>
              <a:cs typeface="Arial" panose="020B0604020202020204" pitchFamily="34" charset="0"/>
            </a:endParaRPr>
          </a:p>
        </p:txBody>
      </p:sp>
      <p:cxnSp>
        <p:nvCxnSpPr>
          <p:cNvPr id="369" name="직선 연결선 368">
            <a:extLst>
              <a:ext uri="{FF2B5EF4-FFF2-40B4-BE49-F238E27FC236}">
                <a16:creationId xmlns:a16="http://schemas.microsoft.com/office/drawing/2014/main" id="{B64ADBB0-A24D-48AC-AC14-40B595349AAB}"/>
              </a:ext>
            </a:extLst>
          </p:cNvPr>
          <p:cNvCxnSpPr>
            <a:cxnSpLocks/>
          </p:cNvCxnSpPr>
          <p:nvPr/>
        </p:nvCxnSpPr>
        <p:spPr bwMode="auto">
          <a:xfrm>
            <a:off x="8482388" y="1603897"/>
            <a:ext cx="613800"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398" name="직사각형 17">
            <a:extLst>
              <a:ext uri="{FF2B5EF4-FFF2-40B4-BE49-F238E27FC236}">
                <a16:creationId xmlns:a16="http://schemas.microsoft.com/office/drawing/2014/main" id="{FE569C2D-8F32-4F61-83EE-C98043078D24}"/>
              </a:ext>
            </a:extLst>
          </p:cNvPr>
          <p:cNvSpPr>
            <a:spLocks noChangeArrowheads="1"/>
          </p:cNvSpPr>
          <p:nvPr/>
        </p:nvSpPr>
        <p:spPr bwMode="auto">
          <a:xfrm>
            <a:off x="7902502" y="5001996"/>
            <a:ext cx="396000"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470A68"/>
                </a:solidFill>
                <a:latin typeface="Arial" panose="020B0604020202020204" pitchFamily="34" charset="0"/>
                <a:ea typeface="+mj-ea"/>
                <a:cs typeface="Arial" panose="020B0604020202020204" pitchFamily="34" charset="0"/>
              </a:rPr>
              <a:t>매출액</a:t>
            </a:r>
            <a:endParaRPr lang="en-US" altLang="ko-KR" sz="800" baseline="30000">
              <a:solidFill>
                <a:srgbClr val="470A68"/>
              </a:solidFill>
              <a:latin typeface="Arial" panose="020B0604020202020204" pitchFamily="34" charset="0"/>
              <a:ea typeface="+mj-ea"/>
              <a:cs typeface="Arial" panose="020B0604020202020204" pitchFamily="34" charset="0"/>
            </a:endParaRPr>
          </a:p>
        </p:txBody>
      </p:sp>
      <p:cxnSp>
        <p:nvCxnSpPr>
          <p:cNvPr id="399" name="직선 연결선 398">
            <a:extLst>
              <a:ext uri="{FF2B5EF4-FFF2-40B4-BE49-F238E27FC236}">
                <a16:creationId xmlns:a16="http://schemas.microsoft.com/office/drawing/2014/main" id="{AEFEA572-A067-4520-ADF3-42165989FDC7}"/>
              </a:ext>
            </a:extLst>
          </p:cNvPr>
          <p:cNvCxnSpPr>
            <a:cxnSpLocks/>
          </p:cNvCxnSpPr>
          <p:nvPr/>
        </p:nvCxnSpPr>
        <p:spPr bwMode="auto">
          <a:xfrm>
            <a:off x="7695914" y="5143746"/>
            <a:ext cx="809177"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224" name="직사각형 17">
            <a:extLst>
              <a:ext uri="{FF2B5EF4-FFF2-40B4-BE49-F238E27FC236}">
                <a16:creationId xmlns:a16="http://schemas.microsoft.com/office/drawing/2014/main" id="{A6E991FD-FDC2-447E-9F00-65F825598F4D}"/>
              </a:ext>
            </a:extLst>
          </p:cNvPr>
          <p:cNvSpPr>
            <a:spLocks noChangeArrowheads="1"/>
          </p:cNvSpPr>
          <p:nvPr/>
        </p:nvSpPr>
        <p:spPr bwMode="auto">
          <a:xfrm>
            <a:off x="6375546" y="4832129"/>
            <a:ext cx="2808000" cy="1345100"/>
          </a:xfrm>
          <a:prstGeom prst="rect">
            <a:avLst/>
          </a:prstGeom>
          <a:noFill/>
          <a:ln w="9525" algn="ctr">
            <a:solidFill>
              <a:srgbClr val="6D2077"/>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a:solidFill>
                <a:srgbClr val="000000"/>
              </a:solidFill>
              <a:latin typeface="Arial" panose="020B0604020202020204" pitchFamily="34" charset="0"/>
              <a:ea typeface="+mj-ea"/>
              <a:cs typeface="Arial" panose="020B0604020202020204" pitchFamily="34" charset="0"/>
            </a:endParaRPr>
          </a:p>
        </p:txBody>
      </p:sp>
      <p:sp>
        <p:nvSpPr>
          <p:cNvPr id="225" name="직사각형 224">
            <a:extLst>
              <a:ext uri="{FF2B5EF4-FFF2-40B4-BE49-F238E27FC236}">
                <a16:creationId xmlns:a16="http://schemas.microsoft.com/office/drawing/2014/main" id="{16313AFA-111F-4484-B972-02FE6B830C33}"/>
              </a:ext>
            </a:extLst>
          </p:cNvPr>
          <p:cNvSpPr/>
          <p:nvPr/>
        </p:nvSpPr>
        <p:spPr bwMode="auto">
          <a:xfrm>
            <a:off x="6480968" y="4778331"/>
            <a:ext cx="355143"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a:solidFill>
                  <a:srgbClr val="6D2077"/>
                </a:solidFill>
                <a:latin typeface="Arial" panose="020B0604020202020204" pitchFamily="34" charset="0"/>
                <a:ea typeface="+mj-ea"/>
                <a:cs typeface="Arial" panose="020B0604020202020204" pitchFamily="34" charset="0"/>
              </a:rPr>
              <a:t>판매</a:t>
            </a:r>
            <a:endParaRPr lang="en-GB" sz="900" b="1" kern="0">
              <a:solidFill>
                <a:srgbClr val="6D2077"/>
              </a:solidFill>
              <a:latin typeface="Arial" panose="020B0604020202020204" pitchFamily="34" charset="0"/>
              <a:ea typeface="+mj-ea"/>
              <a:cs typeface="Arial" panose="020B0604020202020204" pitchFamily="34" charset="0"/>
            </a:endParaRPr>
          </a:p>
        </p:txBody>
      </p:sp>
      <p:sp>
        <p:nvSpPr>
          <p:cNvPr id="270" name="직사각형 17">
            <a:extLst>
              <a:ext uri="{FF2B5EF4-FFF2-40B4-BE49-F238E27FC236}">
                <a16:creationId xmlns:a16="http://schemas.microsoft.com/office/drawing/2014/main" id="{479767FF-889D-4E03-95A2-0EFABC22ED6E}"/>
              </a:ext>
            </a:extLst>
          </p:cNvPr>
          <p:cNvSpPr>
            <a:spLocks noChangeArrowheads="1"/>
          </p:cNvSpPr>
          <p:nvPr/>
        </p:nvSpPr>
        <p:spPr bwMode="auto">
          <a:xfrm>
            <a:off x="3482757" y="4837341"/>
            <a:ext cx="2808000" cy="1339888"/>
          </a:xfrm>
          <a:prstGeom prst="rect">
            <a:avLst/>
          </a:prstGeom>
          <a:noFill/>
          <a:ln w="9525" algn="ctr">
            <a:solidFill>
              <a:srgbClr val="0091DA"/>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a:solidFill>
                <a:srgbClr val="000000"/>
              </a:solidFill>
              <a:latin typeface="Arial" panose="020B0604020202020204" pitchFamily="34" charset="0"/>
              <a:ea typeface="+mj-ea"/>
              <a:cs typeface="Arial" panose="020B0604020202020204" pitchFamily="34" charset="0"/>
            </a:endParaRPr>
          </a:p>
        </p:txBody>
      </p:sp>
      <p:sp>
        <p:nvSpPr>
          <p:cNvPr id="271" name="직사각형 270">
            <a:extLst>
              <a:ext uri="{FF2B5EF4-FFF2-40B4-BE49-F238E27FC236}">
                <a16:creationId xmlns:a16="http://schemas.microsoft.com/office/drawing/2014/main" id="{EEEDCE82-9A49-4168-AC30-1AD35D101886}"/>
              </a:ext>
            </a:extLst>
          </p:cNvPr>
          <p:cNvSpPr/>
          <p:nvPr/>
        </p:nvSpPr>
        <p:spPr bwMode="auto">
          <a:xfrm>
            <a:off x="3584019" y="4778331"/>
            <a:ext cx="497353"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a:solidFill>
                  <a:srgbClr val="005EB8"/>
                </a:solidFill>
                <a:latin typeface="Arial" panose="020B0604020202020204" pitchFamily="34" charset="0"/>
                <a:ea typeface="+mj-ea"/>
                <a:cs typeface="Arial" panose="020B0604020202020204" pitchFamily="34" charset="0"/>
              </a:rPr>
              <a:t>상품화 </a:t>
            </a:r>
            <a:endParaRPr lang="en-GB" sz="900" b="1" kern="0" baseline="30000">
              <a:solidFill>
                <a:srgbClr val="005EB8"/>
              </a:solidFill>
              <a:latin typeface="Arial" panose="020B0604020202020204" pitchFamily="34" charset="0"/>
              <a:ea typeface="+mj-ea"/>
              <a:cs typeface="Arial" panose="020B0604020202020204" pitchFamily="34" charset="0"/>
            </a:endParaRPr>
          </a:p>
        </p:txBody>
      </p:sp>
      <p:sp>
        <p:nvSpPr>
          <p:cNvPr id="261" name="직사각형 17">
            <a:extLst>
              <a:ext uri="{FF2B5EF4-FFF2-40B4-BE49-F238E27FC236}">
                <a16:creationId xmlns:a16="http://schemas.microsoft.com/office/drawing/2014/main" id="{E99D5599-79DA-437C-81C9-E726DCF6838E}"/>
              </a:ext>
            </a:extLst>
          </p:cNvPr>
          <p:cNvSpPr>
            <a:spLocks noChangeArrowheads="1"/>
          </p:cNvSpPr>
          <p:nvPr/>
        </p:nvSpPr>
        <p:spPr bwMode="auto">
          <a:xfrm>
            <a:off x="3992423" y="4902704"/>
            <a:ext cx="1015497"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005EB8"/>
                </a:solidFill>
                <a:latin typeface="Arial" panose="020B0604020202020204" pitchFamily="34" charset="0"/>
                <a:ea typeface="+mj-ea"/>
                <a:cs typeface="Arial" panose="020B0604020202020204" pitchFamily="34" charset="0"/>
              </a:rPr>
              <a:t>관련 비용</a:t>
            </a:r>
            <a:endParaRPr lang="en-US" altLang="ko-KR" sz="800">
              <a:solidFill>
                <a:srgbClr val="005EB8"/>
              </a:solidFill>
              <a:latin typeface="Arial" panose="020B0604020202020204" pitchFamily="34" charset="0"/>
              <a:ea typeface="+mj-ea"/>
              <a:cs typeface="Arial" panose="020B0604020202020204" pitchFamily="34" charset="0"/>
            </a:endParaRPr>
          </a:p>
        </p:txBody>
      </p:sp>
      <p:cxnSp>
        <p:nvCxnSpPr>
          <p:cNvPr id="262" name="직선 연결선 261">
            <a:extLst>
              <a:ext uri="{FF2B5EF4-FFF2-40B4-BE49-F238E27FC236}">
                <a16:creationId xmlns:a16="http://schemas.microsoft.com/office/drawing/2014/main" id="{6C1E175A-FE53-4B76-A641-F0DEE2524307}"/>
              </a:ext>
            </a:extLst>
          </p:cNvPr>
          <p:cNvCxnSpPr>
            <a:cxnSpLocks/>
          </p:cNvCxnSpPr>
          <p:nvPr/>
        </p:nvCxnSpPr>
        <p:spPr bwMode="auto">
          <a:xfrm>
            <a:off x="3546972" y="5063995"/>
            <a:ext cx="1930504" cy="0"/>
          </a:xfrm>
          <a:prstGeom prst="line">
            <a:avLst/>
          </a:prstGeom>
          <a:noFill/>
          <a:ln w="9525" algn="ctr">
            <a:solidFill>
              <a:srgbClr val="0091DA"/>
            </a:solidFill>
            <a:round/>
            <a:headEnd/>
            <a:tailEnd/>
          </a:ln>
        </p:spPr>
      </p:cxnSp>
      <p:sp>
        <p:nvSpPr>
          <p:cNvPr id="265" name="직사각형 17">
            <a:extLst>
              <a:ext uri="{FF2B5EF4-FFF2-40B4-BE49-F238E27FC236}">
                <a16:creationId xmlns:a16="http://schemas.microsoft.com/office/drawing/2014/main" id="{5FDC98BF-3554-4144-8FAC-31875CBFC1B0}"/>
              </a:ext>
            </a:extLst>
          </p:cNvPr>
          <p:cNvSpPr>
            <a:spLocks noChangeArrowheads="1"/>
          </p:cNvSpPr>
          <p:nvPr/>
        </p:nvSpPr>
        <p:spPr bwMode="auto">
          <a:xfrm>
            <a:off x="5550919" y="4902704"/>
            <a:ext cx="664201"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비용</a:t>
            </a:r>
            <a:endParaRPr lang="en-US" altLang="ko-KR" sz="800" baseline="30000" dirty="0">
              <a:solidFill>
                <a:srgbClr val="005EB8"/>
              </a:solidFill>
              <a:latin typeface="Arial" panose="020B0604020202020204" pitchFamily="34" charset="0"/>
              <a:ea typeface="+mj-ea"/>
              <a:cs typeface="Arial" panose="020B0604020202020204" pitchFamily="34" charset="0"/>
            </a:endParaRPr>
          </a:p>
        </p:txBody>
      </p:sp>
      <p:cxnSp>
        <p:nvCxnSpPr>
          <p:cNvPr id="266" name="직선 연결선 265">
            <a:extLst>
              <a:ext uri="{FF2B5EF4-FFF2-40B4-BE49-F238E27FC236}">
                <a16:creationId xmlns:a16="http://schemas.microsoft.com/office/drawing/2014/main" id="{18150F40-D916-44DD-BFF5-71D6DF1374FA}"/>
              </a:ext>
            </a:extLst>
          </p:cNvPr>
          <p:cNvCxnSpPr>
            <a:cxnSpLocks/>
          </p:cNvCxnSpPr>
          <p:nvPr/>
        </p:nvCxnSpPr>
        <p:spPr bwMode="auto">
          <a:xfrm>
            <a:off x="5559554" y="5063995"/>
            <a:ext cx="646930" cy="0"/>
          </a:xfrm>
          <a:prstGeom prst="line">
            <a:avLst/>
          </a:prstGeom>
          <a:noFill/>
          <a:ln w="9525" algn="ctr">
            <a:solidFill>
              <a:srgbClr val="0091DA"/>
            </a:solidFill>
            <a:round/>
            <a:headEnd/>
            <a:tailEnd/>
          </a:ln>
        </p:spPr>
      </p:cxnSp>
      <p:sp>
        <p:nvSpPr>
          <p:cNvPr id="274" name="직사각형 273">
            <a:extLst>
              <a:ext uri="{FF2B5EF4-FFF2-40B4-BE49-F238E27FC236}">
                <a16:creationId xmlns:a16="http://schemas.microsoft.com/office/drawing/2014/main" id="{EE9C3575-EB35-45E6-975F-D708A8E4CAB1}"/>
              </a:ext>
            </a:extLst>
          </p:cNvPr>
          <p:cNvSpPr/>
          <p:nvPr/>
        </p:nvSpPr>
        <p:spPr>
          <a:xfrm>
            <a:off x="3535370" y="5118316"/>
            <a:ext cx="744467" cy="144000"/>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a:solidFill>
                  <a:prstClr val="white"/>
                </a:solidFill>
                <a:latin typeface="Arial" panose="020B0604020202020204" pitchFamily="34" charset="0"/>
                <a:ea typeface="+mj-ea"/>
                <a:cs typeface="Arial" panose="020B0604020202020204" pitchFamily="34" charset="0"/>
              </a:rPr>
              <a:t>낙찰수수료</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275" name="직사각형 274">
            <a:extLst>
              <a:ext uri="{FF2B5EF4-FFF2-40B4-BE49-F238E27FC236}">
                <a16:creationId xmlns:a16="http://schemas.microsoft.com/office/drawing/2014/main" id="{5DA05805-AF40-4835-916D-2B77DFA0646D}"/>
              </a:ext>
            </a:extLst>
          </p:cNvPr>
          <p:cNvSpPr/>
          <p:nvPr/>
        </p:nvSpPr>
        <p:spPr>
          <a:xfrm>
            <a:off x="5557152" y="5118316"/>
            <a:ext cx="664982" cy="1440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6</a:t>
            </a:r>
            <a:r>
              <a:rPr lang="ko-KR" altLang="en-US" sz="800">
                <a:solidFill>
                  <a:srgbClr val="000000"/>
                </a:solidFill>
                <a:latin typeface="Arial" panose="020B0604020202020204" pitchFamily="34" charset="0"/>
                <a:ea typeface="+mj-ea"/>
                <a:cs typeface="Arial" panose="020B0604020202020204" pitchFamily="34" charset="0"/>
              </a:rPr>
              <a:t>백만원</a:t>
            </a:r>
          </a:p>
        </p:txBody>
      </p:sp>
      <p:sp>
        <p:nvSpPr>
          <p:cNvPr id="276" name="직사각형 275">
            <a:extLst>
              <a:ext uri="{FF2B5EF4-FFF2-40B4-BE49-F238E27FC236}">
                <a16:creationId xmlns:a16="http://schemas.microsoft.com/office/drawing/2014/main" id="{A12D8FB4-6AF5-4BDA-BA06-3362F45B23D9}"/>
              </a:ext>
            </a:extLst>
          </p:cNvPr>
          <p:cNvSpPr/>
          <p:nvPr/>
        </p:nvSpPr>
        <p:spPr>
          <a:xfrm>
            <a:off x="4317809" y="5118316"/>
            <a:ext cx="1188000" cy="1440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defTabSz="457198"/>
            <a:r>
              <a:rPr lang="ko-KR" altLang="en-US" sz="800" dirty="0">
                <a:solidFill>
                  <a:srgbClr val="000000"/>
                </a:solidFill>
                <a:latin typeface="Arial" panose="020B0604020202020204" pitchFamily="34" charset="0"/>
                <a:ea typeface="+mj-ea"/>
                <a:cs typeface="Arial" panose="020B0604020202020204" pitchFamily="34" charset="0"/>
              </a:rPr>
              <a:t>차량당 </a:t>
            </a:r>
            <a:r>
              <a:rPr lang="en-US" altLang="ko-KR" sz="800" dirty="0">
                <a:solidFill>
                  <a:srgbClr val="000000"/>
                </a:solidFill>
                <a:latin typeface="Arial" panose="020B0604020202020204" pitchFamily="34" charset="0"/>
                <a:ea typeface="+mj-ea"/>
                <a:cs typeface="Arial" panose="020B0604020202020204" pitchFamily="34" charset="0"/>
              </a:rPr>
              <a:t>30~50</a:t>
            </a:r>
            <a:r>
              <a:rPr lang="ko-KR" altLang="en-US" sz="800" dirty="0">
                <a:solidFill>
                  <a:srgbClr val="000000"/>
                </a:solidFill>
                <a:latin typeface="Arial" panose="020B0604020202020204" pitchFamily="34" charset="0"/>
                <a:ea typeface="+mj-ea"/>
                <a:cs typeface="Arial" panose="020B0604020202020204" pitchFamily="34" charset="0"/>
              </a:rPr>
              <a:t>만원 수준</a:t>
            </a:r>
          </a:p>
        </p:txBody>
      </p:sp>
      <p:sp>
        <p:nvSpPr>
          <p:cNvPr id="277" name="직사각형 276">
            <a:extLst>
              <a:ext uri="{FF2B5EF4-FFF2-40B4-BE49-F238E27FC236}">
                <a16:creationId xmlns:a16="http://schemas.microsoft.com/office/drawing/2014/main" id="{98AFC922-4A05-4C5A-B5BF-057977FDB114}"/>
              </a:ext>
            </a:extLst>
          </p:cNvPr>
          <p:cNvSpPr/>
          <p:nvPr/>
        </p:nvSpPr>
        <p:spPr>
          <a:xfrm>
            <a:off x="3535370" y="5317344"/>
            <a:ext cx="744467" cy="144000"/>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a:solidFill>
                  <a:prstClr val="white"/>
                </a:solidFill>
                <a:latin typeface="Arial" panose="020B0604020202020204" pitchFamily="34" charset="0"/>
                <a:ea typeface="+mj-ea"/>
                <a:cs typeface="Arial" panose="020B0604020202020204" pitchFamily="34" charset="0"/>
              </a:rPr>
              <a:t>취득세</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278" name="직사각형 277">
            <a:extLst>
              <a:ext uri="{FF2B5EF4-FFF2-40B4-BE49-F238E27FC236}">
                <a16:creationId xmlns:a16="http://schemas.microsoft.com/office/drawing/2014/main" id="{E717B03E-2168-4472-A56C-B0DE55C5FC8F}"/>
              </a:ext>
            </a:extLst>
          </p:cNvPr>
          <p:cNvSpPr/>
          <p:nvPr/>
        </p:nvSpPr>
        <p:spPr>
          <a:xfrm>
            <a:off x="5557152" y="5317344"/>
            <a:ext cx="664982" cy="1440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1</a:t>
            </a:r>
            <a:r>
              <a:rPr lang="ko-KR" altLang="en-US" sz="800">
                <a:solidFill>
                  <a:srgbClr val="000000"/>
                </a:solidFill>
                <a:latin typeface="Arial" panose="020B0604020202020204" pitchFamily="34" charset="0"/>
                <a:ea typeface="+mj-ea"/>
                <a:cs typeface="Arial" panose="020B0604020202020204" pitchFamily="34" charset="0"/>
              </a:rPr>
              <a:t>백만원</a:t>
            </a:r>
          </a:p>
        </p:txBody>
      </p:sp>
      <p:sp>
        <p:nvSpPr>
          <p:cNvPr id="283" name="직사각형 282">
            <a:extLst>
              <a:ext uri="{FF2B5EF4-FFF2-40B4-BE49-F238E27FC236}">
                <a16:creationId xmlns:a16="http://schemas.microsoft.com/office/drawing/2014/main" id="{0C1F705E-6F27-4F81-A643-781A5624D780}"/>
              </a:ext>
            </a:extLst>
          </p:cNvPr>
          <p:cNvSpPr/>
          <p:nvPr/>
        </p:nvSpPr>
        <p:spPr>
          <a:xfrm>
            <a:off x="4317809" y="5317344"/>
            <a:ext cx="1188000" cy="1440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defTabSz="457198"/>
            <a:r>
              <a:rPr lang="ko-KR" altLang="en-US" sz="700" dirty="0">
                <a:solidFill>
                  <a:srgbClr val="000000"/>
                </a:solidFill>
                <a:latin typeface="Arial" panose="020B0604020202020204" pitchFamily="34" charset="0"/>
                <a:ea typeface="+mj-ea"/>
                <a:cs typeface="Arial" panose="020B0604020202020204" pitchFamily="34" charset="0"/>
              </a:rPr>
              <a:t>일정금액 이상 차량의 </a:t>
            </a:r>
            <a:r>
              <a:rPr lang="en-US" altLang="ko-KR" sz="700" dirty="0">
                <a:solidFill>
                  <a:srgbClr val="000000"/>
                </a:solidFill>
                <a:latin typeface="Arial" panose="020B0604020202020204" pitchFamily="34" charset="0"/>
                <a:ea typeface="+mj-ea"/>
                <a:cs typeface="Arial" panose="020B0604020202020204" pitchFamily="34" charset="0"/>
              </a:rPr>
              <a:t>1.05%</a:t>
            </a:r>
            <a:endParaRPr lang="ko-KR" altLang="en-US" sz="700" dirty="0">
              <a:solidFill>
                <a:srgbClr val="000000"/>
              </a:solidFill>
              <a:latin typeface="Arial" panose="020B0604020202020204" pitchFamily="34" charset="0"/>
              <a:ea typeface="+mj-ea"/>
              <a:cs typeface="Arial" panose="020B0604020202020204" pitchFamily="34" charset="0"/>
            </a:endParaRPr>
          </a:p>
        </p:txBody>
      </p:sp>
      <p:sp>
        <p:nvSpPr>
          <p:cNvPr id="287" name="직사각형 286">
            <a:extLst>
              <a:ext uri="{FF2B5EF4-FFF2-40B4-BE49-F238E27FC236}">
                <a16:creationId xmlns:a16="http://schemas.microsoft.com/office/drawing/2014/main" id="{3232B339-8900-464B-A086-B3783DCA58EF}"/>
              </a:ext>
            </a:extLst>
          </p:cNvPr>
          <p:cNvSpPr/>
          <p:nvPr/>
        </p:nvSpPr>
        <p:spPr>
          <a:xfrm>
            <a:off x="3535370" y="5512448"/>
            <a:ext cx="744467" cy="142302"/>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광택</a:t>
            </a:r>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판금</a:t>
            </a:r>
            <a:r>
              <a:rPr lang="en-US" altLang="ko-KR" sz="800" b="1" baseline="30000" dirty="0">
                <a:solidFill>
                  <a:prstClr val="white"/>
                </a:solidFill>
                <a:latin typeface="Arial" panose="020B0604020202020204" pitchFamily="34" charset="0"/>
                <a:ea typeface="+mj-ea"/>
                <a:cs typeface="Arial" panose="020B0604020202020204" pitchFamily="34" charset="0"/>
              </a:rPr>
              <a:t>2</a:t>
            </a:r>
          </a:p>
        </p:txBody>
      </p:sp>
      <p:sp>
        <p:nvSpPr>
          <p:cNvPr id="288" name="직사각형 287">
            <a:extLst>
              <a:ext uri="{FF2B5EF4-FFF2-40B4-BE49-F238E27FC236}">
                <a16:creationId xmlns:a16="http://schemas.microsoft.com/office/drawing/2014/main" id="{6836B4D2-CB5D-4B56-9068-21E84FAD89B3}"/>
              </a:ext>
            </a:extLst>
          </p:cNvPr>
          <p:cNvSpPr/>
          <p:nvPr/>
        </p:nvSpPr>
        <p:spPr>
          <a:xfrm>
            <a:off x="5557152" y="5512448"/>
            <a:ext cx="664982" cy="142302"/>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4</a:t>
            </a:r>
            <a:r>
              <a:rPr lang="ko-KR" altLang="en-US" sz="800">
                <a:solidFill>
                  <a:srgbClr val="000000"/>
                </a:solidFill>
                <a:latin typeface="Arial" panose="020B0604020202020204" pitchFamily="34" charset="0"/>
                <a:ea typeface="+mj-ea"/>
                <a:cs typeface="Arial" panose="020B0604020202020204" pitchFamily="34" charset="0"/>
              </a:rPr>
              <a:t>백만원</a:t>
            </a:r>
          </a:p>
        </p:txBody>
      </p:sp>
      <p:sp>
        <p:nvSpPr>
          <p:cNvPr id="289" name="직사각형 288">
            <a:extLst>
              <a:ext uri="{FF2B5EF4-FFF2-40B4-BE49-F238E27FC236}">
                <a16:creationId xmlns:a16="http://schemas.microsoft.com/office/drawing/2014/main" id="{1BDB8948-ECE2-495C-BD51-B3996E613459}"/>
              </a:ext>
            </a:extLst>
          </p:cNvPr>
          <p:cNvSpPr/>
          <p:nvPr/>
        </p:nvSpPr>
        <p:spPr>
          <a:xfrm>
            <a:off x="4317809" y="5512448"/>
            <a:ext cx="1188000" cy="142302"/>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0" bIns="0" rtlCol="0" anchor="ctr"/>
          <a:lstStyle/>
          <a:p>
            <a:pPr defTabSz="457198"/>
            <a:r>
              <a:rPr lang="ko-KR" altLang="en-US" sz="700" dirty="0">
                <a:solidFill>
                  <a:srgbClr val="000000"/>
                </a:solidFill>
                <a:latin typeface="Arial" panose="020B0604020202020204" pitchFamily="34" charset="0"/>
                <a:ea typeface="+mj-ea"/>
                <a:cs typeface="Arial" panose="020B0604020202020204" pitchFamily="34" charset="0"/>
              </a:rPr>
              <a:t>광택 </a:t>
            </a:r>
            <a:r>
              <a:rPr lang="en-US" altLang="ko-KR" sz="700" dirty="0">
                <a:solidFill>
                  <a:srgbClr val="000000"/>
                </a:solidFill>
                <a:latin typeface="Arial" panose="020B0604020202020204" pitchFamily="34" charset="0"/>
                <a:ea typeface="+mj-ea"/>
                <a:cs typeface="Arial" panose="020B0604020202020204" pitchFamily="34" charset="0"/>
              </a:rPr>
              <a:t>12</a:t>
            </a:r>
            <a:r>
              <a:rPr lang="ko-KR" altLang="en-US" sz="700" dirty="0">
                <a:solidFill>
                  <a:srgbClr val="000000"/>
                </a:solidFill>
                <a:latin typeface="Arial" panose="020B0604020202020204" pitchFamily="34" charset="0"/>
                <a:ea typeface="+mj-ea"/>
                <a:cs typeface="Arial" panose="020B0604020202020204" pitchFamily="34" charset="0"/>
              </a:rPr>
              <a:t>만원</a:t>
            </a:r>
            <a:r>
              <a:rPr lang="en-US" altLang="ko-KR" sz="700" dirty="0">
                <a:solidFill>
                  <a:srgbClr val="000000"/>
                </a:solidFill>
                <a:latin typeface="Arial" panose="020B0604020202020204" pitchFamily="34" charset="0"/>
                <a:ea typeface="+mj-ea"/>
                <a:cs typeface="Arial" panose="020B0604020202020204" pitchFamily="34" charset="0"/>
              </a:rPr>
              <a:t>/</a:t>
            </a:r>
            <a:r>
              <a:rPr lang="ko-KR" altLang="en-US" sz="700" dirty="0">
                <a:solidFill>
                  <a:srgbClr val="000000"/>
                </a:solidFill>
                <a:latin typeface="Arial" panose="020B0604020202020204" pitchFamily="34" charset="0"/>
                <a:ea typeface="+mj-ea"/>
                <a:cs typeface="Arial" panose="020B0604020202020204" pitchFamily="34" charset="0"/>
              </a:rPr>
              <a:t>판금</a:t>
            </a:r>
            <a:r>
              <a:rPr lang="en-US" altLang="ko-KR" sz="700" dirty="0">
                <a:solidFill>
                  <a:srgbClr val="000000"/>
                </a:solidFill>
                <a:latin typeface="Arial" panose="020B0604020202020204" pitchFamily="34" charset="0"/>
                <a:ea typeface="+mj-ea"/>
                <a:cs typeface="Arial" panose="020B0604020202020204" pitchFamily="34" charset="0"/>
              </a:rPr>
              <a:t>25</a:t>
            </a:r>
            <a:r>
              <a:rPr lang="ko-KR" altLang="en-US" sz="700" dirty="0">
                <a:solidFill>
                  <a:srgbClr val="000000"/>
                </a:solidFill>
                <a:latin typeface="Arial" panose="020B0604020202020204" pitchFamily="34" charset="0"/>
                <a:ea typeface="+mj-ea"/>
                <a:cs typeface="Arial" panose="020B0604020202020204" pitchFamily="34" charset="0"/>
              </a:rPr>
              <a:t>만원 수준</a:t>
            </a:r>
          </a:p>
        </p:txBody>
      </p:sp>
      <p:sp>
        <p:nvSpPr>
          <p:cNvPr id="303" name="직사각형 302">
            <a:extLst>
              <a:ext uri="{FF2B5EF4-FFF2-40B4-BE49-F238E27FC236}">
                <a16:creationId xmlns:a16="http://schemas.microsoft.com/office/drawing/2014/main" id="{7F26F570-38B0-48A0-B8A4-3E36559BBE58}"/>
              </a:ext>
            </a:extLst>
          </p:cNvPr>
          <p:cNvSpPr/>
          <p:nvPr/>
        </p:nvSpPr>
        <p:spPr>
          <a:xfrm>
            <a:off x="3535369" y="5879065"/>
            <a:ext cx="1980000" cy="14400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a:solidFill>
                  <a:prstClr val="white"/>
                </a:solidFill>
                <a:latin typeface="Arial" panose="020B0604020202020204" pitchFamily="34" charset="0"/>
                <a:ea typeface="+mj-ea"/>
                <a:cs typeface="Arial" panose="020B0604020202020204" pitchFamily="34" charset="0"/>
              </a:rPr>
              <a:t>Total</a:t>
            </a:r>
            <a:endParaRPr lang="en-US" altLang="ko-KR" sz="800" b="1" baseline="30000">
              <a:solidFill>
                <a:prstClr val="white"/>
              </a:solidFill>
              <a:latin typeface="Arial" panose="020B0604020202020204" pitchFamily="34" charset="0"/>
              <a:ea typeface="+mj-ea"/>
              <a:cs typeface="Arial" panose="020B0604020202020204" pitchFamily="34" charset="0"/>
            </a:endParaRPr>
          </a:p>
        </p:txBody>
      </p:sp>
      <p:sp>
        <p:nvSpPr>
          <p:cNvPr id="305" name="직사각형 304">
            <a:extLst>
              <a:ext uri="{FF2B5EF4-FFF2-40B4-BE49-F238E27FC236}">
                <a16:creationId xmlns:a16="http://schemas.microsoft.com/office/drawing/2014/main" id="{DD26B3A7-941C-40E2-A052-5FB65598721B}"/>
              </a:ext>
            </a:extLst>
          </p:cNvPr>
          <p:cNvSpPr/>
          <p:nvPr/>
        </p:nvSpPr>
        <p:spPr>
          <a:xfrm>
            <a:off x="5557152" y="5879065"/>
            <a:ext cx="664982" cy="1440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14</a:t>
            </a:r>
            <a:r>
              <a:rPr lang="ko-KR" altLang="en-US" sz="800">
                <a:solidFill>
                  <a:srgbClr val="000000"/>
                </a:solidFill>
                <a:latin typeface="Arial" panose="020B0604020202020204" pitchFamily="34" charset="0"/>
                <a:ea typeface="+mj-ea"/>
                <a:cs typeface="Arial" panose="020B0604020202020204" pitchFamily="34" charset="0"/>
              </a:rPr>
              <a:t>백만원</a:t>
            </a:r>
          </a:p>
        </p:txBody>
      </p:sp>
      <p:sp>
        <p:nvSpPr>
          <p:cNvPr id="308" name="TextBox 307">
            <a:extLst>
              <a:ext uri="{FF2B5EF4-FFF2-40B4-BE49-F238E27FC236}">
                <a16:creationId xmlns:a16="http://schemas.microsoft.com/office/drawing/2014/main" id="{DFFEF14D-0331-4853-803B-B1B61B2F4826}"/>
              </a:ext>
            </a:extLst>
          </p:cNvPr>
          <p:cNvSpPr txBox="1"/>
          <p:nvPr/>
        </p:nvSpPr>
        <p:spPr>
          <a:xfrm>
            <a:off x="3541987" y="6051206"/>
            <a:ext cx="2662077"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2: </a:t>
            </a:r>
            <a:r>
              <a:rPr lang="ko-KR" altLang="en-US" sz="700" dirty="0">
                <a:latin typeface="Arial" panose="020B0604020202020204" pitchFamily="34" charset="0"/>
                <a:cs typeface="Arial" panose="020B0604020202020204" pitchFamily="34" charset="0"/>
              </a:rPr>
              <a:t>차량상태에 따라 발생하는 비용이 상이함</a:t>
            </a:r>
            <a:endParaRPr lang="en-US" altLang="ko-KR" sz="700" dirty="0">
              <a:latin typeface="Arial" panose="020B0604020202020204" pitchFamily="34" charset="0"/>
              <a:cs typeface="Arial" panose="020B0604020202020204" pitchFamily="34" charset="0"/>
            </a:endParaRPr>
          </a:p>
        </p:txBody>
      </p:sp>
      <p:sp>
        <p:nvSpPr>
          <p:cNvPr id="328" name="직사각형 227">
            <a:extLst>
              <a:ext uri="{FF2B5EF4-FFF2-40B4-BE49-F238E27FC236}">
                <a16:creationId xmlns:a16="http://schemas.microsoft.com/office/drawing/2014/main" id="{74D5B681-F79F-4010-896E-6B2C1A3113FB}"/>
              </a:ext>
            </a:extLst>
          </p:cNvPr>
          <p:cNvSpPr/>
          <p:nvPr/>
        </p:nvSpPr>
        <p:spPr bwMode="auto">
          <a:xfrm>
            <a:off x="1016904" y="2104954"/>
            <a:ext cx="456666" cy="394188"/>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a:solidFill>
                  <a:prstClr val="white"/>
                </a:solidFill>
                <a:latin typeface="Arial" panose="020B0604020202020204" pitchFamily="34" charset="0"/>
                <a:ea typeface="+mj-ea"/>
                <a:cs typeface="Arial" panose="020B0604020202020204" pitchFamily="34" charset="0"/>
              </a:rPr>
              <a:t>제휴딜러</a:t>
            </a:r>
          </a:p>
        </p:txBody>
      </p:sp>
      <p:sp>
        <p:nvSpPr>
          <p:cNvPr id="333" name="직사각형 227">
            <a:extLst>
              <a:ext uri="{FF2B5EF4-FFF2-40B4-BE49-F238E27FC236}">
                <a16:creationId xmlns:a16="http://schemas.microsoft.com/office/drawing/2014/main" id="{930C466C-2417-43A7-B2DE-CA66BA3F7AFD}"/>
              </a:ext>
            </a:extLst>
          </p:cNvPr>
          <p:cNvSpPr/>
          <p:nvPr/>
        </p:nvSpPr>
        <p:spPr bwMode="auto">
          <a:xfrm>
            <a:off x="635894" y="1654881"/>
            <a:ext cx="334348" cy="844261"/>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a:solidFill>
                  <a:prstClr val="white"/>
                </a:solidFill>
                <a:latin typeface="Arial" panose="020B0604020202020204" pitchFamily="34" charset="0"/>
                <a:ea typeface="+mj-ea"/>
                <a:cs typeface="Arial" panose="020B0604020202020204" pitchFamily="34" charset="0"/>
              </a:rPr>
              <a:t>딜러</a:t>
            </a:r>
          </a:p>
        </p:txBody>
      </p:sp>
      <p:sp>
        <p:nvSpPr>
          <p:cNvPr id="334" name="직사각형 227">
            <a:extLst>
              <a:ext uri="{FF2B5EF4-FFF2-40B4-BE49-F238E27FC236}">
                <a16:creationId xmlns:a16="http://schemas.microsoft.com/office/drawing/2014/main" id="{3AB73760-5B31-4D67-8E05-1CDADDEA88A6}"/>
              </a:ext>
            </a:extLst>
          </p:cNvPr>
          <p:cNvSpPr/>
          <p:nvPr/>
        </p:nvSpPr>
        <p:spPr bwMode="auto">
          <a:xfrm>
            <a:off x="1520231" y="1654880"/>
            <a:ext cx="1783073" cy="407419"/>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회사가 제시하는 </a:t>
            </a:r>
            <a:r>
              <a:rPr lang="en-US" altLang="ko-KR" sz="700">
                <a:solidFill>
                  <a:srgbClr val="000000"/>
                </a:solidFill>
                <a:latin typeface="Arial" panose="020B0604020202020204" pitchFamily="34" charset="0"/>
                <a:ea typeface="+mj-ea"/>
                <a:cs typeface="Arial" panose="020B0604020202020204" pitchFamily="34" charset="0"/>
              </a:rPr>
              <a:t>35</a:t>
            </a:r>
            <a:r>
              <a:rPr lang="ko-KR" altLang="en-US" sz="700">
                <a:solidFill>
                  <a:srgbClr val="000000"/>
                </a:solidFill>
                <a:latin typeface="Arial" panose="020B0604020202020204" pitchFamily="34" charset="0"/>
                <a:ea typeface="+mj-ea"/>
                <a:cs typeface="Arial" panose="020B0604020202020204" pitchFamily="34" charset="0"/>
              </a:rPr>
              <a:t>개 체크리스트 기반으로 대면 심사 후 인증을 득한 딜러</a:t>
            </a:r>
            <a:endParaRPr lang="en-US" altLang="ko-KR" sz="70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err="1">
                <a:solidFill>
                  <a:srgbClr val="000000"/>
                </a:solidFill>
                <a:latin typeface="Arial" panose="020B0604020202020204" pitchFamily="34" charset="0"/>
                <a:ea typeface="+mj-ea"/>
                <a:cs typeface="Arial" panose="020B0604020202020204" pitchFamily="34" charset="0"/>
              </a:rPr>
              <a:t>내차사기</a:t>
            </a:r>
            <a:r>
              <a:rPr lang="ko-KR" altLang="en-US" sz="700">
                <a:solidFill>
                  <a:srgbClr val="000000"/>
                </a:solidFill>
                <a:latin typeface="Arial" panose="020B0604020202020204" pitchFamily="34" charset="0"/>
                <a:ea typeface="+mj-ea"/>
                <a:cs typeface="Arial" panose="020B0604020202020204" pitchFamily="34" charset="0"/>
              </a:rPr>
              <a:t> 매물 등록 시</a:t>
            </a:r>
            <a:r>
              <a:rPr lang="en-US" altLang="ko-KR" sz="700">
                <a:solidFill>
                  <a:srgbClr val="000000"/>
                </a:solidFill>
                <a:latin typeface="Arial" panose="020B0604020202020204" pitchFamily="34" charset="0"/>
                <a:ea typeface="+mj-ea"/>
                <a:cs typeface="Arial" panose="020B0604020202020204" pitchFamily="34" charset="0"/>
              </a:rPr>
              <a:t>, </a:t>
            </a:r>
            <a:r>
              <a:rPr lang="ko-KR" altLang="en-US" sz="700">
                <a:solidFill>
                  <a:srgbClr val="000000"/>
                </a:solidFill>
                <a:latin typeface="Arial" panose="020B0604020202020204" pitchFamily="34" charset="0"/>
                <a:ea typeface="+mj-ea"/>
                <a:cs typeface="Arial" panose="020B0604020202020204" pitchFamily="34" charset="0"/>
              </a:rPr>
              <a:t>유료로 등록 가능</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335" name="직사각형 227">
            <a:extLst>
              <a:ext uri="{FF2B5EF4-FFF2-40B4-BE49-F238E27FC236}">
                <a16:creationId xmlns:a16="http://schemas.microsoft.com/office/drawing/2014/main" id="{313E7515-C903-423C-87E0-2727468496CC}"/>
              </a:ext>
            </a:extLst>
          </p:cNvPr>
          <p:cNvSpPr/>
          <p:nvPr/>
        </p:nvSpPr>
        <p:spPr bwMode="auto">
          <a:xfrm>
            <a:off x="637337" y="2551959"/>
            <a:ext cx="833584" cy="252000"/>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a:solidFill>
                  <a:prstClr val="white"/>
                </a:solidFill>
                <a:latin typeface="Arial" panose="020B0604020202020204" pitchFamily="34" charset="0"/>
                <a:ea typeface="+mj-ea"/>
                <a:cs typeface="Arial" panose="020B0604020202020204" pitchFamily="34" charset="0"/>
              </a:rPr>
              <a:t>사용자</a:t>
            </a:r>
          </a:p>
        </p:txBody>
      </p:sp>
      <p:sp>
        <p:nvSpPr>
          <p:cNvPr id="358" name="직사각형 227">
            <a:extLst>
              <a:ext uri="{FF2B5EF4-FFF2-40B4-BE49-F238E27FC236}">
                <a16:creationId xmlns:a16="http://schemas.microsoft.com/office/drawing/2014/main" id="{9967C7FA-D262-4074-B309-E2DB3F1C561D}"/>
              </a:ext>
            </a:extLst>
          </p:cNvPr>
          <p:cNvSpPr/>
          <p:nvPr/>
        </p:nvSpPr>
        <p:spPr bwMode="auto">
          <a:xfrm>
            <a:off x="1016904" y="1651191"/>
            <a:ext cx="456666" cy="407419"/>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a:solidFill>
                  <a:prstClr val="white"/>
                </a:solidFill>
                <a:latin typeface="Arial" panose="020B0604020202020204" pitchFamily="34" charset="0"/>
                <a:ea typeface="+mj-ea"/>
                <a:cs typeface="Arial" panose="020B0604020202020204" pitchFamily="34" charset="0"/>
              </a:rPr>
              <a:t>인증딜러</a:t>
            </a:r>
          </a:p>
        </p:txBody>
      </p:sp>
      <p:sp>
        <p:nvSpPr>
          <p:cNvPr id="374" name="직사각형 227">
            <a:extLst>
              <a:ext uri="{FF2B5EF4-FFF2-40B4-BE49-F238E27FC236}">
                <a16:creationId xmlns:a16="http://schemas.microsoft.com/office/drawing/2014/main" id="{911037EE-092D-4354-9A1A-FD67028CC6D5}"/>
              </a:ext>
            </a:extLst>
          </p:cNvPr>
          <p:cNvSpPr/>
          <p:nvPr/>
        </p:nvSpPr>
        <p:spPr bwMode="auto">
          <a:xfrm>
            <a:off x="1520231" y="2104954"/>
            <a:ext cx="1783073" cy="394188"/>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벤츠</a:t>
            </a:r>
            <a:r>
              <a:rPr lang="en-US" altLang="ko-KR" sz="700">
                <a:solidFill>
                  <a:srgbClr val="000000"/>
                </a:solidFill>
                <a:latin typeface="Arial" panose="020B0604020202020204" pitchFamily="34" charset="0"/>
                <a:ea typeface="+mj-ea"/>
                <a:cs typeface="Arial" panose="020B0604020202020204" pitchFamily="34" charset="0"/>
              </a:rPr>
              <a:t>, BMW </a:t>
            </a:r>
            <a:r>
              <a:rPr lang="ko-KR" altLang="en-US" sz="700">
                <a:solidFill>
                  <a:srgbClr val="000000"/>
                </a:solidFill>
                <a:latin typeface="Arial" panose="020B0604020202020204" pitchFamily="34" charset="0"/>
                <a:ea typeface="+mj-ea"/>
                <a:cs typeface="Arial" panose="020B0604020202020204" pitchFamily="34" charset="0"/>
              </a:rPr>
              <a:t>등과 제휴한 </a:t>
            </a:r>
            <a:r>
              <a:rPr lang="en-US" altLang="ko-KR" sz="700">
                <a:solidFill>
                  <a:srgbClr val="000000"/>
                </a:solidFill>
                <a:latin typeface="Arial" panose="020B0604020202020204" pitchFamily="34" charset="0"/>
                <a:ea typeface="+mj-ea"/>
                <a:cs typeface="Arial" panose="020B0604020202020204" pitchFamily="34" charset="0"/>
              </a:rPr>
              <a:t>CPO </a:t>
            </a:r>
            <a:r>
              <a:rPr lang="ko-KR" altLang="en-US" sz="700">
                <a:solidFill>
                  <a:srgbClr val="000000"/>
                </a:solidFill>
                <a:latin typeface="Arial" panose="020B0604020202020204" pitchFamily="34" charset="0"/>
                <a:ea typeface="+mj-ea"/>
                <a:cs typeface="Arial" panose="020B0604020202020204" pitchFamily="34" charset="0"/>
              </a:rPr>
              <a:t>딜러</a:t>
            </a:r>
            <a:endParaRPr lang="en-US" altLang="ko-KR" sz="70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defRPr/>
            </a:pPr>
            <a:r>
              <a:rPr lang="ko-KR" altLang="en-US" sz="700" err="1">
                <a:solidFill>
                  <a:srgbClr val="000000"/>
                </a:solidFill>
                <a:latin typeface="Arial" panose="020B0604020202020204" pitchFamily="34" charset="0"/>
                <a:ea typeface="+mj-ea"/>
                <a:cs typeface="Arial" panose="020B0604020202020204" pitchFamily="34" charset="0"/>
              </a:rPr>
              <a:t>내차사기</a:t>
            </a:r>
            <a:r>
              <a:rPr lang="ko-KR" altLang="en-US" sz="700">
                <a:solidFill>
                  <a:srgbClr val="000000"/>
                </a:solidFill>
                <a:latin typeface="Arial" panose="020B0604020202020204" pitchFamily="34" charset="0"/>
                <a:ea typeface="+mj-ea"/>
                <a:cs typeface="Arial" panose="020B0604020202020204" pitchFamily="34" charset="0"/>
              </a:rPr>
              <a:t> 매물 등록 시</a:t>
            </a:r>
            <a:r>
              <a:rPr lang="en-US" altLang="ko-KR" sz="700">
                <a:solidFill>
                  <a:srgbClr val="000000"/>
                </a:solidFill>
                <a:latin typeface="Arial" panose="020B0604020202020204" pitchFamily="34" charset="0"/>
                <a:ea typeface="+mj-ea"/>
                <a:cs typeface="Arial" panose="020B0604020202020204" pitchFamily="34" charset="0"/>
              </a:rPr>
              <a:t>, </a:t>
            </a:r>
            <a:r>
              <a:rPr lang="ko-KR" altLang="en-US" sz="700">
                <a:solidFill>
                  <a:srgbClr val="000000"/>
                </a:solidFill>
                <a:latin typeface="Arial" panose="020B0604020202020204" pitchFamily="34" charset="0"/>
                <a:ea typeface="+mj-ea"/>
                <a:cs typeface="Arial" panose="020B0604020202020204" pitchFamily="34" charset="0"/>
              </a:rPr>
              <a:t>무료로 등록 가능 </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388" name="직사각형 227">
            <a:extLst>
              <a:ext uri="{FF2B5EF4-FFF2-40B4-BE49-F238E27FC236}">
                <a16:creationId xmlns:a16="http://schemas.microsoft.com/office/drawing/2014/main" id="{6B2ADD6C-37AD-41DD-B8AB-9F6E65443B92}"/>
              </a:ext>
            </a:extLst>
          </p:cNvPr>
          <p:cNvSpPr/>
          <p:nvPr/>
        </p:nvSpPr>
        <p:spPr bwMode="auto">
          <a:xfrm>
            <a:off x="630095" y="2849942"/>
            <a:ext cx="838761" cy="252000"/>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a:solidFill>
                  <a:prstClr val="white"/>
                </a:solidFill>
                <a:latin typeface="Arial" panose="020B0604020202020204" pitchFamily="34" charset="0"/>
                <a:ea typeface="+mj-ea"/>
                <a:cs typeface="Arial" panose="020B0604020202020204" pitchFamily="34" charset="0"/>
              </a:rPr>
              <a:t>광고주</a:t>
            </a:r>
          </a:p>
        </p:txBody>
      </p:sp>
      <p:sp>
        <p:nvSpPr>
          <p:cNvPr id="401" name="직사각형 17">
            <a:extLst>
              <a:ext uri="{FF2B5EF4-FFF2-40B4-BE49-F238E27FC236}">
                <a16:creationId xmlns:a16="http://schemas.microsoft.com/office/drawing/2014/main" id="{8651EB0D-9ADD-4F86-B7C1-5492449191BD}"/>
              </a:ext>
            </a:extLst>
          </p:cNvPr>
          <p:cNvSpPr>
            <a:spLocks noChangeArrowheads="1"/>
          </p:cNvSpPr>
          <p:nvPr/>
        </p:nvSpPr>
        <p:spPr bwMode="auto">
          <a:xfrm>
            <a:off x="1651868" y="1439217"/>
            <a:ext cx="624304"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00A3A1"/>
                </a:solidFill>
                <a:latin typeface="Arial" panose="020B0604020202020204" pitchFamily="34" charset="0"/>
                <a:ea typeface="+mj-ea"/>
                <a:cs typeface="Arial" panose="020B0604020202020204" pitchFamily="34" charset="0"/>
              </a:rPr>
              <a:t>고객 구분</a:t>
            </a:r>
            <a:endParaRPr lang="en-US" altLang="ko-KR" sz="800">
              <a:solidFill>
                <a:srgbClr val="00A3A1"/>
              </a:solidFill>
              <a:latin typeface="Arial" panose="020B0604020202020204" pitchFamily="34" charset="0"/>
              <a:ea typeface="+mj-ea"/>
              <a:cs typeface="Arial" panose="020B0604020202020204" pitchFamily="34" charset="0"/>
            </a:endParaRPr>
          </a:p>
        </p:txBody>
      </p:sp>
      <p:cxnSp>
        <p:nvCxnSpPr>
          <p:cNvPr id="406" name="직선 연결선 405">
            <a:extLst>
              <a:ext uri="{FF2B5EF4-FFF2-40B4-BE49-F238E27FC236}">
                <a16:creationId xmlns:a16="http://schemas.microsoft.com/office/drawing/2014/main" id="{BCD1937B-66B3-45F1-9A66-0D83C9E78DA9}"/>
              </a:ext>
            </a:extLst>
          </p:cNvPr>
          <p:cNvCxnSpPr>
            <a:cxnSpLocks/>
          </p:cNvCxnSpPr>
          <p:nvPr/>
        </p:nvCxnSpPr>
        <p:spPr bwMode="auto">
          <a:xfrm>
            <a:off x="636849" y="1600196"/>
            <a:ext cx="2654343"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413" name="직사각형 227">
            <a:extLst>
              <a:ext uri="{FF2B5EF4-FFF2-40B4-BE49-F238E27FC236}">
                <a16:creationId xmlns:a16="http://schemas.microsoft.com/office/drawing/2014/main" id="{677E0926-AEE3-423B-9C6F-96EEC7949190}"/>
              </a:ext>
            </a:extLst>
          </p:cNvPr>
          <p:cNvSpPr/>
          <p:nvPr/>
        </p:nvSpPr>
        <p:spPr bwMode="auto">
          <a:xfrm>
            <a:off x="1520231" y="2555648"/>
            <a:ext cx="1783073" cy="252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딜러 또는 일반 사용자로 누적 다운로드 수로 측정</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16" name="직사각형 227">
            <a:extLst>
              <a:ext uri="{FF2B5EF4-FFF2-40B4-BE49-F238E27FC236}">
                <a16:creationId xmlns:a16="http://schemas.microsoft.com/office/drawing/2014/main" id="{209855DF-1742-4F71-AA83-A97C7863C4A7}"/>
              </a:ext>
            </a:extLst>
          </p:cNvPr>
          <p:cNvSpPr/>
          <p:nvPr/>
        </p:nvSpPr>
        <p:spPr bwMode="auto">
          <a:xfrm>
            <a:off x="1520231" y="2853631"/>
            <a:ext cx="1783073" cy="252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팝업</a:t>
            </a:r>
            <a:r>
              <a:rPr lang="en-US" altLang="ko-KR" sz="700">
                <a:solidFill>
                  <a:srgbClr val="000000"/>
                </a:solidFill>
                <a:latin typeface="Arial" panose="020B0604020202020204" pitchFamily="34" charset="0"/>
                <a:ea typeface="+mj-ea"/>
                <a:cs typeface="Arial" panose="020B0604020202020204" pitchFamily="34" charset="0"/>
              </a:rPr>
              <a:t>, </a:t>
            </a:r>
            <a:r>
              <a:rPr lang="ko-KR" altLang="en-US" sz="700">
                <a:solidFill>
                  <a:srgbClr val="000000"/>
                </a:solidFill>
                <a:latin typeface="Arial" panose="020B0604020202020204" pitchFamily="34" charset="0"/>
                <a:ea typeface="+mj-ea"/>
                <a:cs typeface="Arial" panose="020B0604020202020204" pitchFamily="34" charset="0"/>
              </a:rPr>
              <a:t>배너 등 어플리케이션 내에서 광고를 의뢰한 고객</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44" name="직사각형 227">
            <a:extLst>
              <a:ext uri="{FF2B5EF4-FFF2-40B4-BE49-F238E27FC236}">
                <a16:creationId xmlns:a16="http://schemas.microsoft.com/office/drawing/2014/main" id="{212E70BD-0BC6-4BBC-91F3-211520D2C9A6}"/>
              </a:ext>
            </a:extLst>
          </p:cNvPr>
          <p:cNvSpPr/>
          <p:nvPr/>
        </p:nvSpPr>
        <p:spPr bwMode="auto">
          <a:xfrm>
            <a:off x="629779" y="3516560"/>
            <a:ext cx="646613" cy="147881"/>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781990">
              <a:defRPr/>
            </a:pPr>
            <a:r>
              <a:rPr lang="ko-KR" altLang="en-US" sz="700" b="1">
                <a:solidFill>
                  <a:prstClr val="white"/>
                </a:solidFill>
                <a:latin typeface="Arial" panose="020B0604020202020204" pitchFamily="34" charset="0"/>
                <a:ea typeface="+mj-ea"/>
                <a:cs typeface="Arial" panose="020B0604020202020204" pitchFamily="34" charset="0"/>
              </a:rPr>
              <a:t>경상연구개발비</a:t>
            </a:r>
          </a:p>
        </p:txBody>
      </p:sp>
      <p:sp>
        <p:nvSpPr>
          <p:cNvPr id="445" name="직사각형 227">
            <a:extLst>
              <a:ext uri="{FF2B5EF4-FFF2-40B4-BE49-F238E27FC236}">
                <a16:creationId xmlns:a16="http://schemas.microsoft.com/office/drawing/2014/main" id="{617517ED-BF42-44BE-9749-46A7857A1F08}"/>
              </a:ext>
            </a:extLst>
          </p:cNvPr>
          <p:cNvSpPr/>
          <p:nvPr/>
        </p:nvSpPr>
        <p:spPr bwMode="auto">
          <a:xfrm>
            <a:off x="629779" y="3706501"/>
            <a:ext cx="646613" cy="213852"/>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a:solidFill>
                  <a:prstClr val="white"/>
                </a:solidFill>
                <a:latin typeface="Arial" panose="020B0604020202020204" pitchFamily="34" charset="0"/>
                <a:ea typeface="+mj-ea"/>
                <a:cs typeface="Arial" panose="020B0604020202020204" pitchFamily="34" charset="0"/>
              </a:rPr>
              <a:t>광고선전비</a:t>
            </a:r>
          </a:p>
        </p:txBody>
      </p:sp>
      <p:sp>
        <p:nvSpPr>
          <p:cNvPr id="446" name="직사각형 227">
            <a:extLst>
              <a:ext uri="{FF2B5EF4-FFF2-40B4-BE49-F238E27FC236}">
                <a16:creationId xmlns:a16="http://schemas.microsoft.com/office/drawing/2014/main" id="{B9FBCBFD-E8A3-46F7-A14A-E1497EA65D9B}"/>
              </a:ext>
            </a:extLst>
          </p:cNvPr>
          <p:cNvSpPr/>
          <p:nvPr/>
        </p:nvSpPr>
        <p:spPr bwMode="auto">
          <a:xfrm>
            <a:off x="629779" y="3958941"/>
            <a:ext cx="646613" cy="213852"/>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a:solidFill>
                  <a:prstClr val="white"/>
                </a:solidFill>
                <a:latin typeface="Arial" panose="020B0604020202020204" pitchFamily="34" charset="0"/>
                <a:ea typeface="+mj-ea"/>
                <a:cs typeface="Arial" panose="020B0604020202020204" pitchFamily="34" charset="0"/>
              </a:rPr>
              <a:t>지급수수료</a:t>
            </a:r>
          </a:p>
        </p:txBody>
      </p:sp>
      <p:sp>
        <p:nvSpPr>
          <p:cNvPr id="447" name="직사각형 227">
            <a:extLst>
              <a:ext uri="{FF2B5EF4-FFF2-40B4-BE49-F238E27FC236}">
                <a16:creationId xmlns:a16="http://schemas.microsoft.com/office/drawing/2014/main" id="{A567D223-72D7-48D2-93D4-CD1D58C9117C}"/>
              </a:ext>
            </a:extLst>
          </p:cNvPr>
          <p:cNvSpPr/>
          <p:nvPr/>
        </p:nvSpPr>
        <p:spPr bwMode="auto">
          <a:xfrm>
            <a:off x="629779" y="4394789"/>
            <a:ext cx="2082627" cy="150187"/>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800" b="1">
                <a:solidFill>
                  <a:prstClr val="white"/>
                </a:solidFill>
                <a:latin typeface="Arial" panose="020B0604020202020204" pitchFamily="34" charset="0"/>
                <a:ea typeface="+mj-ea"/>
                <a:cs typeface="Arial" panose="020B0604020202020204" pitchFamily="34" charset="0"/>
              </a:rPr>
              <a:t>Total</a:t>
            </a:r>
            <a:endParaRPr lang="ko-KR" altLang="en-US" sz="800" b="1">
              <a:solidFill>
                <a:prstClr val="white"/>
              </a:solidFill>
              <a:latin typeface="Arial" panose="020B0604020202020204" pitchFamily="34" charset="0"/>
              <a:ea typeface="+mj-ea"/>
              <a:cs typeface="Arial" panose="020B0604020202020204" pitchFamily="34" charset="0"/>
            </a:endParaRPr>
          </a:p>
        </p:txBody>
      </p:sp>
      <p:sp>
        <p:nvSpPr>
          <p:cNvPr id="450" name="직사각형 227">
            <a:extLst>
              <a:ext uri="{FF2B5EF4-FFF2-40B4-BE49-F238E27FC236}">
                <a16:creationId xmlns:a16="http://schemas.microsoft.com/office/drawing/2014/main" id="{10B731DD-7076-4A0B-90A3-1F7267920520}"/>
              </a:ext>
            </a:extLst>
          </p:cNvPr>
          <p:cNvSpPr/>
          <p:nvPr/>
        </p:nvSpPr>
        <p:spPr bwMode="auto">
          <a:xfrm>
            <a:off x="2742886" y="3516560"/>
            <a:ext cx="559152" cy="147881"/>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457198">
              <a:spcBef>
                <a:spcPts val="200"/>
              </a:spcBef>
              <a:defRPr/>
            </a:pPr>
            <a:r>
              <a:rPr lang="en-US" altLang="ko-KR" sz="700">
                <a:solidFill>
                  <a:srgbClr val="000000"/>
                </a:solidFill>
                <a:latin typeface="Arial" panose="020B0604020202020204" pitchFamily="34" charset="0"/>
                <a:ea typeface="+mj-ea"/>
                <a:cs typeface="Arial" panose="020B0604020202020204" pitchFamily="34" charset="0"/>
              </a:rPr>
              <a:t>164</a:t>
            </a:r>
            <a:r>
              <a:rPr lang="ko-KR" altLang="en-US" sz="700">
                <a:solidFill>
                  <a:srgbClr val="000000"/>
                </a:solidFill>
                <a:latin typeface="Arial" panose="020B0604020202020204" pitchFamily="34" charset="0"/>
                <a:ea typeface="+mj-ea"/>
                <a:cs typeface="Arial" panose="020B0604020202020204" pitchFamily="34" charset="0"/>
              </a:rPr>
              <a:t>백만원</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51" name="직사각형 17">
            <a:extLst>
              <a:ext uri="{FF2B5EF4-FFF2-40B4-BE49-F238E27FC236}">
                <a16:creationId xmlns:a16="http://schemas.microsoft.com/office/drawing/2014/main" id="{5D033440-2003-468C-A3DB-35949E94EACB}"/>
              </a:ext>
            </a:extLst>
          </p:cNvPr>
          <p:cNvSpPr>
            <a:spLocks noChangeArrowheads="1"/>
          </p:cNvSpPr>
          <p:nvPr/>
        </p:nvSpPr>
        <p:spPr bwMode="auto">
          <a:xfrm>
            <a:off x="2783251" y="3123005"/>
            <a:ext cx="480316"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A3A1"/>
                </a:solidFill>
                <a:latin typeface="Arial" panose="020B0604020202020204" pitchFamily="34" charset="0"/>
                <a:ea typeface="+mj-ea"/>
                <a:cs typeface="Arial" panose="020B0604020202020204" pitchFamily="34" charset="0"/>
              </a:rPr>
              <a:t>비용</a:t>
            </a:r>
            <a:r>
              <a:rPr lang="en-US" altLang="ko-KR" sz="800" baseline="30000" dirty="0">
                <a:solidFill>
                  <a:srgbClr val="00A3A1"/>
                </a:solidFill>
                <a:latin typeface="Arial" panose="020B0604020202020204" pitchFamily="34" charset="0"/>
                <a:ea typeface="+mj-ea"/>
                <a:cs typeface="Arial" panose="020B0604020202020204" pitchFamily="34" charset="0"/>
              </a:rPr>
              <a:t>1</a:t>
            </a:r>
          </a:p>
        </p:txBody>
      </p:sp>
      <p:cxnSp>
        <p:nvCxnSpPr>
          <p:cNvPr id="452" name="직선 연결선 451">
            <a:extLst>
              <a:ext uri="{FF2B5EF4-FFF2-40B4-BE49-F238E27FC236}">
                <a16:creationId xmlns:a16="http://schemas.microsoft.com/office/drawing/2014/main" id="{A2E5D766-AD8E-4E05-AF04-DF81B72B81D9}"/>
              </a:ext>
            </a:extLst>
          </p:cNvPr>
          <p:cNvCxnSpPr>
            <a:cxnSpLocks/>
          </p:cNvCxnSpPr>
          <p:nvPr/>
        </p:nvCxnSpPr>
        <p:spPr bwMode="auto">
          <a:xfrm>
            <a:off x="2739012" y="3273222"/>
            <a:ext cx="568795"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453" name="직사각형 227">
            <a:extLst>
              <a:ext uri="{FF2B5EF4-FFF2-40B4-BE49-F238E27FC236}">
                <a16:creationId xmlns:a16="http://schemas.microsoft.com/office/drawing/2014/main" id="{3A28A18F-5D36-436F-8CE5-25821D0502B9}"/>
              </a:ext>
            </a:extLst>
          </p:cNvPr>
          <p:cNvSpPr/>
          <p:nvPr/>
        </p:nvSpPr>
        <p:spPr bwMode="auto">
          <a:xfrm>
            <a:off x="1306872" y="3525112"/>
            <a:ext cx="1405534" cy="147881"/>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어플리케이션 개발 인력 인건비</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54" name="직사각형 17">
            <a:extLst>
              <a:ext uri="{FF2B5EF4-FFF2-40B4-BE49-F238E27FC236}">
                <a16:creationId xmlns:a16="http://schemas.microsoft.com/office/drawing/2014/main" id="{9D2C7DF4-415F-4D34-B318-232DEA5AC04B}"/>
              </a:ext>
            </a:extLst>
          </p:cNvPr>
          <p:cNvSpPr>
            <a:spLocks noChangeArrowheads="1"/>
          </p:cNvSpPr>
          <p:nvPr/>
        </p:nvSpPr>
        <p:spPr bwMode="auto">
          <a:xfrm>
            <a:off x="1431435" y="3109790"/>
            <a:ext cx="486051"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00A3A1"/>
                </a:solidFill>
                <a:latin typeface="Arial" panose="020B0604020202020204" pitchFamily="34" charset="0"/>
                <a:ea typeface="+mj-ea"/>
                <a:cs typeface="Arial" panose="020B0604020202020204" pitchFamily="34" charset="0"/>
              </a:rPr>
              <a:t>구분</a:t>
            </a:r>
            <a:endParaRPr lang="en-US" altLang="ko-KR" sz="800">
              <a:solidFill>
                <a:srgbClr val="00A3A1"/>
              </a:solidFill>
              <a:latin typeface="Arial" panose="020B0604020202020204" pitchFamily="34" charset="0"/>
              <a:ea typeface="+mj-ea"/>
              <a:cs typeface="Arial" panose="020B0604020202020204" pitchFamily="34" charset="0"/>
            </a:endParaRPr>
          </a:p>
        </p:txBody>
      </p:sp>
      <p:cxnSp>
        <p:nvCxnSpPr>
          <p:cNvPr id="455" name="직선 연결선 454">
            <a:extLst>
              <a:ext uri="{FF2B5EF4-FFF2-40B4-BE49-F238E27FC236}">
                <a16:creationId xmlns:a16="http://schemas.microsoft.com/office/drawing/2014/main" id="{BF99B45C-7C40-4208-B8B1-F5DB0EEA0055}"/>
              </a:ext>
            </a:extLst>
          </p:cNvPr>
          <p:cNvCxnSpPr>
            <a:cxnSpLocks/>
          </p:cNvCxnSpPr>
          <p:nvPr/>
        </p:nvCxnSpPr>
        <p:spPr bwMode="auto">
          <a:xfrm>
            <a:off x="641191" y="3270769"/>
            <a:ext cx="2066538"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456" name="직사각형 227">
            <a:extLst>
              <a:ext uri="{FF2B5EF4-FFF2-40B4-BE49-F238E27FC236}">
                <a16:creationId xmlns:a16="http://schemas.microsoft.com/office/drawing/2014/main" id="{091E4149-1780-4976-B736-6135F0A5D639}"/>
              </a:ext>
            </a:extLst>
          </p:cNvPr>
          <p:cNvSpPr/>
          <p:nvPr/>
        </p:nvSpPr>
        <p:spPr bwMode="auto">
          <a:xfrm>
            <a:off x="1306872" y="3710778"/>
            <a:ext cx="1405534" cy="213852"/>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구글</a:t>
            </a:r>
            <a:r>
              <a:rPr lang="en-US" altLang="ko-KR" sz="700">
                <a:solidFill>
                  <a:srgbClr val="000000"/>
                </a:solidFill>
                <a:latin typeface="Arial" panose="020B0604020202020204" pitchFamily="34" charset="0"/>
                <a:ea typeface="+mj-ea"/>
                <a:cs typeface="Arial" panose="020B0604020202020204" pitchFamily="34" charset="0"/>
              </a:rPr>
              <a:t>, </a:t>
            </a:r>
            <a:r>
              <a:rPr lang="ko-KR" altLang="en-US" sz="700">
                <a:solidFill>
                  <a:srgbClr val="000000"/>
                </a:solidFill>
                <a:latin typeface="Arial" panose="020B0604020202020204" pitchFamily="34" charset="0"/>
                <a:ea typeface="+mj-ea"/>
                <a:cs typeface="Arial" panose="020B0604020202020204" pitchFamily="34" charset="0"/>
              </a:rPr>
              <a:t>애플</a:t>
            </a:r>
            <a:r>
              <a:rPr lang="en-US" altLang="ko-KR" sz="700">
                <a:solidFill>
                  <a:srgbClr val="000000"/>
                </a:solidFill>
                <a:latin typeface="Arial" panose="020B0604020202020204" pitchFamily="34" charset="0"/>
                <a:ea typeface="+mj-ea"/>
                <a:cs typeface="Arial" panose="020B0604020202020204" pitchFamily="34" charset="0"/>
              </a:rPr>
              <a:t>, </a:t>
            </a:r>
            <a:r>
              <a:rPr lang="ko-KR" altLang="en-US" sz="700">
                <a:solidFill>
                  <a:srgbClr val="000000"/>
                </a:solidFill>
                <a:latin typeface="Arial" panose="020B0604020202020204" pitchFamily="34" charset="0"/>
                <a:ea typeface="+mj-ea"/>
                <a:cs typeface="Arial" panose="020B0604020202020204" pitchFamily="34" charset="0"/>
              </a:rPr>
              <a:t>페이스북 등 어플리케이션 홍보 비용</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57" name="직사각형 227">
            <a:extLst>
              <a:ext uri="{FF2B5EF4-FFF2-40B4-BE49-F238E27FC236}">
                <a16:creationId xmlns:a16="http://schemas.microsoft.com/office/drawing/2014/main" id="{1172A7D4-8027-4CA7-979B-000AB18F8D82}"/>
              </a:ext>
            </a:extLst>
          </p:cNvPr>
          <p:cNvSpPr/>
          <p:nvPr/>
        </p:nvSpPr>
        <p:spPr bwMode="auto">
          <a:xfrm>
            <a:off x="1306872" y="3958941"/>
            <a:ext cx="1405534" cy="213852"/>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매물시세</a:t>
            </a:r>
            <a:r>
              <a:rPr lang="en-US" altLang="ko-KR" sz="700">
                <a:solidFill>
                  <a:srgbClr val="000000"/>
                </a:solidFill>
                <a:latin typeface="Arial" panose="020B0604020202020204" pitchFamily="34" charset="0"/>
                <a:ea typeface="+mj-ea"/>
                <a:cs typeface="Arial" panose="020B0604020202020204" pitchFamily="34" charset="0"/>
              </a:rPr>
              <a:t>, </a:t>
            </a:r>
            <a:r>
              <a:rPr lang="ko-KR" altLang="en-US" sz="700">
                <a:solidFill>
                  <a:srgbClr val="000000"/>
                </a:solidFill>
                <a:latin typeface="Arial" panose="020B0604020202020204" pitchFamily="34" charset="0"/>
                <a:ea typeface="+mj-ea"/>
                <a:cs typeface="Arial" panose="020B0604020202020204" pitchFamily="34" charset="0"/>
              </a:rPr>
              <a:t>보험조회</a:t>
            </a:r>
            <a:r>
              <a:rPr lang="en-US" altLang="ko-KR" sz="700">
                <a:solidFill>
                  <a:srgbClr val="000000"/>
                </a:solidFill>
                <a:latin typeface="Arial" panose="020B0604020202020204" pitchFamily="34" charset="0"/>
                <a:ea typeface="+mj-ea"/>
                <a:cs typeface="Arial" panose="020B0604020202020204" pitchFamily="34" charset="0"/>
              </a:rPr>
              <a:t>, </a:t>
            </a:r>
            <a:r>
              <a:rPr lang="ko-KR" altLang="en-US" sz="700">
                <a:solidFill>
                  <a:srgbClr val="000000"/>
                </a:solidFill>
                <a:latin typeface="Arial" panose="020B0604020202020204" pitchFamily="34" charset="0"/>
                <a:ea typeface="+mj-ea"/>
                <a:cs typeface="Arial" panose="020B0604020202020204" pitchFamily="34" charset="0"/>
              </a:rPr>
              <a:t>트래픽 데이터 등을 위해 지급하는 비용</a:t>
            </a:r>
            <a:r>
              <a:rPr lang="en-US" altLang="ko-KR" sz="700">
                <a:solidFill>
                  <a:srgbClr val="000000"/>
                </a:solidFill>
                <a:latin typeface="Arial" panose="020B0604020202020204" pitchFamily="34" charset="0"/>
                <a:ea typeface="+mj-ea"/>
                <a:cs typeface="Arial" panose="020B0604020202020204" pitchFamily="34" charset="0"/>
              </a:rPr>
              <a:t> </a:t>
            </a:r>
          </a:p>
        </p:txBody>
      </p:sp>
      <p:sp>
        <p:nvSpPr>
          <p:cNvPr id="459" name="직사각형 227">
            <a:extLst>
              <a:ext uri="{FF2B5EF4-FFF2-40B4-BE49-F238E27FC236}">
                <a16:creationId xmlns:a16="http://schemas.microsoft.com/office/drawing/2014/main" id="{C9788F3A-7795-4307-9DBE-78F84D08E690}"/>
              </a:ext>
            </a:extLst>
          </p:cNvPr>
          <p:cNvSpPr/>
          <p:nvPr/>
        </p:nvSpPr>
        <p:spPr bwMode="auto">
          <a:xfrm>
            <a:off x="2742886" y="3705823"/>
            <a:ext cx="559152" cy="213852"/>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457198">
              <a:spcBef>
                <a:spcPts val="200"/>
              </a:spcBef>
              <a:defRPr/>
            </a:pPr>
            <a:r>
              <a:rPr lang="en-US" altLang="ko-KR" sz="700">
                <a:solidFill>
                  <a:srgbClr val="000000"/>
                </a:solidFill>
                <a:latin typeface="Arial" panose="020B0604020202020204" pitchFamily="34" charset="0"/>
                <a:ea typeface="+mj-ea"/>
                <a:cs typeface="Arial" panose="020B0604020202020204" pitchFamily="34" charset="0"/>
              </a:rPr>
              <a:t>1,182</a:t>
            </a:r>
            <a:r>
              <a:rPr lang="ko-KR" altLang="en-US" sz="700">
                <a:solidFill>
                  <a:srgbClr val="000000"/>
                </a:solidFill>
                <a:latin typeface="Arial" panose="020B0604020202020204" pitchFamily="34" charset="0"/>
                <a:ea typeface="+mj-ea"/>
                <a:cs typeface="Arial" panose="020B0604020202020204" pitchFamily="34" charset="0"/>
              </a:rPr>
              <a:t>백만원</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60" name="직사각형 227">
            <a:extLst>
              <a:ext uri="{FF2B5EF4-FFF2-40B4-BE49-F238E27FC236}">
                <a16:creationId xmlns:a16="http://schemas.microsoft.com/office/drawing/2014/main" id="{984213A0-4047-431A-8460-AA5E0FDADF45}"/>
              </a:ext>
            </a:extLst>
          </p:cNvPr>
          <p:cNvSpPr/>
          <p:nvPr/>
        </p:nvSpPr>
        <p:spPr bwMode="auto">
          <a:xfrm>
            <a:off x="2742886" y="3957584"/>
            <a:ext cx="559152" cy="213852"/>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457198">
              <a:spcBef>
                <a:spcPts val="200"/>
              </a:spcBef>
              <a:defRPr/>
            </a:pPr>
            <a:r>
              <a:rPr lang="en-US" altLang="ko-KR" sz="700">
                <a:solidFill>
                  <a:srgbClr val="000000"/>
                </a:solidFill>
                <a:latin typeface="Arial" panose="020B0604020202020204" pitchFamily="34" charset="0"/>
                <a:ea typeface="+mj-ea"/>
                <a:cs typeface="Arial" panose="020B0604020202020204" pitchFamily="34" charset="0"/>
              </a:rPr>
              <a:t>247</a:t>
            </a:r>
            <a:r>
              <a:rPr lang="ko-KR" altLang="en-US" sz="700">
                <a:solidFill>
                  <a:srgbClr val="000000"/>
                </a:solidFill>
                <a:latin typeface="Arial" panose="020B0604020202020204" pitchFamily="34" charset="0"/>
                <a:ea typeface="+mj-ea"/>
                <a:cs typeface="Arial" panose="020B0604020202020204" pitchFamily="34" charset="0"/>
              </a:rPr>
              <a:t>백만원</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61" name="직사각형 227">
            <a:extLst>
              <a:ext uri="{FF2B5EF4-FFF2-40B4-BE49-F238E27FC236}">
                <a16:creationId xmlns:a16="http://schemas.microsoft.com/office/drawing/2014/main" id="{88377EEA-BED1-4E2B-A7B1-A537F20C0C9D}"/>
              </a:ext>
            </a:extLst>
          </p:cNvPr>
          <p:cNvSpPr/>
          <p:nvPr/>
        </p:nvSpPr>
        <p:spPr bwMode="auto">
          <a:xfrm>
            <a:off x="2742886" y="4394789"/>
            <a:ext cx="559152" cy="150187"/>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457198">
              <a:spcBef>
                <a:spcPts val="200"/>
              </a:spcBef>
              <a:defRPr/>
            </a:pPr>
            <a:r>
              <a:rPr lang="en-US" altLang="ko-KR" sz="700">
                <a:solidFill>
                  <a:srgbClr val="000000"/>
                </a:solidFill>
                <a:latin typeface="Arial" panose="020B0604020202020204" pitchFamily="34" charset="0"/>
                <a:ea typeface="+mj-ea"/>
                <a:cs typeface="Arial" panose="020B0604020202020204" pitchFamily="34" charset="0"/>
              </a:rPr>
              <a:t>2,634</a:t>
            </a:r>
            <a:r>
              <a:rPr lang="ko-KR" altLang="en-US" sz="700">
                <a:solidFill>
                  <a:srgbClr val="000000"/>
                </a:solidFill>
                <a:latin typeface="Arial" panose="020B0604020202020204" pitchFamily="34" charset="0"/>
                <a:ea typeface="+mj-ea"/>
                <a:cs typeface="Arial" panose="020B0604020202020204" pitchFamily="34" charset="0"/>
              </a:rPr>
              <a:t>백만원</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63" name="직사각형 227">
            <a:extLst>
              <a:ext uri="{FF2B5EF4-FFF2-40B4-BE49-F238E27FC236}">
                <a16:creationId xmlns:a16="http://schemas.microsoft.com/office/drawing/2014/main" id="{B65B5078-7427-41D9-AD13-985C7EDA7011}"/>
              </a:ext>
            </a:extLst>
          </p:cNvPr>
          <p:cNvSpPr/>
          <p:nvPr/>
        </p:nvSpPr>
        <p:spPr bwMode="auto">
          <a:xfrm>
            <a:off x="631046" y="3325390"/>
            <a:ext cx="646613" cy="147881"/>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781990">
              <a:defRPr/>
            </a:pPr>
            <a:r>
              <a:rPr lang="ko-KR" altLang="en-US" sz="700" b="1">
                <a:solidFill>
                  <a:prstClr val="white"/>
                </a:solidFill>
                <a:latin typeface="Arial" panose="020B0604020202020204" pitchFamily="34" charset="0"/>
                <a:ea typeface="+mj-ea"/>
                <a:cs typeface="Arial" panose="020B0604020202020204" pitchFamily="34" charset="0"/>
              </a:rPr>
              <a:t>인건비</a:t>
            </a:r>
          </a:p>
        </p:txBody>
      </p:sp>
      <p:sp>
        <p:nvSpPr>
          <p:cNvPr id="464" name="직사각형 227">
            <a:extLst>
              <a:ext uri="{FF2B5EF4-FFF2-40B4-BE49-F238E27FC236}">
                <a16:creationId xmlns:a16="http://schemas.microsoft.com/office/drawing/2014/main" id="{C5CA1FB9-DC12-4327-A7F7-131D1F62F2A4}"/>
              </a:ext>
            </a:extLst>
          </p:cNvPr>
          <p:cNvSpPr/>
          <p:nvPr/>
        </p:nvSpPr>
        <p:spPr bwMode="auto">
          <a:xfrm>
            <a:off x="2744153" y="3325390"/>
            <a:ext cx="559152" cy="147881"/>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457198">
              <a:spcBef>
                <a:spcPts val="200"/>
              </a:spcBef>
              <a:defRPr/>
            </a:pPr>
            <a:r>
              <a:rPr lang="en-US" altLang="ko-KR" sz="700">
                <a:solidFill>
                  <a:srgbClr val="000000"/>
                </a:solidFill>
                <a:latin typeface="Arial" panose="020B0604020202020204" pitchFamily="34" charset="0"/>
                <a:ea typeface="+mj-ea"/>
                <a:cs typeface="Arial" panose="020B0604020202020204" pitchFamily="34" charset="0"/>
              </a:rPr>
              <a:t>747</a:t>
            </a:r>
            <a:r>
              <a:rPr lang="ko-KR" altLang="en-US" sz="700">
                <a:solidFill>
                  <a:srgbClr val="000000"/>
                </a:solidFill>
                <a:latin typeface="Arial" panose="020B0604020202020204" pitchFamily="34" charset="0"/>
                <a:ea typeface="+mj-ea"/>
                <a:cs typeface="Arial" panose="020B0604020202020204" pitchFamily="34" charset="0"/>
              </a:rPr>
              <a:t>백만원</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65" name="직사각형 227">
            <a:extLst>
              <a:ext uri="{FF2B5EF4-FFF2-40B4-BE49-F238E27FC236}">
                <a16:creationId xmlns:a16="http://schemas.microsoft.com/office/drawing/2014/main" id="{C7AD2770-088C-4BF6-B5DA-55F065A74908}"/>
              </a:ext>
            </a:extLst>
          </p:cNvPr>
          <p:cNvSpPr/>
          <p:nvPr/>
        </p:nvSpPr>
        <p:spPr bwMode="auto">
          <a:xfrm>
            <a:off x="1308139" y="3333942"/>
            <a:ext cx="1405534" cy="147881"/>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운영 인력 인건비 </a:t>
            </a:r>
            <a:r>
              <a:rPr lang="en-US" altLang="ko-KR" sz="700">
                <a:solidFill>
                  <a:srgbClr val="000000"/>
                </a:solidFill>
                <a:latin typeface="Arial" panose="020B0604020202020204" pitchFamily="34" charset="0"/>
                <a:ea typeface="+mj-ea"/>
                <a:cs typeface="Arial" panose="020B0604020202020204" pitchFamily="34" charset="0"/>
              </a:rPr>
              <a:t>(</a:t>
            </a:r>
            <a:r>
              <a:rPr lang="ko-KR" altLang="en-US" sz="700">
                <a:solidFill>
                  <a:srgbClr val="000000"/>
                </a:solidFill>
                <a:latin typeface="Arial" panose="020B0604020202020204" pitchFamily="34" charset="0"/>
                <a:ea typeface="+mj-ea"/>
                <a:cs typeface="Arial" panose="020B0604020202020204" pitchFamily="34" charset="0"/>
              </a:rPr>
              <a:t>전체 임직원</a:t>
            </a:r>
            <a:r>
              <a:rPr lang="en-US" altLang="ko-KR" sz="700">
                <a:solidFill>
                  <a:srgbClr val="000000"/>
                </a:solidFill>
                <a:latin typeface="Arial" panose="020B0604020202020204" pitchFamily="34" charset="0"/>
                <a:ea typeface="+mj-ea"/>
                <a:cs typeface="Arial" panose="020B0604020202020204" pitchFamily="34" charset="0"/>
              </a:rPr>
              <a:t>)</a:t>
            </a:r>
          </a:p>
        </p:txBody>
      </p:sp>
      <p:sp>
        <p:nvSpPr>
          <p:cNvPr id="470" name="직사각형 469">
            <a:extLst>
              <a:ext uri="{FF2B5EF4-FFF2-40B4-BE49-F238E27FC236}">
                <a16:creationId xmlns:a16="http://schemas.microsoft.com/office/drawing/2014/main" id="{74CA52C8-391C-4821-B4FA-CF362B84A169}"/>
              </a:ext>
            </a:extLst>
          </p:cNvPr>
          <p:cNvSpPr/>
          <p:nvPr/>
        </p:nvSpPr>
        <p:spPr>
          <a:xfrm>
            <a:off x="3538988" y="1654880"/>
            <a:ext cx="513470" cy="1609881"/>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a:solidFill>
                  <a:prstClr val="white"/>
                </a:solidFill>
                <a:latin typeface="Arial" panose="020B0604020202020204" pitchFamily="34" charset="0"/>
                <a:ea typeface="+mj-ea"/>
                <a:cs typeface="Arial" panose="020B0604020202020204" pitchFamily="34" charset="0"/>
              </a:rPr>
              <a:t>차량광고</a:t>
            </a:r>
            <a:endParaRPr lang="en-US" altLang="ko-KR" sz="800" b="1">
              <a:solidFill>
                <a:prstClr val="white"/>
              </a:solidFill>
              <a:latin typeface="Arial" panose="020B0604020202020204" pitchFamily="34" charset="0"/>
              <a:ea typeface="+mj-ea"/>
              <a:cs typeface="Arial" panose="020B0604020202020204" pitchFamily="34" charset="0"/>
            </a:endParaRPr>
          </a:p>
          <a:p>
            <a:pPr algn="ctr" defTabSz="457198">
              <a:defRPr/>
            </a:pPr>
            <a:r>
              <a:rPr lang="en-US" altLang="ko-KR" sz="800" b="1">
                <a:solidFill>
                  <a:prstClr val="white"/>
                </a:solidFill>
                <a:latin typeface="Arial" panose="020B0604020202020204" pitchFamily="34" charset="0"/>
                <a:ea typeface="+mj-ea"/>
                <a:cs typeface="Arial" panose="020B0604020202020204" pitchFamily="34" charset="0"/>
              </a:rPr>
              <a:t>(</a:t>
            </a:r>
            <a:r>
              <a:rPr lang="ko-KR" altLang="en-US" sz="800" b="1" err="1">
                <a:solidFill>
                  <a:prstClr val="white"/>
                </a:solidFill>
                <a:latin typeface="Arial" panose="020B0604020202020204" pitchFamily="34" charset="0"/>
                <a:ea typeface="+mj-ea"/>
                <a:cs typeface="Arial" panose="020B0604020202020204" pitchFamily="34" charset="0"/>
              </a:rPr>
              <a:t>내차사기</a:t>
            </a:r>
            <a:r>
              <a:rPr lang="en-US" altLang="ko-KR" sz="800" b="1">
                <a:solidFill>
                  <a:prstClr val="white"/>
                </a:solidFill>
                <a:latin typeface="Arial" panose="020B0604020202020204" pitchFamily="34" charset="0"/>
                <a:ea typeface="+mj-ea"/>
                <a:cs typeface="Arial" panose="020B0604020202020204" pitchFamily="34" charset="0"/>
              </a:rPr>
              <a:t>)</a:t>
            </a:r>
          </a:p>
        </p:txBody>
      </p:sp>
      <p:sp>
        <p:nvSpPr>
          <p:cNvPr id="471" name="직사각형 470">
            <a:extLst>
              <a:ext uri="{FF2B5EF4-FFF2-40B4-BE49-F238E27FC236}">
                <a16:creationId xmlns:a16="http://schemas.microsoft.com/office/drawing/2014/main" id="{6F4CC94E-61ED-4241-B3D5-9BF69FFCA1FE}"/>
              </a:ext>
            </a:extLst>
          </p:cNvPr>
          <p:cNvSpPr/>
          <p:nvPr/>
        </p:nvSpPr>
        <p:spPr>
          <a:xfrm>
            <a:off x="4108071" y="1654882"/>
            <a:ext cx="2113500" cy="28895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딜러가 </a:t>
            </a:r>
            <a:r>
              <a:rPr lang="ko-KR" altLang="en-US" sz="700" err="1">
                <a:solidFill>
                  <a:srgbClr val="000000"/>
                </a:solidFill>
                <a:latin typeface="Arial" panose="020B0604020202020204" pitchFamily="34" charset="0"/>
                <a:ea typeface="+mj-ea"/>
                <a:cs typeface="Arial" panose="020B0604020202020204" pitchFamily="34" charset="0"/>
              </a:rPr>
              <a:t>내차사기</a:t>
            </a:r>
            <a:r>
              <a:rPr lang="ko-KR" altLang="en-US" sz="700">
                <a:solidFill>
                  <a:srgbClr val="000000"/>
                </a:solidFill>
                <a:latin typeface="Arial" panose="020B0604020202020204" pitchFamily="34" charset="0"/>
                <a:ea typeface="+mj-ea"/>
                <a:cs typeface="Arial" panose="020B0604020202020204" pitchFamily="34" charset="0"/>
              </a:rPr>
              <a:t> 게시판에 매물을 게시하기 위해 구매하는 상품으로 등급별</a:t>
            </a:r>
            <a:r>
              <a:rPr lang="en-US" altLang="ko-KR" sz="700">
                <a:solidFill>
                  <a:srgbClr val="000000"/>
                </a:solidFill>
                <a:latin typeface="Arial" panose="020B0604020202020204" pitchFamily="34" charset="0"/>
                <a:ea typeface="+mj-ea"/>
                <a:cs typeface="Arial" panose="020B0604020202020204" pitchFamily="34" charset="0"/>
              </a:rPr>
              <a:t>, </a:t>
            </a:r>
            <a:r>
              <a:rPr lang="ko-KR" altLang="en-US" sz="700">
                <a:solidFill>
                  <a:srgbClr val="000000"/>
                </a:solidFill>
                <a:latin typeface="Arial" panose="020B0604020202020204" pitchFamily="34" charset="0"/>
                <a:ea typeface="+mj-ea"/>
                <a:cs typeface="Arial" panose="020B0604020202020204" pitchFamily="34" charset="0"/>
              </a:rPr>
              <a:t>게시기간별 가격 상이</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73" name="직사각형 472">
            <a:extLst>
              <a:ext uri="{FF2B5EF4-FFF2-40B4-BE49-F238E27FC236}">
                <a16:creationId xmlns:a16="http://schemas.microsoft.com/office/drawing/2014/main" id="{0F16323D-F581-4719-A2F1-99CECA7C5707}"/>
              </a:ext>
            </a:extLst>
          </p:cNvPr>
          <p:cNvSpPr/>
          <p:nvPr/>
        </p:nvSpPr>
        <p:spPr>
          <a:xfrm>
            <a:off x="4108071" y="3651188"/>
            <a:ext cx="1331808"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ko-KR" altLang="en-US" sz="800" b="1">
                <a:solidFill>
                  <a:prstClr val="white"/>
                </a:solidFill>
                <a:latin typeface="Arial" panose="020B0604020202020204" pitchFamily="34" charset="0"/>
                <a:ea typeface="+mj-ea"/>
                <a:cs typeface="Arial" panose="020B0604020202020204" pitchFamily="34" charset="0"/>
              </a:rPr>
              <a:t>백만원 이하</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474" name="직사각형 473">
            <a:extLst>
              <a:ext uri="{FF2B5EF4-FFF2-40B4-BE49-F238E27FC236}">
                <a16:creationId xmlns:a16="http://schemas.microsoft.com/office/drawing/2014/main" id="{C11F39DE-E3A1-4F78-BA5B-A290F6D271F9}"/>
              </a:ext>
            </a:extLst>
          </p:cNvPr>
          <p:cNvSpPr/>
          <p:nvPr/>
        </p:nvSpPr>
        <p:spPr>
          <a:xfrm>
            <a:off x="4108071" y="3845518"/>
            <a:ext cx="1331808"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ko-KR" altLang="en-US" sz="800" b="1">
                <a:solidFill>
                  <a:prstClr val="white"/>
                </a:solidFill>
                <a:latin typeface="Arial" panose="020B0604020202020204" pitchFamily="34" charset="0"/>
                <a:ea typeface="+mj-ea"/>
                <a:cs typeface="Arial" panose="020B0604020202020204" pitchFamily="34" charset="0"/>
              </a:rPr>
              <a:t>백만원 초과 </a:t>
            </a:r>
            <a:r>
              <a:rPr lang="en-US" altLang="ko-KR" sz="800" b="1">
                <a:solidFill>
                  <a:prstClr val="white"/>
                </a:solidFill>
                <a:latin typeface="Arial" panose="020B0604020202020204" pitchFamily="34" charset="0"/>
                <a:ea typeface="+mj-ea"/>
                <a:cs typeface="Arial" panose="020B0604020202020204" pitchFamily="34" charset="0"/>
              </a:rPr>
              <a:t>3</a:t>
            </a:r>
            <a:r>
              <a:rPr lang="ko-KR" altLang="en-US" sz="800" b="1">
                <a:solidFill>
                  <a:prstClr val="white"/>
                </a:solidFill>
                <a:latin typeface="Arial" panose="020B0604020202020204" pitchFamily="34" charset="0"/>
                <a:ea typeface="+mj-ea"/>
                <a:cs typeface="Arial" panose="020B0604020202020204" pitchFamily="34" charset="0"/>
              </a:rPr>
              <a:t>천만원 이하</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475" name="직사각형 474">
            <a:extLst>
              <a:ext uri="{FF2B5EF4-FFF2-40B4-BE49-F238E27FC236}">
                <a16:creationId xmlns:a16="http://schemas.microsoft.com/office/drawing/2014/main" id="{D289469F-673D-4C5D-8192-0E63852AD4F0}"/>
              </a:ext>
            </a:extLst>
          </p:cNvPr>
          <p:cNvSpPr/>
          <p:nvPr/>
        </p:nvSpPr>
        <p:spPr>
          <a:xfrm>
            <a:off x="4108071" y="4039848"/>
            <a:ext cx="1331808"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a:solidFill>
                  <a:prstClr val="white"/>
                </a:solidFill>
                <a:latin typeface="Arial" panose="020B0604020202020204" pitchFamily="34" charset="0"/>
                <a:ea typeface="+mj-ea"/>
                <a:cs typeface="Arial" panose="020B0604020202020204" pitchFamily="34" charset="0"/>
              </a:rPr>
              <a:t>3</a:t>
            </a:r>
            <a:r>
              <a:rPr lang="ko-KR" altLang="en-US" sz="800" b="1">
                <a:solidFill>
                  <a:prstClr val="white"/>
                </a:solidFill>
                <a:latin typeface="Arial" panose="020B0604020202020204" pitchFamily="34" charset="0"/>
                <a:ea typeface="+mj-ea"/>
                <a:cs typeface="Arial" panose="020B0604020202020204" pitchFamily="34" charset="0"/>
              </a:rPr>
              <a:t>천만원 초과</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476" name="직사각형 475">
            <a:extLst>
              <a:ext uri="{FF2B5EF4-FFF2-40B4-BE49-F238E27FC236}">
                <a16:creationId xmlns:a16="http://schemas.microsoft.com/office/drawing/2014/main" id="{A8AAE3C3-9737-4458-814A-2AD5A201E4A6}"/>
              </a:ext>
            </a:extLst>
          </p:cNvPr>
          <p:cNvSpPr/>
          <p:nvPr/>
        </p:nvSpPr>
        <p:spPr>
          <a:xfrm>
            <a:off x="5490790" y="3651188"/>
            <a:ext cx="730780"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5</a:t>
            </a:r>
            <a:r>
              <a:rPr lang="ko-KR" altLang="en-US" sz="800">
                <a:solidFill>
                  <a:srgbClr val="000000"/>
                </a:solidFill>
                <a:latin typeface="Arial" panose="020B0604020202020204" pitchFamily="34" charset="0"/>
                <a:ea typeface="+mj-ea"/>
                <a:cs typeface="Arial" panose="020B0604020202020204" pitchFamily="34" charset="0"/>
              </a:rPr>
              <a:t>만원</a:t>
            </a:r>
            <a:r>
              <a:rPr lang="en-US" altLang="ko-KR" sz="800">
                <a:solidFill>
                  <a:srgbClr val="000000"/>
                </a:solidFill>
                <a:latin typeface="Arial" panose="020B0604020202020204" pitchFamily="34" charset="0"/>
                <a:ea typeface="+mj-ea"/>
                <a:cs typeface="Arial" panose="020B0604020202020204" pitchFamily="34" charset="0"/>
              </a:rPr>
              <a:t>/</a:t>
            </a:r>
            <a:r>
              <a:rPr lang="ko-KR" altLang="en-US" sz="800">
                <a:solidFill>
                  <a:srgbClr val="000000"/>
                </a:solidFill>
                <a:latin typeface="Arial" panose="020B0604020202020204" pitchFamily="34" charset="0"/>
                <a:ea typeface="+mj-ea"/>
                <a:cs typeface="Arial" panose="020B0604020202020204" pitchFamily="34" charset="0"/>
              </a:rPr>
              <a:t>대</a:t>
            </a:r>
          </a:p>
        </p:txBody>
      </p:sp>
      <p:sp>
        <p:nvSpPr>
          <p:cNvPr id="477" name="직사각형 476">
            <a:extLst>
              <a:ext uri="{FF2B5EF4-FFF2-40B4-BE49-F238E27FC236}">
                <a16:creationId xmlns:a16="http://schemas.microsoft.com/office/drawing/2014/main" id="{BD85789A-8600-42E3-A005-8A6BA0288267}"/>
              </a:ext>
            </a:extLst>
          </p:cNvPr>
          <p:cNvSpPr/>
          <p:nvPr/>
        </p:nvSpPr>
        <p:spPr>
          <a:xfrm>
            <a:off x="3538988" y="3319793"/>
            <a:ext cx="513470" cy="871997"/>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a:solidFill>
                  <a:prstClr val="white"/>
                </a:solidFill>
                <a:latin typeface="Arial" panose="020B0604020202020204" pitchFamily="34" charset="0"/>
                <a:ea typeface="+mj-ea"/>
                <a:cs typeface="Arial" panose="020B0604020202020204" pitchFamily="34" charset="0"/>
              </a:rPr>
              <a:t>낙찰거래</a:t>
            </a:r>
            <a:endParaRPr lang="en-US" altLang="ko-KR" sz="800" b="1">
              <a:solidFill>
                <a:prstClr val="white"/>
              </a:solidFill>
              <a:latin typeface="Arial" panose="020B0604020202020204" pitchFamily="34" charset="0"/>
              <a:ea typeface="+mj-ea"/>
              <a:cs typeface="Arial" panose="020B0604020202020204" pitchFamily="34" charset="0"/>
            </a:endParaRPr>
          </a:p>
          <a:p>
            <a:pPr algn="ctr" defTabSz="457198">
              <a:defRPr/>
            </a:pPr>
            <a:r>
              <a:rPr lang="en-US" altLang="ko-KR" sz="800" b="1">
                <a:solidFill>
                  <a:prstClr val="white"/>
                </a:solidFill>
                <a:latin typeface="Arial" panose="020B0604020202020204" pitchFamily="34" charset="0"/>
                <a:ea typeface="+mj-ea"/>
                <a:cs typeface="Arial" panose="020B0604020202020204" pitchFamily="34" charset="0"/>
              </a:rPr>
              <a:t>(</a:t>
            </a:r>
            <a:r>
              <a:rPr lang="ko-KR" altLang="en-US" sz="800" b="1" err="1">
                <a:solidFill>
                  <a:prstClr val="white"/>
                </a:solidFill>
                <a:latin typeface="Arial" panose="020B0604020202020204" pitchFamily="34" charset="0"/>
                <a:ea typeface="+mj-ea"/>
                <a:cs typeface="Arial" panose="020B0604020202020204" pitchFamily="34" charset="0"/>
              </a:rPr>
              <a:t>내차팔기</a:t>
            </a:r>
            <a:r>
              <a:rPr lang="en-US" altLang="ko-KR" sz="800" b="1">
                <a:solidFill>
                  <a:prstClr val="white"/>
                </a:solidFill>
                <a:latin typeface="Arial" panose="020B0604020202020204" pitchFamily="34" charset="0"/>
                <a:ea typeface="+mj-ea"/>
                <a:cs typeface="Arial" panose="020B0604020202020204" pitchFamily="34" charset="0"/>
              </a:rPr>
              <a:t>)</a:t>
            </a:r>
          </a:p>
        </p:txBody>
      </p:sp>
      <p:sp>
        <p:nvSpPr>
          <p:cNvPr id="478" name="직사각형 477">
            <a:extLst>
              <a:ext uri="{FF2B5EF4-FFF2-40B4-BE49-F238E27FC236}">
                <a16:creationId xmlns:a16="http://schemas.microsoft.com/office/drawing/2014/main" id="{06B46A17-A83B-47C8-8FA0-2CA12C925CFC}"/>
              </a:ext>
            </a:extLst>
          </p:cNvPr>
          <p:cNvSpPr/>
          <p:nvPr/>
        </p:nvSpPr>
        <p:spPr>
          <a:xfrm>
            <a:off x="4108071" y="3323417"/>
            <a:ext cx="2113500" cy="28895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일반 사용자가 출품한 차량을 낙찰하는 경우 낙찰금액별 딜러가 지급하는 수수료</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483" name="직사각형 482">
            <a:extLst>
              <a:ext uri="{FF2B5EF4-FFF2-40B4-BE49-F238E27FC236}">
                <a16:creationId xmlns:a16="http://schemas.microsoft.com/office/drawing/2014/main" id="{ECF83D1A-99C2-455A-AE8F-2DFCFCFA657E}"/>
              </a:ext>
            </a:extLst>
          </p:cNvPr>
          <p:cNvSpPr/>
          <p:nvPr/>
        </p:nvSpPr>
        <p:spPr>
          <a:xfrm>
            <a:off x="5490790" y="3845518"/>
            <a:ext cx="730780"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20</a:t>
            </a:r>
            <a:r>
              <a:rPr lang="ko-KR" altLang="en-US" sz="800">
                <a:solidFill>
                  <a:srgbClr val="000000"/>
                </a:solidFill>
                <a:latin typeface="Arial" panose="020B0604020202020204" pitchFamily="34" charset="0"/>
                <a:ea typeface="+mj-ea"/>
                <a:cs typeface="Arial" panose="020B0604020202020204" pitchFamily="34" charset="0"/>
              </a:rPr>
              <a:t>만원</a:t>
            </a:r>
            <a:r>
              <a:rPr lang="en-US" altLang="ko-KR" sz="800">
                <a:solidFill>
                  <a:srgbClr val="000000"/>
                </a:solidFill>
                <a:latin typeface="Arial" panose="020B0604020202020204" pitchFamily="34" charset="0"/>
                <a:ea typeface="+mj-ea"/>
                <a:cs typeface="Arial" panose="020B0604020202020204" pitchFamily="34" charset="0"/>
              </a:rPr>
              <a:t>/</a:t>
            </a:r>
            <a:r>
              <a:rPr lang="ko-KR" altLang="en-US" sz="800">
                <a:solidFill>
                  <a:srgbClr val="000000"/>
                </a:solidFill>
                <a:latin typeface="Arial" panose="020B0604020202020204" pitchFamily="34" charset="0"/>
                <a:ea typeface="+mj-ea"/>
                <a:cs typeface="Arial" panose="020B0604020202020204" pitchFamily="34" charset="0"/>
              </a:rPr>
              <a:t>대</a:t>
            </a:r>
          </a:p>
        </p:txBody>
      </p:sp>
      <p:sp>
        <p:nvSpPr>
          <p:cNvPr id="484" name="직사각형 483">
            <a:extLst>
              <a:ext uri="{FF2B5EF4-FFF2-40B4-BE49-F238E27FC236}">
                <a16:creationId xmlns:a16="http://schemas.microsoft.com/office/drawing/2014/main" id="{C742A063-4143-4FD2-B754-6CED7B67C77A}"/>
              </a:ext>
            </a:extLst>
          </p:cNvPr>
          <p:cNvSpPr/>
          <p:nvPr/>
        </p:nvSpPr>
        <p:spPr>
          <a:xfrm>
            <a:off x="5490790" y="4039848"/>
            <a:ext cx="730780"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25</a:t>
            </a:r>
            <a:r>
              <a:rPr lang="ko-KR" altLang="en-US" sz="800">
                <a:solidFill>
                  <a:srgbClr val="000000"/>
                </a:solidFill>
                <a:latin typeface="Arial" panose="020B0604020202020204" pitchFamily="34" charset="0"/>
                <a:ea typeface="+mj-ea"/>
                <a:cs typeface="Arial" panose="020B0604020202020204" pitchFamily="34" charset="0"/>
              </a:rPr>
              <a:t>만원</a:t>
            </a:r>
            <a:r>
              <a:rPr lang="en-US" altLang="ko-KR" sz="800">
                <a:solidFill>
                  <a:srgbClr val="000000"/>
                </a:solidFill>
                <a:latin typeface="Arial" panose="020B0604020202020204" pitchFamily="34" charset="0"/>
                <a:ea typeface="+mj-ea"/>
                <a:cs typeface="Arial" panose="020B0604020202020204" pitchFamily="34" charset="0"/>
              </a:rPr>
              <a:t>/</a:t>
            </a:r>
            <a:r>
              <a:rPr lang="ko-KR" altLang="en-US" sz="800">
                <a:solidFill>
                  <a:srgbClr val="000000"/>
                </a:solidFill>
                <a:latin typeface="Arial" panose="020B0604020202020204" pitchFamily="34" charset="0"/>
                <a:ea typeface="+mj-ea"/>
                <a:cs typeface="Arial" panose="020B0604020202020204" pitchFamily="34" charset="0"/>
              </a:rPr>
              <a:t>대</a:t>
            </a:r>
          </a:p>
        </p:txBody>
      </p:sp>
      <p:sp>
        <p:nvSpPr>
          <p:cNvPr id="485" name="직사각형 484">
            <a:extLst>
              <a:ext uri="{FF2B5EF4-FFF2-40B4-BE49-F238E27FC236}">
                <a16:creationId xmlns:a16="http://schemas.microsoft.com/office/drawing/2014/main" id="{F014B047-E1F4-46A4-A9A2-58A6DC6762CD}"/>
              </a:ext>
            </a:extLst>
          </p:cNvPr>
          <p:cNvSpPr/>
          <p:nvPr/>
        </p:nvSpPr>
        <p:spPr>
          <a:xfrm>
            <a:off x="4108071" y="2168099"/>
            <a:ext cx="463929"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ko-KR" altLang="en-US" sz="800" b="1">
                <a:solidFill>
                  <a:prstClr val="white"/>
                </a:solidFill>
                <a:latin typeface="Arial" panose="020B0604020202020204" pitchFamily="34" charset="0"/>
                <a:ea typeface="+mj-ea"/>
                <a:cs typeface="Arial" panose="020B0604020202020204" pitchFamily="34" charset="0"/>
              </a:rPr>
              <a:t>프리미엄</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486" name="직사각형 485">
            <a:extLst>
              <a:ext uri="{FF2B5EF4-FFF2-40B4-BE49-F238E27FC236}">
                <a16:creationId xmlns:a16="http://schemas.microsoft.com/office/drawing/2014/main" id="{190AAD3B-E943-4A8A-8832-826D9C8B1132}"/>
              </a:ext>
            </a:extLst>
          </p:cNvPr>
          <p:cNvSpPr/>
          <p:nvPr/>
        </p:nvSpPr>
        <p:spPr>
          <a:xfrm>
            <a:off x="4108071" y="2354789"/>
            <a:ext cx="463929"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ko-KR" altLang="en-US" sz="800" b="1">
                <a:solidFill>
                  <a:prstClr val="white"/>
                </a:solidFill>
                <a:latin typeface="Arial" panose="020B0604020202020204" pitchFamily="34" charset="0"/>
                <a:ea typeface="+mj-ea"/>
                <a:cs typeface="Arial" panose="020B0604020202020204" pitchFamily="34" charset="0"/>
              </a:rPr>
              <a:t>플러스</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487" name="직사각형 486">
            <a:extLst>
              <a:ext uri="{FF2B5EF4-FFF2-40B4-BE49-F238E27FC236}">
                <a16:creationId xmlns:a16="http://schemas.microsoft.com/office/drawing/2014/main" id="{12A32342-88F7-442E-91B6-CD128019669D}"/>
              </a:ext>
            </a:extLst>
          </p:cNvPr>
          <p:cNvSpPr/>
          <p:nvPr/>
        </p:nvSpPr>
        <p:spPr>
          <a:xfrm>
            <a:off x="4108071" y="2549099"/>
            <a:ext cx="463929"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ko-KR" altLang="en-US" sz="800" b="1">
                <a:solidFill>
                  <a:prstClr val="white"/>
                </a:solidFill>
                <a:latin typeface="Arial" panose="020B0604020202020204" pitchFamily="34" charset="0"/>
                <a:ea typeface="+mj-ea"/>
                <a:cs typeface="Arial" panose="020B0604020202020204" pitchFamily="34" charset="0"/>
              </a:rPr>
              <a:t>베이직</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488" name="직사각형 487">
            <a:extLst>
              <a:ext uri="{FF2B5EF4-FFF2-40B4-BE49-F238E27FC236}">
                <a16:creationId xmlns:a16="http://schemas.microsoft.com/office/drawing/2014/main" id="{692349D9-3265-4A5E-8539-841D6458D708}"/>
              </a:ext>
            </a:extLst>
          </p:cNvPr>
          <p:cNvSpPr/>
          <p:nvPr/>
        </p:nvSpPr>
        <p:spPr>
          <a:xfrm>
            <a:off x="4609196" y="1985028"/>
            <a:ext cx="513469"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a:solidFill>
                  <a:prstClr val="white"/>
                </a:solidFill>
                <a:latin typeface="Arial" panose="020B0604020202020204" pitchFamily="34" charset="0"/>
                <a:ea typeface="+mj-ea"/>
                <a:cs typeface="Arial" panose="020B0604020202020204" pitchFamily="34" charset="0"/>
              </a:rPr>
              <a:t>30</a:t>
            </a:r>
            <a:r>
              <a:rPr lang="ko-KR" altLang="en-US" sz="800" b="1">
                <a:solidFill>
                  <a:prstClr val="white"/>
                </a:solidFill>
                <a:latin typeface="Arial" panose="020B0604020202020204" pitchFamily="34" charset="0"/>
                <a:ea typeface="+mj-ea"/>
                <a:cs typeface="Arial" panose="020B0604020202020204" pitchFamily="34" charset="0"/>
              </a:rPr>
              <a:t>일</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489" name="직사각형 488">
            <a:extLst>
              <a:ext uri="{FF2B5EF4-FFF2-40B4-BE49-F238E27FC236}">
                <a16:creationId xmlns:a16="http://schemas.microsoft.com/office/drawing/2014/main" id="{33A49DC4-DBCA-43E4-B9D4-00BDA284F7A9}"/>
              </a:ext>
            </a:extLst>
          </p:cNvPr>
          <p:cNvSpPr/>
          <p:nvPr/>
        </p:nvSpPr>
        <p:spPr>
          <a:xfrm>
            <a:off x="5155423" y="1985028"/>
            <a:ext cx="513469"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a:solidFill>
                  <a:prstClr val="white"/>
                </a:solidFill>
                <a:latin typeface="Arial" panose="020B0604020202020204" pitchFamily="34" charset="0"/>
                <a:ea typeface="+mj-ea"/>
                <a:cs typeface="Arial" panose="020B0604020202020204" pitchFamily="34" charset="0"/>
              </a:rPr>
              <a:t>90</a:t>
            </a:r>
            <a:r>
              <a:rPr lang="ko-KR" altLang="en-US" sz="800" b="1">
                <a:solidFill>
                  <a:prstClr val="white"/>
                </a:solidFill>
                <a:latin typeface="Arial" panose="020B0604020202020204" pitchFamily="34" charset="0"/>
                <a:ea typeface="+mj-ea"/>
                <a:cs typeface="Arial" panose="020B0604020202020204" pitchFamily="34" charset="0"/>
              </a:rPr>
              <a:t>일</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490" name="직사각형 489">
            <a:extLst>
              <a:ext uri="{FF2B5EF4-FFF2-40B4-BE49-F238E27FC236}">
                <a16:creationId xmlns:a16="http://schemas.microsoft.com/office/drawing/2014/main" id="{06466CE0-F19E-4307-B959-3901DA297018}"/>
              </a:ext>
            </a:extLst>
          </p:cNvPr>
          <p:cNvSpPr/>
          <p:nvPr/>
        </p:nvSpPr>
        <p:spPr>
          <a:xfrm>
            <a:off x="5701651" y="1985028"/>
            <a:ext cx="513469"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a:solidFill>
                  <a:prstClr val="white"/>
                </a:solidFill>
                <a:latin typeface="Arial" panose="020B0604020202020204" pitchFamily="34" charset="0"/>
                <a:ea typeface="+mj-ea"/>
                <a:cs typeface="Arial" panose="020B0604020202020204" pitchFamily="34" charset="0"/>
              </a:rPr>
              <a:t>180</a:t>
            </a:r>
            <a:r>
              <a:rPr lang="ko-KR" altLang="en-US" sz="800" b="1">
                <a:solidFill>
                  <a:prstClr val="white"/>
                </a:solidFill>
                <a:latin typeface="Arial" panose="020B0604020202020204" pitchFamily="34" charset="0"/>
                <a:ea typeface="+mj-ea"/>
                <a:cs typeface="Arial" panose="020B0604020202020204" pitchFamily="34" charset="0"/>
              </a:rPr>
              <a:t>일</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491" name="직사각형 490">
            <a:extLst>
              <a:ext uri="{FF2B5EF4-FFF2-40B4-BE49-F238E27FC236}">
                <a16:creationId xmlns:a16="http://schemas.microsoft.com/office/drawing/2014/main" id="{CF18595E-E3B8-419E-98A3-101C8E2C6948}"/>
              </a:ext>
            </a:extLst>
          </p:cNvPr>
          <p:cNvSpPr/>
          <p:nvPr/>
        </p:nvSpPr>
        <p:spPr>
          <a:xfrm>
            <a:off x="4609196" y="2168099"/>
            <a:ext cx="513469"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38,000</a:t>
            </a:r>
            <a:r>
              <a:rPr lang="ko-KR" altLang="en-US" sz="800">
                <a:solidFill>
                  <a:srgbClr val="000000"/>
                </a:solidFill>
                <a:latin typeface="Arial" panose="020B0604020202020204" pitchFamily="34" charset="0"/>
                <a:ea typeface="+mj-ea"/>
                <a:cs typeface="Arial" panose="020B0604020202020204" pitchFamily="34" charset="0"/>
              </a:rPr>
              <a:t>원</a:t>
            </a:r>
          </a:p>
        </p:txBody>
      </p:sp>
      <p:sp>
        <p:nvSpPr>
          <p:cNvPr id="492" name="직사각형 491">
            <a:extLst>
              <a:ext uri="{FF2B5EF4-FFF2-40B4-BE49-F238E27FC236}">
                <a16:creationId xmlns:a16="http://schemas.microsoft.com/office/drawing/2014/main" id="{DDC273B2-C962-41D0-8E53-C90D47C94B57}"/>
              </a:ext>
            </a:extLst>
          </p:cNvPr>
          <p:cNvSpPr/>
          <p:nvPr/>
        </p:nvSpPr>
        <p:spPr>
          <a:xfrm>
            <a:off x="4609196" y="2358599"/>
            <a:ext cx="513469"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13,500</a:t>
            </a:r>
            <a:r>
              <a:rPr lang="ko-KR" altLang="en-US" sz="800">
                <a:solidFill>
                  <a:srgbClr val="000000"/>
                </a:solidFill>
                <a:latin typeface="Arial" panose="020B0604020202020204" pitchFamily="34" charset="0"/>
                <a:ea typeface="+mj-ea"/>
                <a:cs typeface="Arial" panose="020B0604020202020204" pitchFamily="34" charset="0"/>
              </a:rPr>
              <a:t>원</a:t>
            </a:r>
          </a:p>
        </p:txBody>
      </p:sp>
      <p:sp>
        <p:nvSpPr>
          <p:cNvPr id="493" name="직사각형 492">
            <a:extLst>
              <a:ext uri="{FF2B5EF4-FFF2-40B4-BE49-F238E27FC236}">
                <a16:creationId xmlns:a16="http://schemas.microsoft.com/office/drawing/2014/main" id="{C05280F0-ABF0-4E2D-9F23-125A6DDBD091}"/>
              </a:ext>
            </a:extLst>
          </p:cNvPr>
          <p:cNvSpPr/>
          <p:nvPr/>
        </p:nvSpPr>
        <p:spPr>
          <a:xfrm>
            <a:off x="4609196" y="2549099"/>
            <a:ext cx="513469"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12,000</a:t>
            </a:r>
            <a:r>
              <a:rPr lang="ko-KR" altLang="en-US" sz="800">
                <a:solidFill>
                  <a:srgbClr val="000000"/>
                </a:solidFill>
                <a:latin typeface="Arial" panose="020B0604020202020204" pitchFamily="34" charset="0"/>
                <a:ea typeface="+mj-ea"/>
                <a:cs typeface="Arial" panose="020B0604020202020204" pitchFamily="34" charset="0"/>
              </a:rPr>
              <a:t>원</a:t>
            </a:r>
          </a:p>
        </p:txBody>
      </p:sp>
      <p:sp>
        <p:nvSpPr>
          <p:cNvPr id="494" name="직사각형 493">
            <a:extLst>
              <a:ext uri="{FF2B5EF4-FFF2-40B4-BE49-F238E27FC236}">
                <a16:creationId xmlns:a16="http://schemas.microsoft.com/office/drawing/2014/main" id="{84BCF344-0F03-4367-867C-D2F7B419FBCF}"/>
              </a:ext>
            </a:extLst>
          </p:cNvPr>
          <p:cNvSpPr/>
          <p:nvPr/>
        </p:nvSpPr>
        <p:spPr>
          <a:xfrm>
            <a:off x="5157603" y="2168099"/>
            <a:ext cx="513469"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108,273</a:t>
            </a:r>
            <a:r>
              <a:rPr lang="ko-KR" altLang="en-US" sz="800">
                <a:solidFill>
                  <a:srgbClr val="000000"/>
                </a:solidFill>
                <a:latin typeface="Arial" panose="020B0604020202020204" pitchFamily="34" charset="0"/>
                <a:ea typeface="+mj-ea"/>
                <a:cs typeface="Arial" panose="020B0604020202020204" pitchFamily="34" charset="0"/>
              </a:rPr>
              <a:t>원</a:t>
            </a:r>
          </a:p>
        </p:txBody>
      </p:sp>
      <p:sp>
        <p:nvSpPr>
          <p:cNvPr id="495" name="직사각형 494">
            <a:extLst>
              <a:ext uri="{FF2B5EF4-FFF2-40B4-BE49-F238E27FC236}">
                <a16:creationId xmlns:a16="http://schemas.microsoft.com/office/drawing/2014/main" id="{94A04883-00B2-466D-870B-A3B7062AC034}"/>
              </a:ext>
            </a:extLst>
          </p:cNvPr>
          <p:cNvSpPr/>
          <p:nvPr/>
        </p:nvSpPr>
        <p:spPr>
          <a:xfrm>
            <a:off x="5157603" y="2358599"/>
            <a:ext cx="513469"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38,473</a:t>
            </a:r>
            <a:r>
              <a:rPr lang="ko-KR" altLang="en-US" sz="800">
                <a:solidFill>
                  <a:srgbClr val="000000"/>
                </a:solidFill>
                <a:latin typeface="Arial" panose="020B0604020202020204" pitchFamily="34" charset="0"/>
                <a:ea typeface="+mj-ea"/>
                <a:cs typeface="Arial" panose="020B0604020202020204" pitchFamily="34" charset="0"/>
              </a:rPr>
              <a:t>원</a:t>
            </a:r>
          </a:p>
        </p:txBody>
      </p:sp>
      <p:sp>
        <p:nvSpPr>
          <p:cNvPr id="496" name="직사각형 495">
            <a:extLst>
              <a:ext uri="{FF2B5EF4-FFF2-40B4-BE49-F238E27FC236}">
                <a16:creationId xmlns:a16="http://schemas.microsoft.com/office/drawing/2014/main" id="{D5941FD4-8269-45C8-93AF-BF3BB5F105AB}"/>
              </a:ext>
            </a:extLst>
          </p:cNvPr>
          <p:cNvSpPr/>
          <p:nvPr/>
        </p:nvSpPr>
        <p:spPr>
          <a:xfrm>
            <a:off x="5157603" y="2549099"/>
            <a:ext cx="513469"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34,182</a:t>
            </a:r>
            <a:r>
              <a:rPr lang="ko-KR" altLang="en-US" sz="800">
                <a:solidFill>
                  <a:srgbClr val="000000"/>
                </a:solidFill>
                <a:latin typeface="Arial" panose="020B0604020202020204" pitchFamily="34" charset="0"/>
                <a:ea typeface="+mj-ea"/>
                <a:cs typeface="Arial" panose="020B0604020202020204" pitchFamily="34" charset="0"/>
              </a:rPr>
              <a:t>원</a:t>
            </a:r>
          </a:p>
        </p:txBody>
      </p:sp>
      <p:sp>
        <p:nvSpPr>
          <p:cNvPr id="497" name="직사각형 496">
            <a:extLst>
              <a:ext uri="{FF2B5EF4-FFF2-40B4-BE49-F238E27FC236}">
                <a16:creationId xmlns:a16="http://schemas.microsoft.com/office/drawing/2014/main" id="{3C726776-168F-41DE-A188-18C64E4B74DD}"/>
              </a:ext>
            </a:extLst>
          </p:cNvPr>
          <p:cNvSpPr/>
          <p:nvPr/>
        </p:nvSpPr>
        <p:spPr>
          <a:xfrm>
            <a:off x="5706011" y="2168099"/>
            <a:ext cx="513469"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209,727</a:t>
            </a:r>
            <a:r>
              <a:rPr lang="ko-KR" altLang="en-US" sz="800">
                <a:solidFill>
                  <a:srgbClr val="000000"/>
                </a:solidFill>
                <a:latin typeface="Arial" panose="020B0604020202020204" pitchFamily="34" charset="0"/>
                <a:ea typeface="+mj-ea"/>
                <a:cs typeface="Arial" panose="020B0604020202020204" pitchFamily="34" charset="0"/>
              </a:rPr>
              <a:t>원</a:t>
            </a:r>
          </a:p>
        </p:txBody>
      </p:sp>
      <p:sp>
        <p:nvSpPr>
          <p:cNvPr id="498" name="직사각형 497">
            <a:extLst>
              <a:ext uri="{FF2B5EF4-FFF2-40B4-BE49-F238E27FC236}">
                <a16:creationId xmlns:a16="http://schemas.microsoft.com/office/drawing/2014/main" id="{90E214F5-F6F6-4EAD-BEA6-FCE505D67B28}"/>
              </a:ext>
            </a:extLst>
          </p:cNvPr>
          <p:cNvSpPr/>
          <p:nvPr/>
        </p:nvSpPr>
        <p:spPr>
          <a:xfrm>
            <a:off x="5706011" y="2358599"/>
            <a:ext cx="513469"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74,518</a:t>
            </a:r>
            <a:r>
              <a:rPr lang="ko-KR" altLang="en-US" sz="800">
                <a:solidFill>
                  <a:srgbClr val="000000"/>
                </a:solidFill>
                <a:latin typeface="Arial" panose="020B0604020202020204" pitchFamily="34" charset="0"/>
                <a:ea typeface="+mj-ea"/>
                <a:cs typeface="Arial" panose="020B0604020202020204" pitchFamily="34" charset="0"/>
              </a:rPr>
              <a:t>원</a:t>
            </a:r>
          </a:p>
        </p:txBody>
      </p:sp>
      <p:sp>
        <p:nvSpPr>
          <p:cNvPr id="499" name="직사각형 498">
            <a:extLst>
              <a:ext uri="{FF2B5EF4-FFF2-40B4-BE49-F238E27FC236}">
                <a16:creationId xmlns:a16="http://schemas.microsoft.com/office/drawing/2014/main" id="{E2CCF328-E092-4AB2-80B6-F7C5EE745A27}"/>
              </a:ext>
            </a:extLst>
          </p:cNvPr>
          <p:cNvSpPr/>
          <p:nvPr/>
        </p:nvSpPr>
        <p:spPr>
          <a:xfrm>
            <a:off x="5706011" y="2549099"/>
            <a:ext cx="513469"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66,182</a:t>
            </a:r>
            <a:r>
              <a:rPr lang="ko-KR" altLang="en-US" sz="800">
                <a:solidFill>
                  <a:srgbClr val="000000"/>
                </a:solidFill>
                <a:latin typeface="Arial" panose="020B0604020202020204" pitchFamily="34" charset="0"/>
                <a:ea typeface="+mj-ea"/>
                <a:cs typeface="Arial" panose="020B0604020202020204" pitchFamily="34" charset="0"/>
              </a:rPr>
              <a:t>원</a:t>
            </a:r>
          </a:p>
        </p:txBody>
      </p:sp>
      <p:sp>
        <p:nvSpPr>
          <p:cNvPr id="500" name="TextBox 499">
            <a:extLst>
              <a:ext uri="{FF2B5EF4-FFF2-40B4-BE49-F238E27FC236}">
                <a16:creationId xmlns:a16="http://schemas.microsoft.com/office/drawing/2014/main" id="{F3ABE489-DB91-4BEB-9FD7-977E6ECB7DD0}"/>
              </a:ext>
            </a:extLst>
          </p:cNvPr>
          <p:cNvSpPr txBox="1"/>
          <p:nvPr/>
        </p:nvSpPr>
        <p:spPr>
          <a:xfrm>
            <a:off x="4104416" y="2003036"/>
            <a:ext cx="478797" cy="161866"/>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(1</a:t>
            </a:r>
            <a:r>
              <a:rPr lang="ko-KR" altLang="en-US" sz="700">
                <a:latin typeface="Arial" panose="020B0604020202020204" pitchFamily="34" charset="0"/>
                <a:cs typeface="Arial" panose="020B0604020202020204" pitchFamily="34" charset="0"/>
              </a:rPr>
              <a:t>대당 가격</a:t>
            </a:r>
            <a:r>
              <a:rPr lang="en-US" altLang="ko-KR" sz="700">
                <a:latin typeface="Arial" panose="020B0604020202020204" pitchFamily="34" charset="0"/>
                <a:cs typeface="Arial" panose="020B0604020202020204" pitchFamily="34" charset="0"/>
              </a:rPr>
              <a:t>)</a:t>
            </a:r>
          </a:p>
        </p:txBody>
      </p:sp>
      <p:sp>
        <p:nvSpPr>
          <p:cNvPr id="501" name="직사각형 500">
            <a:extLst>
              <a:ext uri="{FF2B5EF4-FFF2-40B4-BE49-F238E27FC236}">
                <a16:creationId xmlns:a16="http://schemas.microsoft.com/office/drawing/2014/main" id="{B0760B52-5E19-45C0-9F22-9BFCBFE13F5F}"/>
              </a:ext>
            </a:extLst>
          </p:cNvPr>
          <p:cNvSpPr/>
          <p:nvPr/>
        </p:nvSpPr>
        <p:spPr>
          <a:xfrm>
            <a:off x="3538988" y="4236603"/>
            <a:ext cx="513470" cy="380367"/>
          </a:xfrm>
          <a:prstGeom prst="rect">
            <a:avLst/>
          </a:prstGeom>
          <a:solidFill>
            <a:srgbClr val="005EB8"/>
          </a:solidFill>
          <a:ln w="635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a:solidFill>
                  <a:prstClr val="white"/>
                </a:solidFill>
                <a:latin typeface="Arial" panose="020B0604020202020204" pitchFamily="34" charset="0"/>
                <a:ea typeface="+mj-ea"/>
                <a:cs typeface="Arial" panose="020B0604020202020204" pitchFamily="34" charset="0"/>
              </a:rPr>
              <a:t>채널광고</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502" name="직사각형 501">
            <a:extLst>
              <a:ext uri="{FF2B5EF4-FFF2-40B4-BE49-F238E27FC236}">
                <a16:creationId xmlns:a16="http://schemas.microsoft.com/office/drawing/2014/main" id="{3D2B24D4-9AD1-493F-BE3A-1212932FC926}"/>
              </a:ext>
            </a:extLst>
          </p:cNvPr>
          <p:cNvSpPr/>
          <p:nvPr/>
        </p:nvSpPr>
        <p:spPr>
          <a:xfrm>
            <a:off x="4742211" y="4236603"/>
            <a:ext cx="1479360" cy="390016"/>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광고주 요청에 따라 어플리케이션 내 광고 채널을 제공하며</a:t>
            </a:r>
            <a:r>
              <a:rPr lang="en-US" altLang="ko-KR" sz="700">
                <a:solidFill>
                  <a:srgbClr val="000000"/>
                </a:solidFill>
                <a:latin typeface="Arial" panose="020B0604020202020204" pitchFamily="34" charset="0"/>
                <a:ea typeface="+mj-ea"/>
                <a:cs typeface="Arial" panose="020B0604020202020204" pitchFamily="34" charset="0"/>
              </a:rPr>
              <a:t>,</a:t>
            </a:r>
            <a:r>
              <a:rPr lang="ko-KR" altLang="en-US" sz="700">
                <a:solidFill>
                  <a:srgbClr val="000000"/>
                </a:solidFill>
                <a:latin typeface="Arial" panose="020B0604020202020204" pitchFamily="34" charset="0"/>
                <a:ea typeface="+mj-ea"/>
                <a:cs typeface="Arial" panose="020B0604020202020204" pitchFamily="34" charset="0"/>
              </a:rPr>
              <a:t> 계약 </a:t>
            </a:r>
            <a:r>
              <a:rPr lang="ko-KR" altLang="en-US" sz="700" err="1">
                <a:solidFill>
                  <a:srgbClr val="000000"/>
                </a:solidFill>
                <a:latin typeface="Arial" panose="020B0604020202020204" pitchFamily="34" charset="0"/>
                <a:ea typeface="+mj-ea"/>
                <a:cs typeface="Arial" panose="020B0604020202020204" pitchFamily="34" charset="0"/>
              </a:rPr>
              <a:t>조건별</a:t>
            </a:r>
            <a:r>
              <a:rPr lang="ko-KR" altLang="en-US" sz="700">
                <a:solidFill>
                  <a:srgbClr val="000000"/>
                </a:solidFill>
                <a:latin typeface="Arial" panose="020B0604020202020204" pitchFamily="34" charset="0"/>
                <a:ea typeface="+mj-ea"/>
                <a:cs typeface="Arial" panose="020B0604020202020204" pitchFamily="34" charset="0"/>
              </a:rPr>
              <a:t> 금액 상이</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503" name="직사각형 502">
            <a:extLst>
              <a:ext uri="{FF2B5EF4-FFF2-40B4-BE49-F238E27FC236}">
                <a16:creationId xmlns:a16="http://schemas.microsoft.com/office/drawing/2014/main" id="{F3EFC3DB-E362-40AF-A4C7-E2D11017BEBE}"/>
              </a:ext>
            </a:extLst>
          </p:cNvPr>
          <p:cNvSpPr/>
          <p:nvPr/>
        </p:nvSpPr>
        <p:spPr>
          <a:xfrm>
            <a:off x="4108072" y="4236603"/>
            <a:ext cx="578524" cy="171042"/>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a:solidFill>
                  <a:prstClr val="white"/>
                </a:solidFill>
                <a:latin typeface="Arial" panose="020B0604020202020204" pitchFamily="34" charset="0"/>
                <a:ea typeface="+mj-ea"/>
                <a:cs typeface="Arial" panose="020B0604020202020204" pitchFamily="34" charset="0"/>
              </a:rPr>
              <a:t>CPM</a:t>
            </a:r>
          </a:p>
        </p:txBody>
      </p:sp>
      <p:sp>
        <p:nvSpPr>
          <p:cNvPr id="504" name="직사각형 503">
            <a:extLst>
              <a:ext uri="{FF2B5EF4-FFF2-40B4-BE49-F238E27FC236}">
                <a16:creationId xmlns:a16="http://schemas.microsoft.com/office/drawing/2014/main" id="{678FF584-090E-4035-BC2C-F95A0C1C2D8B}"/>
              </a:ext>
            </a:extLst>
          </p:cNvPr>
          <p:cNvSpPr/>
          <p:nvPr/>
        </p:nvSpPr>
        <p:spPr>
          <a:xfrm>
            <a:off x="4108072" y="4446327"/>
            <a:ext cx="578524" cy="171042"/>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a:solidFill>
                  <a:prstClr val="white"/>
                </a:solidFill>
                <a:latin typeface="Arial" panose="020B0604020202020204" pitchFamily="34" charset="0"/>
                <a:ea typeface="+mj-ea"/>
                <a:cs typeface="Arial" panose="020B0604020202020204" pitchFamily="34" charset="0"/>
              </a:rPr>
              <a:t>CPA, CPS</a:t>
            </a:r>
          </a:p>
        </p:txBody>
      </p:sp>
      <p:sp>
        <p:nvSpPr>
          <p:cNvPr id="510" name="직사각형 17">
            <a:extLst>
              <a:ext uri="{FF2B5EF4-FFF2-40B4-BE49-F238E27FC236}">
                <a16:creationId xmlns:a16="http://schemas.microsoft.com/office/drawing/2014/main" id="{CB9CDD17-EF2C-4748-8174-20B5BF2CDC6E}"/>
              </a:ext>
            </a:extLst>
          </p:cNvPr>
          <p:cNvSpPr>
            <a:spLocks noChangeArrowheads="1"/>
          </p:cNvSpPr>
          <p:nvPr/>
        </p:nvSpPr>
        <p:spPr bwMode="auto">
          <a:xfrm>
            <a:off x="3548817" y="1439217"/>
            <a:ext cx="505787"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pPr>
            <a:r>
              <a:rPr lang="ko-KR" altLang="en-US" sz="800">
                <a:solidFill>
                  <a:srgbClr val="005EB8"/>
                </a:solidFill>
                <a:latin typeface="Arial" panose="020B0604020202020204" pitchFamily="34" charset="0"/>
                <a:ea typeface="+mj-ea"/>
                <a:cs typeface="Arial" panose="020B0604020202020204" pitchFamily="34" charset="0"/>
              </a:rPr>
              <a:t>구분</a:t>
            </a:r>
            <a:endParaRPr lang="en-US" altLang="ko-KR" sz="800">
              <a:solidFill>
                <a:srgbClr val="005EB8"/>
              </a:solidFill>
              <a:latin typeface="Arial" panose="020B0604020202020204" pitchFamily="34" charset="0"/>
              <a:ea typeface="+mj-ea"/>
              <a:cs typeface="Arial" panose="020B0604020202020204" pitchFamily="34" charset="0"/>
            </a:endParaRPr>
          </a:p>
        </p:txBody>
      </p:sp>
      <p:cxnSp>
        <p:nvCxnSpPr>
          <p:cNvPr id="511" name="직선 연결선 510">
            <a:extLst>
              <a:ext uri="{FF2B5EF4-FFF2-40B4-BE49-F238E27FC236}">
                <a16:creationId xmlns:a16="http://schemas.microsoft.com/office/drawing/2014/main" id="{9887C320-8ACE-4004-B943-30303D4C2943}"/>
              </a:ext>
            </a:extLst>
          </p:cNvPr>
          <p:cNvCxnSpPr>
            <a:cxnSpLocks/>
          </p:cNvCxnSpPr>
          <p:nvPr/>
        </p:nvCxnSpPr>
        <p:spPr bwMode="auto">
          <a:xfrm>
            <a:off x="3544310" y="1600196"/>
            <a:ext cx="514800" cy="0"/>
          </a:xfrm>
          <a:prstGeom prst="line">
            <a:avLst/>
          </a:prstGeom>
          <a:noFill/>
          <a:ln w="9525" algn="ctr">
            <a:solidFill>
              <a:srgbClr val="0091DA"/>
            </a:solidFill>
            <a:round/>
            <a:headEnd/>
            <a:tailEnd/>
          </a:ln>
        </p:spPr>
      </p:cxnSp>
      <p:sp>
        <p:nvSpPr>
          <p:cNvPr id="512" name="직사각형 17">
            <a:extLst>
              <a:ext uri="{FF2B5EF4-FFF2-40B4-BE49-F238E27FC236}">
                <a16:creationId xmlns:a16="http://schemas.microsoft.com/office/drawing/2014/main" id="{208EDE6E-464B-49B9-81BC-2CDC4F1B9421}"/>
              </a:ext>
            </a:extLst>
          </p:cNvPr>
          <p:cNvSpPr>
            <a:spLocks noChangeArrowheads="1"/>
          </p:cNvSpPr>
          <p:nvPr/>
        </p:nvSpPr>
        <p:spPr bwMode="auto">
          <a:xfrm>
            <a:off x="4331077" y="1449979"/>
            <a:ext cx="1666231"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pPr>
            <a:r>
              <a:rPr lang="ko-KR" altLang="en-US" sz="800">
                <a:solidFill>
                  <a:srgbClr val="005EB8"/>
                </a:solidFill>
                <a:latin typeface="Arial" panose="020B0604020202020204" pitchFamily="34" charset="0"/>
                <a:ea typeface="+mj-ea"/>
                <a:cs typeface="Arial" panose="020B0604020202020204" pitchFamily="34" charset="0"/>
              </a:rPr>
              <a:t>설명 및 상품별 단가 </a:t>
            </a:r>
            <a:r>
              <a:rPr lang="en-US" altLang="ko-KR" sz="700">
                <a:solidFill>
                  <a:srgbClr val="005EB8"/>
                </a:solidFill>
                <a:latin typeface="Arial" panose="020B0604020202020204" pitchFamily="34" charset="0"/>
                <a:ea typeface="+mj-ea"/>
                <a:cs typeface="Arial" panose="020B0604020202020204" pitchFamily="34" charset="0"/>
              </a:rPr>
              <a:t>(VAT </a:t>
            </a:r>
            <a:r>
              <a:rPr lang="ko-KR" altLang="en-US" sz="700">
                <a:solidFill>
                  <a:srgbClr val="005EB8"/>
                </a:solidFill>
                <a:latin typeface="Arial" panose="020B0604020202020204" pitchFamily="34" charset="0"/>
                <a:ea typeface="+mj-ea"/>
                <a:cs typeface="Arial" panose="020B0604020202020204" pitchFamily="34" charset="0"/>
              </a:rPr>
              <a:t>별도</a:t>
            </a:r>
            <a:r>
              <a:rPr lang="en-US" altLang="ko-KR" sz="700">
                <a:solidFill>
                  <a:srgbClr val="005EB8"/>
                </a:solidFill>
                <a:latin typeface="Arial" panose="020B0604020202020204" pitchFamily="34" charset="0"/>
                <a:ea typeface="+mj-ea"/>
                <a:cs typeface="Arial" panose="020B0604020202020204" pitchFamily="34" charset="0"/>
              </a:rPr>
              <a:t>)</a:t>
            </a:r>
            <a:endParaRPr lang="en-US" altLang="ko-KR" sz="800" baseline="30000">
              <a:solidFill>
                <a:srgbClr val="005EB8"/>
              </a:solidFill>
              <a:latin typeface="Arial" panose="020B0604020202020204" pitchFamily="34" charset="0"/>
              <a:ea typeface="+mj-ea"/>
              <a:cs typeface="Arial" panose="020B0604020202020204" pitchFamily="34" charset="0"/>
            </a:endParaRPr>
          </a:p>
        </p:txBody>
      </p:sp>
      <p:cxnSp>
        <p:nvCxnSpPr>
          <p:cNvPr id="513" name="직선 연결선 512">
            <a:extLst>
              <a:ext uri="{FF2B5EF4-FFF2-40B4-BE49-F238E27FC236}">
                <a16:creationId xmlns:a16="http://schemas.microsoft.com/office/drawing/2014/main" id="{F5D742DB-A4F1-40A1-A189-7FC4889C29C7}"/>
              </a:ext>
            </a:extLst>
          </p:cNvPr>
          <p:cNvCxnSpPr>
            <a:cxnSpLocks/>
          </p:cNvCxnSpPr>
          <p:nvPr/>
        </p:nvCxnSpPr>
        <p:spPr bwMode="auto">
          <a:xfrm>
            <a:off x="4111551" y="1600196"/>
            <a:ext cx="2105283" cy="0"/>
          </a:xfrm>
          <a:prstGeom prst="line">
            <a:avLst/>
          </a:prstGeom>
          <a:noFill/>
          <a:ln w="9525" algn="ctr">
            <a:solidFill>
              <a:srgbClr val="0091DA"/>
            </a:solidFill>
            <a:round/>
            <a:headEnd/>
            <a:tailEnd/>
          </a:ln>
        </p:spPr>
      </p:cxnSp>
      <p:sp>
        <p:nvSpPr>
          <p:cNvPr id="534" name="직사각형 17">
            <a:extLst>
              <a:ext uri="{FF2B5EF4-FFF2-40B4-BE49-F238E27FC236}">
                <a16:creationId xmlns:a16="http://schemas.microsoft.com/office/drawing/2014/main" id="{8569B8A4-EA1C-411F-B5BB-FED435F8EA03}"/>
              </a:ext>
            </a:extLst>
          </p:cNvPr>
          <p:cNvSpPr>
            <a:spLocks noChangeArrowheads="1"/>
          </p:cNvSpPr>
          <p:nvPr/>
        </p:nvSpPr>
        <p:spPr bwMode="auto">
          <a:xfrm>
            <a:off x="7820145" y="1434451"/>
            <a:ext cx="548926"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470A68"/>
                </a:solidFill>
                <a:latin typeface="Arial" panose="020B0604020202020204" pitchFamily="34" charset="0"/>
                <a:ea typeface="+mj-ea"/>
                <a:cs typeface="Arial" panose="020B0604020202020204" pitchFamily="34" charset="0"/>
              </a:rPr>
              <a:t>수량</a:t>
            </a:r>
            <a:endParaRPr lang="en-US" altLang="ko-KR" sz="800" baseline="30000">
              <a:solidFill>
                <a:srgbClr val="470A68"/>
              </a:solidFill>
              <a:latin typeface="Arial" panose="020B0604020202020204" pitchFamily="34" charset="0"/>
              <a:ea typeface="+mj-ea"/>
              <a:cs typeface="Arial" panose="020B0604020202020204" pitchFamily="34" charset="0"/>
            </a:endParaRPr>
          </a:p>
        </p:txBody>
      </p:sp>
      <p:cxnSp>
        <p:nvCxnSpPr>
          <p:cNvPr id="535" name="직선 연결선 534">
            <a:extLst>
              <a:ext uri="{FF2B5EF4-FFF2-40B4-BE49-F238E27FC236}">
                <a16:creationId xmlns:a16="http://schemas.microsoft.com/office/drawing/2014/main" id="{A36B397F-0057-49D9-A542-65EEE73B8388}"/>
              </a:ext>
            </a:extLst>
          </p:cNvPr>
          <p:cNvCxnSpPr>
            <a:cxnSpLocks/>
          </p:cNvCxnSpPr>
          <p:nvPr/>
        </p:nvCxnSpPr>
        <p:spPr bwMode="auto">
          <a:xfrm>
            <a:off x="7758278" y="1603897"/>
            <a:ext cx="675180"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357" name="직사각형 227">
            <a:extLst>
              <a:ext uri="{FF2B5EF4-FFF2-40B4-BE49-F238E27FC236}">
                <a16:creationId xmlns:a16="http://schemas.microsoft.com/office/drawing/2014/main" id="{99A9345A-31C3-41CB-B082-DF405F699F01}"/>
              </a:ext>
            </a:extLst>
          </p:cNvPr>
          <p:cNvSpPr/>
          <p:nvPr/>
        </p:nvSpPr>
        <p:spPr bwMode="auto">
          <a:xfrm>
            <a:off x="6457639" y="1664356"/>
            <a:ext cx="558000" cy="288000"/>
          </a:xfrm>
          <a:prstGeom prst="rect">
            <a:avLst/>
          </a:prstGeom>
          <a:solidFill>
            <a:srgbClr val="470A68"/>
          </a:solidFill>
          <a:ln w="6350" cap="flat" cmpd="sng" algn="ctr">
            <a:solidFill>
              <a:srgbClr val="470A68"/>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a:solidFill>
                  <a:prstClr val="white"/>
                </a:solidFill>
                <a:latin typeface="Arial" panose="020B0604020202020204" pitchFamily="34" charset="0"/>
                <a:ea typeface="+mj-ea"/>
                <a:cs typeface="Arial" panose="020B0604020202020204" pitchFamily="34" charset="0"/>
              </a:rPr>
              <a:t>차량광고</a:t>
            </a:r>
            <a:endParaRPr lang="en-US" altLang="ko-KR" sz="800" b="1">
              <a:solidFill>
                <a:prstClr val="white"/>
              </a:solidFill>
              <a:latin typeface="Arial" panose="020B0604020202020204" pitchFamily="34" charset="0"/>
              <a:ea typeface="+mj-ea"/>
              <a:cs typeface="Arial" panose="020B0604020202020204" pitchFamily="34" charset="0"/>
            </a:endParaRPr>
          </a:p>
          <a:p>
            <a:pPr algn="ctr" defTabSz="781990"/>
            <a:r>
              <a:rPr lang="en-US" altLang="ko-KR" sz="800" b="1">
                <a:solidFill>
                  <a:prstClr val="white"/>
                </a:solidFill>
                <a:latin typeface="Arial" panose="020B0604020202020204" pitchFamily="34" charset="0"/>
                <a:ea typeface="+mj-ea"/>
                <a:cs typeface="Arial" panose="020B0604020202020204" pitchFamily="34" charset="0"/>
              </a:rPr>
              <a:t>(</a:t>
            </a:r>
            <a:r>
              <a:rPr lang="ko-KR" altLang="en-US" sz="800" b="1" err="1">
                <a:solidFill>
                  <a:prstClr val="white"/>
                </a:solidFill>
                <a:latin typeface="Arial" panose="020B0604020202020204" pitchFamily="34" charset="0"/>
                <a:ea typeface="+mj-ea"/>
                <a:cs typeface="Arial" panose="020B0604020202020204" pitchFamily="34" charset="0"/>
              </a:rPr>
              <a:t>내차사기</a:t>
            </a:r>
            <a:r>
              <a:rPr lang="en-US" altLang="ko-KR" sz="800" b="1">
                <a:solidFill>
                  <a:prstClr val="white"/>
                </a:solidFill>
                <a:latin typeface="Arial" panose="020B0604020202020204" pitchFamily="34" charset="0"/>
                <a:ea typeface="+mj-ea"/>
                <a:cs typeface="Arial" panose="020B0604020202020204" pitchFamily="34" charset="0"/>
              </a:rPr>
              <a:t>)</a:t>
            </a:r>
            <a:endParaRPr lang="ko-KR" altLang="en-US" sz="800" b="1">
              <a:solidFill>
                <a:prstClr val="white"/>
              </a:solidFill>
              <a:latin typeface="Arial" panose="020B0604020202020204" pitchFamily="34" charset="0"/>
              <a:ea typeface="+mj-ea"/>
              <a:cs typeface="Arial" panose="020B0604020202020204" pitchFamily="34" charset="0"/>
            </a:endParaRPr>
          </a:p>
        </p:txBody>
      </p:sp>
      <p:sp>
        <p:nvSpPr>
          <p:cNvPr id="372" name="직사각형 227">
            <a:extLst>
              <a:ext uri="{FF2B5EF4-FFF2-40B4-BE49-F238E27FC236}">
                <a16:creationId xmlns:a16="http://schemas.microsoft.com/office/drawing/2014/main" id="{2E14D3FD-D7C1-4730-A757-1F85FAEA15C8}"/>
              </a:ext>
            </a:extLst>
          </p:cNvPr>
          <p:cNvSpPr/>
          <p:nvPr/>
        </p:nvSpPr>
        <p:spPr bwMode="auto">
          <a:xfrm>
            <a:off x="8480831" y="1656647"/>
            <a:ext cx="613800" cy="288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latin typeface="Arial" panose="020B0604020202020204" pitchFamily="34" charset="0"/>
                <a:ea typeface="+mj-ea"/>
                <a:cs typeface="Arial" panose="020B0604020202020204" pitchFamily="34" charset="0"/>
              </a:rPr>
              <a:t>880</a:t>
            </a:r>
            <a:r>
              <a:rPr lang="ko-KR" altLang="en-US" sz="800">
                <a:latin typeface="Arial" panose="020B0604020202020204" pitchFamily="34" charset="0"/>
                <a:ea typeface="+mj-ea"/>
                <a:cs typeface="Arial" panose="020B0604020202020204" pitchFamily="34" charset="0"/>
              </a:rPr>
              <a:t>백만원</a:t>
            </a:r>
            <a:endParaRPr lang="en-US" altLang="ko-KR" sz="800">
              <a:latin typeface="Arial" panose="020B0604020202020204" pitchFamily="34" charset="0"/>
              <a:ea typeface="+mj-ea"/>
              <a:cs typeface="Arial" panose="020B0604020202020204" pitchFamily="34" charset="0"/>
            </a:endParaRPr>
          </a:p>
        </p:txBody>
      </p:sp>
      <p:sp>
        <p:nvSpPr>
          <p:cNvPr id="515" name="직사각형 227">
            <a:extLst>
              <a:ext uri="{FF2B5EF4-FFF2-40B4-BE49-F238E27FC236}">
                <a16:creationId xmlns:a16="http://schemas.microsoft.com/office/drawing/2014/main" id="{78356D5E-6C4F-43E2-9D99-094663F4A7B6}"/>
              </a:ext>
            </a:extLst>
          </p:cNvPr>
          <p:cNvSpPr/>
          <p:nvPr/>
        </p:nvSpPr>
        <p:spPr bwMode="auto">
          <a:xfrm>
            <a:off x="7069418" y="3218387"/>
            <a:ext cx="648000" cy="1512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en-US" altLang="ko-KR" sz="800" b="1">
                <a:solidFill>
                  <a:prstClr val="white"/>
                </a:solidFill>
                <a:latin typeface="Arial" panose="020B0604020202020204" pitchFamily="34" charset="0"/>
                <a:ea typeface="+mj-ea"/>
                <a:cs typeface="Arial" panose="020B0604020202020204" pitchFamily="34" charset="0"/>
              </a:rPr>
              <a:t>CPM</a:t>
            </a:r>
            <a:endParaRPr lang="ko-KR" altLang="en-US" sz="800" b="1">
              <a:solidFill>
                <a:prstClr val="white"/>
              </a:solidFill>
              <a:latin typeface="Arial" panose="020B0604020202020204" pitchFamily="34" charset="0"/>
              <a:ea typeface="+mj-ea"/>
              <a:cs typeface="Arial" panose="020B0604020202020204" pitchFamily="34" charset="0"/>
            </a:endParaRPr>
          </a:p>
        </p:txBody>
      </p:sp>
      <p:sp>
        <p:nvSpPr>
          <p:cNvPr id="516" name="직사각형 227">
            <a:extLst>
              <a:ext uri="{FF2B5EF4-FFF2-40B4-BE49-F238E27FC236}">
                <a16:creationId xmlns:a16="http://schemas.microsoft.com/office/drawing/2014/main" id="{0317D3C3-196E-46B6-9C0E-1AA7E89B3710}"/>
              </a:ext>
            </a:extLst>
          </p:cNvPr>
          <p:cNvSpPr/>
          <p:nvPr/>
        </p:nvSpPr>
        <p:spPr bwMode="auto">
          <a:xfrm>
            <a:off x="6457639" y="2000521"/>
            <a:ext cx="558000" cy="953114"/>
          </a:xfrm>
          <a:prstGeom prst="rect">
            <a:avLst/>
          </a:prstGeom>
          <a:solidFill>
            <a:srgbClr val="470A68"/>
          </a:solidFill>
          <a:ln w="6350" cap="flat" cmpd="sng" algn="ctr">
            <a:solidFill>
              <a:srgbClr val="470A68"/>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a:solidFill>
                  <a:prstClr val="white"/>
                </a:solidFill>
                <a:latin typeface="Arial" panose="020B0604020202020204" pitchFamily="34" charset="0"/>
                <a:ea typeface="+mj-ea"/>
                <a:cs typeface="Arial" panose="020B0604020202020204" pitchFamily="34" charset="0"/>
              </a:rPr>
              <a:t>낙찰거래</a:t>
            </a:r>
            <a:endParaRPr lang="en-US" altLang="ko-KR" sz="800" b="1">
              <a:solidFill>
                <a:prstClr val="white"/>
              </a:solidFill>
              <a:latin typeface="Arial" panose="020B0604020202020204" pitchFamily="34" charset="0"/>
              <a:ea typeface="+mj-ea"/>
              <a:cs typeface="Arial" panose="020B0604020202020204" pitchFamily="34" charset="0"/>
            </a:endParaRPr>
          </a:p>
          <a:p>
            <a:pPr algn="ctr" defTabSz="781990"/>
            <a:r>
              <a:rPr lang="en-US" altLang="ko-KR" sz="800" b="1">
                <a:solidFill>
                  <a:prstClr val="white"/>
                </a:solidFill>
                <a:latin typeface="Arial" panose="020B0604020202020204" pitchFamily="34" charset="0"/>
                <a:ea typeface="+mj-ea"/>
                <a:cs typeface="Arial" panose="020B0604020202020204" pitchFamily="34" charset="0"/>
              </a:rPr>
              <a:t>(</a:t>
            </a:r>
            <a:r>
              <a:rPr lang="ko-KR" altLang="en-US" sz="800" b="1" err="1">
                <a:solidFill>
                  <a:prstClr val="white"/>
                </a:solidFill>
                <a:latin typeface="Arial" panose="020B0604020202020204" pitchFamily="34" charset="0"/>
                <a:ea typeface="+mj-ea"/>
                <a:cs typeface="Arial" panose="020B0604020202020204" pitchFamily="34" charset="0"/>
              </a:rPr>
              <a:t>내차팔기</a:t>
            </a:r>
            <a:r>
              <a:rPr lang="en-US" altLang="ko-KR" sz="800" b="1">
                <a:solidFill>
                  <a:prstClr val="white"/>
                </a:solidFill>
                <a:latin typeface="Arial" panose="020B0604020202020204" pitchFamily="34" charset="0"/>
                <a:ea typeface="+mj-ea"/>
                <a:cs typeface="Arial" panose="020B0604020202020204" pitchFamily="34" charset="0"/>
              </a:rPr>
              <a:t>)</a:t>
            </a:r>
            <a:endParaRPr lang="ko-KR" altLang="en-US" sz="800" b="1">
              <a:solidFill>
                <a:prstClr val="white"/>
              </a:solidFill>
              <a:latin typeface="Arial" panose="020B0604020202020204" pitchFamily="34" charset="0"/>
              <a:ea typeface="+mj-ea"/>
              <a:cs typeface="Arial" panose="020B0604020202020204" pitchFamily="34" charset="0"/>
            </a:endParaRPr>
          </a:p>
        </p:txBody>
      </p:sp>
      <p:sp>
        <p:nvSpPr>
          <p:cNvPr id="517" name="직사각형 227">
            <a:extLst>
              <a:ext uri="{FF2B5EF4-FFF2-40B4-BE49-F238E27FC236}">
                <a16:creationId xmlns:a16="http://schemas.microsoft.com/office/drawing/2014/main" id="{1D365836-1719-4791-9C6C-942AF5D8C96A}"/>
              </a:ext>
            </a:extLst>
          </p:cNvPr>
          <p:cNvSpPr/>
          <p:nvPr/>
        </p:nvSpPr>
        <p:spPr bwMode="auto">
          <a:xfrm>
            <a:off x="6457639" y="3218388"/>
            <a:ext cx="558000" cy="729207"/>
          </a:xfrm>
          <a:prstGeom prst="rect">
            <a:avLst/>
          </a:prstGeom>
          <a:solidFill>
            <a:srgbClr val="470A68"/>
          </a:solidFill>
          <a:ln w="6350" cap="flat" cmpd="sng" algn="ctr">
            <a:solidFill>
              <a:srgbClr val="470A68"/>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a:solidFill>
                  <a:prstClr val="white"/>
                </a:solidFill>
                <a:latin typeface="Arial" panose="020B0604020202020204" pitchFamily="34" charset="0"/>
                <a:ea typeface="+mj-ea"/>
                <a:cs typeface="Arial" panose="020B0604020202020204" pitchFamily="34" charset="0"/>
              </a:rPr>
              <a:t>채널광고</a:t>
            </a:r>
          </a:p>
        </p:txBody>
      </p:sp>
      <p:sp>
        <p:nvSpPr>
          <p:cNvPr id="518" name="직사각형 227">
            <a:extLst>
              <a:ext uri="{FF2B5EF4-FFF2-40B4-BE49-F238E27FC236}">
                <a16:creationId xmlns:a16="http://schemas.microsoft.com/office/drawing/2014/main" id="{1F0C096A-871B-44F0-9DDD-BCD43483EC93}"/>
              </a:ext>
            </a:extLst>
          </p:cNvPr>
          <p:cNvSpPr/>
          <p:nvPr/>
        </p:nvSpPr>
        <p:spPr bwMode="auto">
          <a:xfrm>
            <a:off x="7069418" y="3413456"/>
            <a:ext cx="648000" cy="1512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en-US" altLang="ko-KR" sz="800" b="1">
                <a:solidFill>
                  <a:prstClr val="white"/>
                </a:solidFill>
                <a:latin typeface="Arial" panose="020B0604020202020204" pitchFamily="34" charset="0"/>
                <a:ea typeface="+mj-ea"/>
                <a:cs typeface="Arial" panose="020B0604020202020204" pitchFamily="34" charset="0"/>
              </a:rPr>
              <a:t>CPA</a:t>
            </a:r>
            <a:endParaRPr lang="ko-KR" altLang="en-US" sz="800" b="1">
              <a:solidFill>
                <a:prstClr val="white"/>
              </a:solidFill>
              <a:latin typeface="Arial" panose="020B0604020202020204" pitchFamily="34" charset="0"/>
              <a:ea typeface="+mj-ea"/>
              <a:cs typeface="Arial" panose="020B0604020202020204" pitchFamily="34" charset="0"/>
            </a:endParaRPr>
          </a:p>
        </p:txBody>
      </p:sp>
      <p:sp>
        <p:nvSpPr>
          <p:cNvPr id="519" name="직사각형 227">
            <a:extLst>
              <a:ext uri="{FF2B5EF4-FFF2-40B4-BE49-F238E27FC236}">
                <a16:creationId xmlns:a16="http://schemas.microsoft.com/office/drawing/2014/main" id="{08FB17CE-1062-42A2-B06B-779C88C8D467}"/>
              </a:ext>
            </a:extLst>
          </p:cNvPr>
          <p:cNvSpPr/>
          <p:nvPr/>
        </p:nvSpPr>
        <p:spPr bwMode="auto">
          <a:xfrm>
            <a:off x="7069418" y="3608525"/>
            <a:ext cx="648000" cy="1512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en-US" altLang="ko-KR" sz="800" b="1">
                <a:solidFill>
                  <a:prstClr val="white"/>
                </a:solidFill>
                <a:latin typeface="Arial" panose="020B0604020202020204" pitchFamily="34" charset="0"/>
                <a:ea typeface="+mj-ea"/>
                <a:cs typeface="Arial" panose="020B0604020202020204" pitchFamily="34" charset="0"/>
              </a:rPr>
              <a:t>CPA+CPS</a:t>
            </a:r>
            <a:endParaRPr lang="ko-KR" altLang="en-US" sz="800" b="1">
              <a:solidFill>
                <a:prstClr val="white"/>
              </a:solidFill>
              <a:latin typeface="Arial" panose="020B0604020202020204" pitchFamily="34" charset="0"/>
              <a:ea typeface="+mj-ea"/>
              <a:cs typeface="Arial" panose="020B0604020202020204" pitchFamily="34" charset="0"/>
            </a:endParaRPr>
          </a:p>
        </p:txBody>
      </p:sp>
      <p:sp>
        <p:nvSpPr>
          <p:cNvPr id="520" name="직사각형 519">
            <a:extLst>
              <a:ext uri="{FF2B5EF4-FFF2-40B4-BE49-F238E27FC236}">
                <a16:creationId xmlns:a16="http://schemas.microsoft.com/office/drawing/2014/main" id="{A0A63666-C58B-4257-86CB-701FF552A20A}"/>
              </a:ext>
            </a:extLst>
          </p:cNvPr>
          <p:cNvSpPr/>
          <p:nvPr/>
        </p:nvSpPr>
        <p:spPr>
          <a:xfrm>
            <a:off x="7069418" y="1999413"/>
            <a:ext cx="648000" cy="184052"/>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a:solidFill>
                  <a:prstClr val="white"/>
                </a:solidFill>
                <a:latin typeface="Arial" panose="020B0604020202020204" pitchFamily="34" charset="0"/>
                <a:ea typeface="+mj-ea"/>
                <a:cs typeface="Arial" panose="020B0604020202020204" pitchFamily="34" charset="0"/>
              </a:rPr>
              <a:t>백만원 이하</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521" name="직사각형 520">
            <a:extLst>
              <a:ext uri="{FF2B5EF4-FFF2-40B4-BE49-F238E27FC236}">
                <a16:creationId xmlns:a16="http://schemas.microsoft.com/office/drawing/2014/main" id="{C52C6A5B-B829-410B-8B76-08282C7173B9}"/>
              </a:ext>
            </a:extLst>
          </p:cNvPr>
          <p:cNvSpPr/>
          <p:nvPr/>
        </p:nvSpPr>
        <p:spPr>
          <a:xfrm>
            <a:off x="7069418" y="2223390"/>
            <a:ext cx="648000" cy="2880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a:solidFill>
                  <a:prstClr val="white"/>
                </a:solidFill>
                <a:latin typeface="Arial" panose="020B0604020202020204" pitchFamily="34" charset="0"/>
                <a:ea typeface="+mj-ea"/>
                <a:cs typeface="Arial" panose="020B0604020202020204" pitchFamily="34" charset="0"/>
              </a:rPr>
              <a:t>백만원 초과 </a:t>
            </a:r>
            <a:r>
              <a:rPr lang="en-US" altLang="ko-KR" sz="800" b="1">
                <a:solidFill>
                  <a:prstClr val="white"/>
                </a:solidFill>
                <a:latin typeface="Arial" panose="020B0604020202020204" pitchFamily="34" charset="0"/>
                <a:ea typeface="+mj-ea"/>
                <a:cs typeface="Arial" panose="020B0604020202020204" pitchFamily="34" charset="0"/>
              </a:rPr>
              <a:t>3</a:t>
            </a:r>
            <a:r>
              <a:rPr lang="ko-KR" altLang="en-US" sz="800" b="1">
                <a:solidFill>
                  <a:prstClr val="white"/>
                </a:solidFill>
                <a:latin typeface="Arial" panose="020B0604020202020204" pitchFamily="34" charset="0"/>
                <a:ea typeface="+mj-ea"/>
                <a:cs typeface="Arial" panose="020B0604020202020204" pitchFamily="34" charset="0"/>
              </a:rPr>
              <a:t>천만원 이하</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522" name="직사각형 521">
            <a:extLst>
              <a:ext uri="{FF2B5EF4-FFF2-40B4-BE49-F238E27FC236}">
                <a16:creationId xmlns:a16="http://schemas.microsoft.com/office/drawing/2014/main" id="{41C455DC-9E47-4A4C-857F-CCC5980A4CD9}"/>
              </a:ext>
            </a:extLst>
          </p:cNvPr>
          <p:cNvSpPr/>
          <p:nvPr/>
        </p:nvSpPr>
        <p:spPr>
          <a:xfrm>
            <a:off x="7069418" y="2552145"/>
            <a:ext cx="648000" cy="184052"/>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800" b="1">
                <a:solidFill>
                  <a:prstClr val="white"/>
                </a:solidFill>
                <a:latin typeface="Arial" panose="020B0604020202020204" pitchFamily="34" charset="0"/>
                <a:ea typeface="+mj-ea"/>
                <a:cs typeface="Arial" panose="020B0604020202020204" pitchFamily="34" charset="0"/>
              </a:rPr>
              <a:t>3</a:t>
            </a:r>
            <a:r>
              <a:rPr lang="ko-KR" altLang="en-US" sz="800" b="1">
                <a:solidFill>
                  <a:prstClr val="white"/>
                </a:solidFill>
                <a:latin typeface="Arial" panose="020B0604020202020204" pitchFamily="34" charset="0"/>
                <a:ea typeface="+mj-ea"/>
                <a:cs typeface="Arial" panose="020B0604020202020204" pitchFamily="34" charset="0"/>
              </a:rPr>
              <a:t>천만원 초과</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523" name="직사각형 522">
            <a:extLst>
              <a:ext uri="{FF2B5EF4-FFF2-40B4-BE49-F238E27FC236}">
                <a16:creationId xmlns:a16="http://schemas.microsoft.com/office/drawing/2014/main" id="{AC4B2208-9802-4743-AC0E-7ACC279FC496}"/>
              </a:ext>
            </a:extLst>
          </p:cNvPr>
          <p:cNvSpPr/>
          <p:nvPr/>
        </p:nvSpPr>
        <p:spPr>
          <a:xfrm>
            <a:off x="7069418" y="1656647"/>
            <a:ext cx="648000" cy="288000"/>
          </a:xfrm>
          <a:prstGeom prst="rect">
            <a:avLst/>
          </a:prstGeom>
          <a:solidFill>
            <a:srgbClr val="6D2077"/>
          </a:solidFill>
          <a:ln w="6350" cap="flat" cmpd="sng" algn="ctr">
            <a:solidFill>
              <a:srgbClr val="6D2077"/>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err="1">
                <a:solidFill>
                  <a:prstClr val="white"/>
                </a:solidFill>
                <a:latin typeface="Arial" panose="020B0604020202020204" pitchFamily="34" charset="0"/>
                <a:ea typeface="+mj-ea"/>
                <a:cs typeface="Arial" panose="020B0604020202020204" pitchFamily="34" charset="0"/>
              </a:rPr>
              <a:t>유료딜러수</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528" name="직사각형 227">
            <a:extLst>
              <a:ext uri="{FF2B5EF4-FFF2-40B4-BE49-F238E27FC236}">
                <a16:creationId xmlns:a16="http://schemas.microsoft.com/office/drawing/2014/main" id="{02DDD50C-632F-43A2-8D24-32561E7287D0}"/>
              </a:ext>
            </a:extLst>
          </p:cNvPr>
          <p:cNvSpPr/>
          <p:nvPr/>
        </p:nvSpPr>
        <p:spPr bwMode="auto">
          <a:xfrm>
            <a:off x="8480831" y="1999413"/>
            <a:ext cx="613800" cy="184052"/>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3</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29" name="직사각형 227">
            <a:extLst>
              <a:ext uri="{FF2B5EF4-FFF2-40B4-BE49-F238E27FC236}">
                <a16:creationId xmlns:a16="http://schemas.microsoft.com/office/drawing/2014/main" id="{33A6DB66-E0DC-4721-9A28-52B73207BDFE}"/>
              </a:ext>
            </a:extLst>
          </p:cNvPr>
          <p:cNvSpPr/>
          <p:nvPr/>
        </p:nvSpPr>
        <p:spPr bwMode="auto">
          <a:xfrm>
            <a:off x="8480831" y="2223390"/>
            <a:ext cx="613800" cy="288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733</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30" name="직사각형 227">
            <a:extLst>
              <a:ext uri="{FF2B5EF4-FFF2-40B4-BE49-F238E27FC236}">
                <a16:creationId xmlns:a16="http://schemas.microsoft.com/office/drawing/2014/main" id="{957E42AA-978A-4765-B9ED-0FA1C7A8C305}"/>
              </a:ext>
            </a:extLst>
          </p:cNvPr>
          <p:cNvSpPr/>
          <p:nvPr/>
        </p:nvSpPr>
        <p:spPr bwMode="auto">
          <a:xfrm>
            <a:off x="8480831" y="2552145"/>
            <a:ext cx="613800" cy="184052"/>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154</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31" name="직사각형 227">
            <a:extLst>
              <a:ext uri="{FF2B5EF4-FFF2-40B4-BE49-F238E27FC236}">
                <a16:creationId xmlns:a16="http://schemas.microsoft.com/office/drawing/2014/main" id="{7225C508-4975-4893-88D8-F8D4D40538E9}"/>
              </a:ext>
            </a:extLst>
          </p:cNvPr>
          <p:cNvSpPr/>
          <p:nvPr/>
        </p:nvSpPr>
        <p:spPr bwMode="auto">
          <a:xfrm>
            <a:off x="8480831" y="3218387"/>
            <a:ext cx="613800" cy="1512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255</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32" name="직사각형 227">
            <a:extLst>
              <a:ext uri="{FF2B5EF4-FFF2-40B4-BE49-F238E27FC236}">
                <a16:creationId xmlns:a16="http://schemas.microsoft.com/office/drawing/2014/main" id="{37456755-C391-4636-A3B9-F6C11E3F0DE4}"/>
              </a:ext>
            </a:extLst>
          </p:cNvPr>
          <p:cNvSpPr/>
          <p:nvPr/>
        </p:nvSpPr>
        <p:spPr bwMode="auto">
          <a:xfrm>
            <a:off x="8480831" y="3413456"/>
            <a:ext cx="613800" cy="1512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57</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33" name="직사각형 227">
            <a:extLst>
              <a:ext uri="{FF2B5EF4-FFF2-40B4-BE49-F238E27FC236}">
                <a16:creationId xmlns:a16="http://schemas.microsoft.com/office/drawing/2014/main" id="{2399899F-27A3-48D5-95C6-24499B6CEE3D}"/>
              </a:ext>
            </a:extLst>
          </p:cNvPr>
          <p:cNvSpPr/>
          <p:nvPr/>
        </p:nvSpPr>
        <p:spPr bwMode="auto">
          <a:xfrm>
            <a:off x="8480831" y="3608525"/>
            <a:ext cx="613800" cy="1512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11</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36" name="직사각형 227">
            <a:extLst>
              <a:ext uri="{FF2B5EF4-FFF2-40B4-BE49-F238E27FC236}">
                <a16:creationId xmlns:a16="http://schemas.microsoft.com/office/drawing/2014/main" id="{BC463DA6-2B1E-43AA-AC16-CBDC36981936}"/>
              </a:ext>
            </a:extLst>
          </p:cNvPr>
          <p:cNvSpPr/>
          <p:nvPr/>
        </p:nvSpPr>
        <p:spPr bwMode="auto">
          <a:xfrm>
            <a:off x="7795031" y="1656647"/>
            <a:ext cx="613800" cy="288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ko-KR" altLang="en-US" sz="800" kern="0">
                <a:latin typeface="Arial" panose="020B0604020202020204" pitchFamily="34" charset="0"/>
                <a:ea typeface="+mj-ea"/>
                <a:cs typeface="Arial" panose="020B0604020202020204" pitchFamily="34" charset="0"/>
              </a:rPr>
              <a:t>월 평균 </a:t>
            </a:r>
            <a:r>
              <a:rPr lang="en-US" altLang="ko-KR" sz="800" kern="0">
                <a:latin typeface="Arial" panose="020B0604020202020204" pitchFamily="34" charset="0"/>
                <a:ea typeface="+mj-ea"/>
                <a:cs typeface="Arial" panose="020B0604020202020204" pitchFamily="34" charset="0"/>
              </a:rPr>
              <a:t>1,582</a:t>
            </a:r>
            <a:r>
              <a:rPr lang="ko-KR" altLang="en-US" sz="800" kern="0">
                <a:latin typeface="Arial" panose="020B0604020202020204" pitchFamily="34" charset="0"/>
                <a:ea typeface="+mj-ea"/>
                <a:cs typeface="Arial" panose="020B0604020202020204" pitchFamily="34" charset="0"/>
              </a:rPr>
              <a:t>명</a:t>
            </a:r>
            <a:endParaRPr lang="en-US" altLang="ko-KR" sz="800" kern="0">
              <a:latin typeface="Arial" panose="020B0604020202020204" pitchFamily="34" charset="0"/>
              <a:ea typeface="+mj-ea"/>
              <a:cs typeface="Arial" panose="020B0604020202020204" pitchFamily="34" charset="0"/>
            </a:endParaRPr>
          </a:p>
        </p:txBody>
      </p:sp>
      <p:sp>
        <p:nvSpPr>
          <p:cNvPr id="539" name="직사각형 227">
            <a:extLst>
              <a:ext uri="{FF2B5EF4-FFF2-40B4-BE49-F238E27FC236}">
                <a16:creationId xmlns:a16="http://schemas.microsoft.com/office/drawing/2014/main" id="{0DEB7333-7473-4DDF-893A-47AEC8DC923A}"/>
              </a:ext>
            </a:extLst>
          </p:cNvPr>
          <p:cNvSpPr/>
          <p:nvPr/>
        </p:nvSpPr>
        <p:spPr bwMode="auto">
          <a:xfrm>
            <a:off x="7795031" y="1999413"/>
            <a:ext cx="613800" cy="184052"/>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47</a:t>
            </a:r>
            <a:r>
              <a:rPr lang="ko-KR" altLang="en-US" sz="800">
                <a:solidFill>
                  <a:srgbClr val="000000"/>
                </a:solidFill>
                <a:latin typeface="Arial" panose="020B0604020202020204" pitchFamily="34" charset="0"/>
                <a:ea typeface="+mj-ea"/>
                <a:cs typeface="Arial" panose="020B0604020202020204" pitchFamily="34" charset="0"/>
              </a:rPr>
              <a:t>대</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40" name="직사각형 227">
            <a:extLst>
              <a:ext uri="{FF2B5EF4-FFF2-40B4-BE49-F238E27FC236}">
                <a16:creationId xmlns:a16="http://schemas.microsoft.com/office/drawing/2014/main" id="{962B6F8F-12E8-4BA9-A0D6-72AB17B5D59C}"/>
              </a:ext>
            </a:extLst>
          </p:cNvPr>
          <p:cNvSpPr/>
          <p:nvPr/>
        </p:nvSpPr>
        <p:spPr bwMode="auto">
          <a:xfrm>
            <a:off x="7795031" y="2223390"/>
            <a:ext cx="613800" cy="2880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3,600</a:t>
            </a:r>
            <a:r>
              <a:rPr lang="ko-KR" altLang="en-US" sz="800">
                <a:solidFill>
                  <a:srgbClr val="000000"/>
                </a:solidFill>
                <a:latin typeface="Arial" panose="020B0604020202020204" pitchFamily="34" charset="0"/>
                <a:ea typeface="+mj-ea"/>
                <a:cs typeface="Arial" panose="020B0604020202020204" pitchFamily="34" charset="0"/>
              </a:rPr>
              <a:t>대</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41" name="직사각형 227">
            <a:extLst>
              <a:ext uri="{FF2B5EF4-FFF2-40B4-BE49-F238E27FC236}">
                <a16:creationId xmlns:a16="http://schemas.microsoft.com/office/drawing/2014/main" id="{C9E5ACCA-C646-4738-B7C3-9A3CA9055F2C}"/>
              </a:ext>
            </a:extLst>
          </p:cNvPr>
          <p:cNvSpPr/>
          <p:nvPr/>
        </p:nvSpPr>
        <p:spPr bwMode="auto">
          <a:xfrm>
            <a:off x="7795031" y="2552145"/>
            <a:ext cx="613800" cy="184052"/>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622</a:t>
            </a:r>
            <a:r>
              <a:rPr lang="ko-KR" altLang="en-US" sz="800">
                <a:solidFill>
                  <a:srgbClr val="000000"/>
                </a:solidFill>
                <a:latin typeface="Arial" panose="020B0604020202020204" pitchFamily="34" charset="0"/>
                <a:ea typeface="+mj-ea"/>
                <a:cs typeface="Arial" panose="020B0604020202020204" pitchFamily="34" charset="0"/>
              </a:rPr>
              <a:t>대</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42" name="직사각형 227">
            <a:extLst>
              <a:ext uri="{FF2B5EF4-FFF2-40B4-BE49-F238E27FC236}">
                <a16:creationId xmlns:a16="http://schemas.microsoft.com/office/drawing/2014/main" id="{F663ADCC-39CB-4F38-BFB3-AC52F00CD302}"/>
              </a:ext>
            </a:extLst>
          </p:cNvPr>
          <p:cNvSpPr/>
          <p:nvPr/>
        </p:nvSpPr>
        <p:spPr bwMode="auto">
          <a:xfrm>
            <a:off x="7795031" y="3218387"/>
            <a:ext cx="613800" cy="1512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r>
              <a:rPr lang="ko-KR" altLang="en-US" sz="800">
                <a:solidFill>
                  <a:srgbClr val="000000"/>
                </a:solidFill>
                <a:latin typeface="Arial" panose="020B0604020202020204" pitchFamily="34" charset="0"/>
                <a:ea typeface="+mj-ea"/>
                <a:cs typeface="Arial" panose="020B0604020202020204" pitchFamily="34" charset="0"/>
              </a:rPr>
              <a:t>현대캐피탈</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43" name="직사각형 227">
            <a:extLst>
              <a:ext uri="{FF2B5EF4-FFF2-40B4-BE49-F238E27FC236}">
                <a16:creationId xmlns:a16="http://schemas.microsoft.com/office/drawing/2014/main" id="{3FD3C0CA-F940-42FC-BC2B-8C139A8E3B56}"/>
              </a:ext>
            </a:extLst>
          </p:cNvPr>
          <p:cNvSpPr/>
          <p:nvPr/>
        </p:nvSpPr>
        <p:spPr bwMode="auto">
          <a:xfrm>
            <a:off x="7795031" y="3413456"/>
            <a:ext cx="613800" cy="1512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r>
              <a:rPr lang="ko-KR" altLang="en-US" sz="800">
                <a:solidFill>
                  <a:srgbClr val="000000"/>
                </a:solidFill>
                <a:latin typeface="Arial" panose="020B0604020202020204" pitchFamily="34" charset="0"/>
                <a:ea typeface="+mj-ea"/>
                <a:cs typeface="Arial" panose="020B0604020202020204" pitchFamily="34" charset="0"/>
              </a:rPr>
              <a:t>삼성화재</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44" name="직사각형 227">
            <a:extLst>
              <a:ext uri="{FF2B5EF4-FFF2-40B4-BE49-F238E27FC236}">
                <a16:creationId xmlns:a16="http://schemas.microsoft.com/office/drawing/2014/main" id="{3CADF96B-A5B9-4320-B68A-DC5860CC4148}"/>
              </a:ext>
            </a:extLst>
          </p:cNvPr>
          <p:cNvSpPr/>
          <p:nvPr/>
        </p:nvSpPr>
        <p:spPr bwMode="auto">
          <a:xfrm>
            <a:off x="7795031" y="3608525"/>
            <a:ext cx="613800" cy="1512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r>
              <a:rPr lang="ko-KR" altLang="en-US" sz="800">
                <a:solidFill>
                  <a:srgbClr val="000000"/>
                </a:solidFill>
                <a:latin typeface="Arial" panose="020B0604020202020204" pitchFamily="34" charset="0"/>
                <a:ea typeface="+mj-ea"/>
                <a:cs typeface="Arial" panose="020B0604020202020204" pitchFamily="34" charset="0"/>
              </a:rPr>
              <a:t>삼성카드</a:t>
            </a:r>
            <a:endParaRPr lang="en-US" altLang="ko-KR" sz="800">
              <a:solidFill>
                <a:srgbClr val="000000"/>
              </a:solidFill>
              <a:latin typeface="Arial" panose="020B0604020202020204" pitchFamily="34" charset="0"/>
              <a:ea typeface="+mj-ea"/>
              <a:cs typeface="Arial" panose="020B0604020202020204" pitchFamily="34" charset="0"/>
            </a:endParaRPr>
          </a:p>
        </p:txBody>
      </p:sp>
      <p:cxnSp>
        <p:nvCxnSpPr>
          <p:cNvPr id="550" name="직선 연결선 549">
            <a:extLst>
              <a:ext uri="{FF2B5EF4-FFF2-40B4-BE49-F238E27FC236}">
                <a16:creationId xmlns:a16="http://schemas.microsoft.com/office/drawing/2014/main" id="{9536D075-7558-45A2-9FB8-9DB3696EE7E5}"/>
              </a:ext>
            </a:extLst>
          </p:cNvPr>
          <p:cNvCxnSpPr>
            <a:cxnSpLocks/>
          </p:cNvCxnSpPr>
          <p:nvPr/>
        </p:nvCxnSpPr>
        <p:spPr bwMode="auto">
          <a:xfrm>
            <a:off x="6458165" y="4138370"/>
            <a:ext cx="2641691" cy="0"/>
          </a:xfrm>
          <a:prstGeom prst="line">
            <a:avLst/>
          </a:prstGeom>
          <a:solidFill>
            <a:srgbClr val="E5E5CC"/>
          </a:solidFill>
          <a:ln w="9525" cap="flat" cmpd="sng" algn="ctr">
            <a:solidFill>
              <a:srgbClr val="6D2077"/>
            </a:solidFill>
            <a:prstDash val="dash"/>
            <a:round/>
            <a:headEnd type="none" w="med" len="med"/>
            <a:tailEnd type="none" w="med" len="med"/>
          </a:ln>
          <a:effectLst/>
        </p:spPr>
      </p:cxnSp>
      <p:sp>
        <p:nvSpPr>
          <p:cNvPr id="551" name="직사각형 227">
            <a:extLst>
              <a:ext uri="{FF2B5EF4-FFF2-40B4-BE49-F238E27FC236}">
                <a16:creationId xmlns:a16="http://schemas.microsoft.com/office/drawing/2014/main" id="{986DB3A0-41D2-425E-88C1-48DB746AF13B}"/>
              </a:ext>
            </a:extLst>
          </p:cNvPr>
          <p:cNvSpPr/>
          <p:nvPr/>
        </p:nvSpPr>
        <p:spPr bwMode="auto">
          <a:xfrm>
            <a:off x="6453565" y="5710532"/>
            <a:ext cx="953059" cy="411337"/>
          </a:xfrm>
          <a:prstGeom prst="rect">
            <a:avLst/>
          </a:prstGeom>
          <a:solidFill>
            <a:srgbClr val="470A68"/>
          </a:solidFill>
          <a:ln w="6350" cap="flat" cmpd="sng" algn="ctr">
            <a:solidFill>
              <a:srgbClr val="470A68"/>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800" b="1">
                <a:solidFill>
                  <a:prstClr val="white"/>
                </a:solidFill>
                <a:latin typeface="Arial" panose="020B0604020202020204" pitchFamily="34" charset="0"/>
                <a:ea typeface="+mj-ea"/>
                <a:cs typeface="Arial" panose="020B0604020202020204" pitchFamily="34" charset="0"/>
              </a:rPr>
              <a:t>Normal Term</a:t>
            </a:r>
            <a:endParaRPr lang="ko-KR" altLang="en-US" sz="800" b="1">
              <a:solidFill>
                <a:prstClr val="white"/>
              </a:solidFill>
              <a:latin typeface="Arial" panose="020B0604020202020204" pitchFamily="34" charset="0"/>
              <a:ea typeface="+mj-ea"/>
              <a:cs typeface="Arial" panose="020B0604020202020204" pitchFamily="34" charset="0"/>
            </a:endParaRPr>
          </a:p>
        </p:txBody>
      </p:sp>
      <p:sp>
        <p:nvSpPr>
          <p:cNvPr id="552" name="직사각형 227">
            <a:extLst>
              <a:ext uri="{FF2B5EF4-FFF2-40B4-BE49-F238E27FC236}">
                <a16:creationId xmlns:a16="http://schemas.microsoft.com/office/drawing/2014/main" id="{661F9B1D-C6B2-49A7-A108-A331077AAA85}"/>
              </a:ext>
            </a:extLst>
          </p:cNvPr>
          <p:cNvSpPr/>
          <p:nvPr/>
        </p:nvSpPr>
        <p:spPr bwMode="auto">
          <a:xfrm>
            <a:off x="7471180" y="5706588"/>
            <a:ext cx="1647811" cy="414186"/>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pPr>
            <a:r>
              <a:rPr lang="ko-KR" altLang="en-US" sz="800">
                <a:solidFill>
                  <a:srgbClr val="000000"/>
                </a:solidFill>
                <a:latin typeface="Arial" panose="020B0604020202020204" pitchFamily="34" charset="0"/>
                <a:ea typeface="+mj-ea"/>
                <a:cs typeface="Arial" panose="020B0604020202020204" pitchFamily="34" charset="0"/>
              </a:rPr>
              <a:t>거래발생 후 </a:t>
            </a:r>
            <a:r>
              <a:rPr lang="en-US" altLang="ko-KR" sz="800">
                <a:solidFill>
                  <a:srgbClr val="000000"/>
                </a:solidFill>
                <a:latin typeface="Arial" panose="020B0604020202020204" pitchFamily="34" charset="0"/>
                <a:ea typeface="+mj-ea"/>
                <a:cs typeface="Arial" panose="020B0604020202020204" pitchFamily="34" charset="0"/>
              </a:rPr>
              <a:t>D+30 </a:t>
            </a:r>
            <a:r>
              <a:rPr lang="ko-KR" altLang="en-US" sz="800">
                <a:solidFill>
                  <a:srgbClr val="000000"/>
                </a:solidFill>
                <a:latin typeface="Arial" panose="020B0604020202020204" pitchFamily="34" charset="0"/>
                <a:ea typeface="+mj-ea"/>
                <a:cs typeface="Arial" panose="020B0604020202020204" pitchFamily="34" charset="0"/>
              </a:rPr>
              <a:t>이내 지급</a:t>
            </a:r>
            <a:endParaRPr lang="en-US" altLang="ko-KR" sz="800">
              <a:solidFill>
                <a:srgbClr val="000000"/>
              </a:solidFill>
              <a:latin typeface="Arial" panose="020B0604020202020204" pitchFamily="34" charset="0"/>
              <a:ea typeface="+mj-ea"/>
              <a:cs typeface="Arial" panose="020B0604020202020204" pitchFamily="34" charset="0"/>
            </a:endParaRPr>
          </a:p>
        </p:txBody>
      </p:sp>
      <p:cxnSp>
        <p:nvCxnSpPr>
          <p:cNvPr id="553" name="직선 연결선 552">
            <a:extLst>
              <a:ext uri="{FF2B5EF4-FFF2-40B4-BE49-F238E27FC236}">
                <a16:creationId xmlns:a16="http://schemas.microsoft.com/office/drawing/2014/main" id="{43300A4B-E978-47EC-807F-6034118BBF27}"/>
              </a:ext>
            </a:extLst>
          </p:cNvPr>
          <p:cNvCxnSpPr>
            <a:cxnSpLocks/>
          </p:cNvCxnSpPr>
          <p:nvPr/>
        </p:nvCxnSpPr>
        <p:spPr bwMode="auto">
          <a:xfrm>
            <a:off x="6458165" y="5647130"/>
            <a:ext cx="2641691" cy="0"/>
          </a:xfrm>
          <a:prstGeom prst="line">
            <a:avLst/>
          </a:prstGeom>
          <a:solidFill>
            <a:srgbClr val="E5E5CC"/>
          </a:solidFill>
          <a:ln w="9525" cap="flat" cmpd="sng" algn="ctr">
            <a:solidFill>
              <a:srgbClr val="6D2077"/>
            </a:solidFill>
            <a:prstDash val="dash"/>
            <a:round/>
            <a:headEnd type="none" w="med" len="med"/>
            <a:tailEnd type="none" w="med" len="med"/>
          </a:ln>
          <a:effectLst/>
        </p:spPr>
      </p:cxnSp>
      <p:sp>
        <p:nvSpPr>
          <p:cNvPr id="554" name="직사각형 227">
            <a:extLst>
              <a:ext uri="{FF2B5EF4-FFF2-40B4-BE49-F238E27FC236}">
                <a16:creationId xmlns:a16="http://schemas.microsoft.com/office/drawing/2014/main" id="{475B7892-0DA1-49EE-BF73-ACE8B7E802CA}"/>
              </a:ext>
            </a:extLst>
          </p:cNvPr>
          <p:cNvSpPr/>
          <p:nvPr/>
        </p:nvSpPr>
        <p:spPr bwMode="auto">
          <a:xfrm>
            <a:off x="7697085" y="5192419"/>
            <a:ext cx="808006" cy="398477"/>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385</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57" name="직사각형 17">
            <a:extLst>
              <a:ext uri="{FF2B5EF4-FFF2-40B4-BE49-F238E27FC236}">
                <a16:creationId xmlns:a16="http://schemas.microsoft.com/office/drawing/2014/main" id="{C7D6B0E3-1992-43CB-9142-7516626FE3C4}"/>
              </a:ext>
            </a:extLst>
          </p:cNvPr>
          <p:cNvSpPr>
            <a:spLocks noChangeArrowheads="1"/>
          </p:cNvSpPr>
          <p:nvPr/>
        </p:nvSpPr>
        <p:spPr bwMode="auto">
          <a:xfrm>
            <a:off x="8575550" y="4937894"/>
            <a:ext cx="511944"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470A68"/>
                </a:solidFill>
                <a:latin typeface="Arial" panose="020B0604020202020204" pitchFamily="34" charset="0"/>
                <a:ea typeface="+mj-ea"/>
                <a:cs typeface="Arial" panose="020B0604020202020204" pitchFamily="34" charset="0"/>
              </a:rPr>
              <a:t>평균판매소요기간</a:t>
            </a:r>
            <a:endParaRPr lang="en-US" altLang="ko-KR" sz="800" baseline="30000">
              <a:solidFill>
                <a:srgbClr val="470A68"/>
              </a:solidFill>
              <a:latin typeface="Arial" panose="020B0604020202020204" pitchFamily="34" charset="0"/>
              <a:ea typeface="+mj-ea"/>
              <a:cs typeface="Arial" panose="020B0604020202020204" pitchFamily="34" charset="0"/>
            </a:endParaRPr>
          </a:p>
        </p:txBody>
      </p:sp>
      <p:cxnSp>
        <p:nvCxnSpPr>
          <p:cNvPr id="558" name="직선 연결선 557">
            <a:extLst>
              <a:ext uri="{FF2B5EF4-FFF2-40B4-BE49-F238E27FC236}">
                <a16:creationId xmlns:a16="http://schemas.microsoft.com/office/drawing/2014/main" id="{F9A399C0-7022-42A5-A497-118ADB495CE2}"/>
              </a:ext>
            </a:extLst>
          </p:cNvPr>
          <p:cNvCxnSpPr>
            <a:cxnSpLocks/>
          </p:cNvCxnSpPr>
          <p:nvPr/>
        </p:nvCxnSpPr>
        <p:spPr bwMode="auto">
          <a:xfrm>
            <a:off x="8567662" y="5143746"/>
            <a:ext cx="511944"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559" name="직사각형 227">
            <a:extLst>
              <a:ext uri="{FF2B5EF4-FFF2-40B4-BE49-F238E27FC236}">
                <a16:creationId xmlns:a16="http://schemas.microsoft.com/office/drawing/2014/main" id="{322018AD-507A-440A-AB11-E49F97C18F28}"/>
              </a:ext>
            </a:extLst>
          </p:cNvPr>
          <p:cNvSpPr/>
          <p:nvPr/>
        </p:nvSpPr>
        <p:spPr bwMode="auto">
          <a:xfrm>
            <a:off x="8570118" y="5192527"/>
            <a:ext cx="514921" cy="398148"/>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48</a:t>
            </a:r>
            <a:r>
              <a:rPr lang="ko-KR" altLang="en-US" sz="800">
                <a:solidFill>
                  <a:srgbClr val="000000"/>
                </a:solidFill>
                <a:latin typeface="Arial" panose="020B0604020202020204" pitchFamily="34" charset="0"/>
                <a:ea typeface="+mj-ea"/>
                <a:cs typeface="Arial" panose="020B0604020202020204" pitchFamily="34" charset="0"/>
              </a:rPr>
              <a:t>일</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60" name="직사각형 17">
            <a:extLst>
              <a:ext uri="{FF2B5EF4-FFF2-40B4-BE49-F238E27FC236}">
                <a16:creationId xmlns:a16="http://schemas.microsoft.com/office/drawing/2014/main" id="{D01EC067-2898-4416-95B1-5A63D6B66B7A}"/>
              </a:ext>
            </a:extLst>
          </p:cNvPr>
          <p:cNvSpPr>
            <a:spLocks noChangeArrowheads="1"/>
          </p:cNvSpPr>
          <p:nvPr/>
        </p:nvSpPr>
        <p:spPr bwMode="auto">
          <a:xfrm>
            <a:off x="7096537" y="4991234"/>
            <a:ext cx="535537"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470A68"/>
                </a:solidFill>
                <a:latin typeface="Arial" panose="020B0604020202020204" pitchFamily="34" charset="0"/>
                <a:ea typeface="+mj-ea"/>
                <a:cs typeface="Arial" panose="020B0604020202020204" pitchFamily="34" charset="0"/>
              </a:rPr>
              <a:t>판매대수</a:t>
            </a:r>
            <a:endParaRPr lang="en-US" altLang="ko-KR" sz="800" baseline="30000">
              <a:solidFill>
                <a:srgbClr val="470A68"/>
              </a:solidFill>
              <a:latin typeface="Arial" panose="020B0604020202020204" pitchFamily="34" charset="0"/>
              <a:ea typeface="+mj-ea"/>
              <a:cs typeface="Arial" panose="020B0604020202020204" pitchFamily="34" charset="0"/>
            </a:endParaRPr>
          </a:p>
        </p:txBody>
      </p:sp>
      <p:cxnSp>
        <p:nvCxnSpPr>
          <p:cNvPr id="561" name="직선 연결선 560">
            <a:extLst>
              <a:ext uri="{FF2B5EF4-FFF2-40B4-BE49-F238E27FC236}">
                <a16:creationId xmlns:a16="http://schemas.microsoft.com/office/drawing/2014/main" id="{25426095-D1BC-4E29-9FEF-411A0CD8DFC1}"/>
              </a:ext>
            </a:extLst>
          </p:cNvPr>
          <p:cNvCxnSpPr>
            <a:cxnSpLocks/>
          </p:cNvCxnSpPr>
          <p:nvPr/>
        </p:nvCxnSpPr>
        <p:spPr bwMode="auto">
          <a:xfrm>
            <a:off x="7088649" y="5143746"/>
            <a:ext cx="535537"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562" name="직사각형 227">
            <a:extLst>
              <a:ext uri="{FF2B5EF4-FFF2-40B4-BE49-F238E27FC236}">
                <a16:creationId xmlns:a16="http://schemas.microsoft.com/office/drawing/2014/main" id="{5AA1F97E-D75B-4302-8DEF-CB8A086F60BF}"/>
              </a:ext>
            </a:extLst>
          </p:cNvPr>
          <p:cNvSpPr/>
          <p:nvPr/>
        </p:nvSpPr>
        <p:spPr bwMode="auto">
          <a:xfrm>
            <a:off x="7090968" y="5192527"/>
            <a:ext cx="538651" cy="398148"/>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17</a:t>
            </a:r>
            <a:r>
              <a:rPr lang="ko-KR" altLang="en-US" sz="800">
                <a:solidFill>
                  <a:srgbClr val="000000"/>
                </a:solidFill>
                <a:latin typeface="Arial" panose="020B0604020202020204" pitchFamily="34" charset="0"/>
                <a:ea typeface="+mj-ea"/>
                <a:cs typeface="Arial" panose="020B0604020202020204" pitchFamily="34" charset="0"/>
              </a:rPr>
              <a:t>대</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567" name="직사각형 227">
            <a:extLst>
              <a:ext uri="{FF2B5EF4-FFF2-40B4-BE49-F238E27FC236}">
                <a16:creationId xmlns:a16="http://schemas.microsoft.com/office/drawing/2014/main" id="{82F2D469-E20A-4A0F-8301-F95B2BE8AD50}"/>
              </a:ext>
            </a:extLst>
          </p:cNvPr>
          <p:cNvSpPr/>
          <p:nvPr/>
        </p:nvSpPr>
        <p:spPr bwMode="auto">
          <a:xfrm>
            <a:off x="6457639" y="5197588"/>
            <a:ext cx="558000" cy="383557"/>
          </a:xfrm>
          <a:prstGeom prst="rect">
            <a:avLst/>
          </a:prstGeom>
          <a:solidFill>
            <a:srgbClr val="470A68"/>
          </a:solidFill>
          <a:ln w="6350" cap="flat" cmpd="sng" algn="ctr">
            <a:solidFill>
              <a:srgbClr val="470A68"/>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800" b="1">
                <a:solidFill>
                  <a:prstClr val="white"/>
                </a:solidFill>
                <a:latin typeface="Arial" panose="020B0604020202020204" pitchFamily="34" charset="0"/>
                <a:ea typeface="+mj-ea"/>
                <a:cs typeface="Arial" panose="020B0604020202020204" pitchFamily="34" charset="0"/>
              </a:rPr>
              <a:t>Total</a:t>
            </a:r>
            <a:endParaRPr lang="ko-KR" altLang="en-US" sz="800" b="1">
              <a:solidFill>
                <a:prstClr val="white"/>
              </a:solidFill>
              <a:latin typeface="Arial" panose="020B0604020202020204" pitchFamily="34" charset="0"/>
              <a:ea typeface="+mj-ea"/>
              <a:cs typeface="Arial" panose="020B0604020202020204" pitchFamily="34" charset="0"/>
            </a:endParaRPr>
          </a:p>
        </p:txBody>
      </p:sp>
      <p:sp>
        <p:nvSpPr>
          <p:cNvPr id="189" name="직사각형 227">
            <a:extLst>
              <a:ext uri="{FF2B5EF4-FFF2-40B4-BE49-F238E27FC236}">
                <a16:creationId xmlns:a16="http://schemas.microsoft.com/office/drawing/2014/main" id="{36C26C39-F878-463A-8591-6BF12EEA5B67}"/>
              </a:ext>
            </a:extLst>
          </p:cNvPr>
          <p:cNvSpPr/>
          <p:nvPr/>
        </p:nvSpPr>
        <p:spPr bwMode="auto">
          <a:xfrm>
            <a:off x="6461185" y="4209392"/>
            <a:ext cx="953059" cy="411337"/>
          </a:xfrm>
          <a:prstGeom prst="rect">
            <a:avLst/>
          </a:prstGeom>
          <a:solidFill>
            <a:srgbClr val="470A68"/>
          </a:solidFill>
          <a:ln w="6350" cap="flat" cmpd="sng" algn="ctr">
            <a:solidFill>
              <a:srgbClr val="470A68"/>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800" b="1">
                <a:solidFill>
                  <a:prstClr val="white"/>
                </a:solidFill>
                <a:latin typeface="Arial" panose="020B0604020202020204" pitchFamily="34" charset="0"/>
                <a:ea typeface="+mj-ea"/>
                <a:cs typeface="Arial" panose="020B0604020202020204" pitchFamily="34" charset="0"/>
              </a:rPr>
              <a:t>Normal Term</a:t>
            </a:r>
            <a:endParaRPr lang="ko-KR" altLang="en-US" sz="800" b="1">
              <a:solidFill>
                <a:prstClr val="white"/>
              </a:solidFill>
              <a:latin typeface="Arial" panose="020B0604020202020204" pitchFamily="34" charset="0"/>
              <a:ea typeface="+mj-ea"/>
              <a:cs typeface="Arial" panose="020B0604020202020204" pitchFamily="34" charset="0"/>
            </a:endParaRPr>
          </a:p>
        </p:txBody>
      </p:sp>
      <p:sp>
        <p:nvSpPr>
          <p:cNvPr id="190" name="직사각형 227">
            <a:extLst>
              <a:ext uri="{FF2B5EF4-FFF2-40B4-BE49-F238E27FC236}">
                <a16:creationId xmlns:a16="http://schemas.microsoft.com/office/drawing/2014/main" id="{3A6552AB-5670-403B-8EC4-8E374E6E69F7}"/>
              </a:ext>
            </a:extLst>
          </p:cNvPr>
          <p:cNvSpPr/>
          <p:nvPr/>
        </p:nvSpPr>
        <p:spPr bwMode="auto">
          <a:xfrm>
            <a:off x="7478800" y="4205448"/>
            <a:ext cx="1647811" cy="414186"/>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pPr>
            <a:r>
              <a:rPr lang="ko-KR" altLang="en-US" sz="800">
                <a:solidFill>
                  <a:srgbClr val="000000"/>
                </a:solidFill>
                <a:latin typeface="Arial" panose="020B0604020202020204" pitchFamily="34" charset="0"/>
                <a:ea typeface="+mj-ea"/>
                <a:cs typeface="Arial" panose="020B0604020202020204" pitchFamily="34" charset="0"/>
              </a:rPr>
              <a:t>대부분의 거래가 현금 또는 카드결제를 통해 발생 </a:t>
            </a:r>
            <a:endParaRPr lang="en-US" altLang="ko-KR" sz="800">
              <a:solidFill>
                <a:srgbClr val="000000"/>
              </a:solidFill>
              <a:latin typeface="Arial" panose="020B0604020202020204" pitchFamily="34" charset="0"/>
              <a:ea typeface="+mj-ea"/>
              <a:cs typeface="Arial" panose="020B0604020202020204" pitchFamily="34" charset="0"/>
            </a:endParaRPr>
          </a:p>
          <a:p>
            <a:pPr marL="93663" indent="-93663" defTabSz="457198">
              <a:spcBef>
                <a:spcPts val="200"/>
              </a:spcBef>
              <a:buFont typeface="Arial" panose="020B0604020202020204" pitchFamily="34" charset="0"/>
              <a:buChar char="•"/>
            </a:pPr>
            <a:r>
              <a:rPr lang="ko-KR" altLang="en-US" sz="800">
                <a:solidFill>
                  <a:srgbClr val="000000"/>
                </a:solidFill>
                <a:latin typeface="Arial" panose="020B0604020202020204" pitchFamily="34" charset="0"/>
                <a:ea typeface="+mj-ea"/>
                <a:cs typeface="Arial" panose="020B0604020202020204" pitchFamily="34" charset="0"/>
              </a:rPr>
              <a:t>거래발생 후 </a:t>
            </a:r>
            <a:r>
              <a:rPr lang="en-US" altLang="ko-KR" sz="800">
                <a:solidFill>
                  <a:srgbClr val="000000"/>
                </a:solidFill>
                <a:latin typeface="Arial" panose="020B0604020202020204" pitchFamily="34" charset="0"/>
                <a:ea typeface="+mj-ea"/>
                <a:cs typeface="Arial" panose="020B0604020202020204" pitchFamily="34" charset="0"/>
              </a:rPr>
              <a:t>D+30 </a:t>
            </a:r>
            <a:r>
              <a:rPr lang="ko-KR" altLang="en-US" sz="800">
                <a:solidFill>
                  <a:srgbClr val="000000"/>
                </a:solidFill>
                <a:latin typeface="Arial" panose="020B0604020202020204" pitchFamily="34" charset="0"/>
                <a:ea typeface="+mj-ea"/>
                <a:cs typeface="Arial" panose="020B0604020202020204" pitchFamily="34" charset="0"/>
              </a:rPr>
              <a:t>이내 회수</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191" name="직사각형 17">
            <a:extLst>
              <a:ext uri="{FF2B5EF4-FFF2-40B4-BE49-F238E27FC236}">
                <a16:creationId xmlns:a16="http://schemas.microsoft.com/office/drawing/2014/main" id="{76171FE0-6CE5-4474-9BD5-80FD216A20C9}"/>
              </a:ext>
            </a:extLst>
          </p:cNvPr>
          <p:cNvSpPr>
            <a:spLocks noChangeArrowheads="1"/>
          </p:cNvSpPr>
          <p:nvPr/>
        </p:nvSpPr>
        <p:spPr bwMode="auto">
          <a:xfrm>
            <a:off x="6781159" y="2996551"/>
            <a:ext cx="612000"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470A68"/>
                </a:solidFill>
                <a:latin typeface="Arial" panose="020B0604020202020204" pitchFamily="34" charset="0"/>
                <a:ea typeface="+mj-ea"/>
                <a:cs typeface="Arial" panose="020B0604020202020204" pitchFamily="34" charset="0"/>
              </a:rPr>
              <a:t>구분</a:t>
            </a:r>
            <a:endParaRPr lang="en-US" altLang="ko-KR" sz="800">
              <a:solidFill>
                <a:srgbClr val="470A68"/>
              </a:solidFill>
              <a:latin typeface="Arial" panose="020B0604020202020204" pitchFamily="34" charset="0"/>
              <a:ea typeface="+mj-ea"/>
              <a:cs typeface="Arial" panose="020B0604020202020204" pitchFamily="34" charset="0"/>
            </a:endParaRPr>
          </a:p>
        </p:txBody>
      </p:sp>
      <p:cxnSp>
        <p:nvCxnSpPr>
          <p:cNvPr id="192" name="직선 연결선 191">
            <a:extLst>
              <a:ext uri="{FF2B5EF4-FFF2-40B4-BE49-F238E27FC236}">
                <a16:creationId xmlns:a16="http://schemas.microsoft.com/office/drawing/2014/main" id="{996C9A2B-1180-425D-82B6-3C27AD45F7EF}"/>
              </a:ext>
            </a:extLst>
          </p:cNvPr>
          <p:cNvCxnSpPr>
            <a:cxnSpLocks/>
          </p:cNvCxnSpPr>
          <p:nvPr/>
        </p:nvCxnSpPr>
        <p:spPr bwMode="auto">
          <a:xfrm>
            <a:off x="6464813" y="3165997"/>
            <a:ext cx="1244692"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193" name="직사각형 17">
            <a:extLst>
              <a:ext uri="{FF2B5EF4-FFF2-40B4-BE49-F238E27FC236}">
                <a16:creationId xmlns:a16="http://schemas.microsoft.com/office/drawing/2014/main" id="{FF023F69-D1A4-4901-A99D-8811AE16488C}"/>
              </a:ext>
            </a:extLst>
          </p:cNvPr>
          <p:cNvSpPr>
            <a:spLocks noChangeArrowheads="1"/>
          </p:cNvSpPr>
          <p:nvPr/>
        </p:nvSpPr>
        <p:spPr bwMode="auto">
          <a:xfrm>
            <a:off x="8538516" y="2996551"/>
            <a:ext cx="499024"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470A68"/>
                </a:solidFill>
                <a:latin typeface="Arial" panose="020B0604020202020204" pitchFamily="34" charset="0"/>
                <a:ea typeface="+mj-ea"/>
                <a:cs typeface="Arial" panose="020B0604020202020204" pitchFamily="34" charset="0"/>
              </a:rPr>
              <a:t>매출액</a:t>
            </a:r>
            <a:endParaRPr lang="en-US" altLang="ko-KR" sz="800" baseline="30000">
              <a:solidFill>
                <a:srgbClr val="470A68"/>
              </a:solidFill>
              <a:latin typeface="Arial" panose="020B0604020202020204" pitchFamily="34" charset="0"/>
              <a:ea typeface="+mj-ea"/>
              <a:cs typeface="Arial" panose="020B0604020202020204" pitchFamily="34" charset="0"/>
            </a:endParaRPr>
          </a:p>
        </p:txBody>
      </p:sp>
      <p:cxnSp>
        <p:nvCxnSpPr>
          <p:cNvPr id="194" name="직선 연결선 193">
            <a:extLst>
              <a:ext uri="{FF2B5EF4-FFF2-40B4-BE49-F238E27FC236}">
                <a16:creationId xmlns:a16="http://schemas.microsoft.com/office/drawing/2014/main" id="{F2D153CB-C650-40F8-8DDA-322080EF875A}"/>
              </a:ext>
            </a:extLst>
          </p:cNvPr>
          <p:cNvCxnSpPr>
            <a:cxnSpLocks/>
          </p:cNvCxnSpPr>
          <p:nvPr/>
        </p:nvCxnSpPr>
        <p:spPr bwMode="auto">
          <a:xfrm>
            <a:off x="8482388" y="3165997"/>
            <a:ext cx="613800"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195" name="직사각형 17">
            <a:extLst>
              <a:ext uri="{FF2B5EF4-FFF2-40B4-BE49-F238E27FC236}">
                <a16:creationId xmlns:a16="http://schemas.microsoft.com/office/drawing/2014/main" id="{95F8C4E9-9C45-4A3E-A635-10F898470DEE}"/>
              </a:ext>
            </a:extLst>
          </p:cNvPr>
          <p:cNvSpPr>
            <a:spLocks noChangeArrowheads="1"/>
          </p:cNvSpPr>
          <p:nvPr/>
        </p:nvSpPr>
        <p:spPr bwMode="auto">
          <a:xfrm>
            <a:off x="7820145" y="2996551"/>
            <a:ext cx="548926"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470A68"/>
                </a:solidFill>
                <a:latin typeface="Arial" panose="020B0604020202020204" pitchFamily="34" charset="0"/>
                <a:ea typeface="+mj-ea"/>
                <a:cs typeface="Arial" panose="020B0604020202020204" pitchFamily="34" charset="0"/>
              </a:rPr>
              <a:t>주요매출처</a:t>
            </a:r>
            <a:endParaRPr lang="en-US" altLang="ko-KR" sz="800" baseline="30000">
              <a:solidFill>
                <a:srgbClr val="470A68"/>
              </a:solidFill>
              <a:latin typeface="Arial" panose="020B0604020202020204" pitchFamily="34" charset="0"/>
              <a:ea typeface="+mj-ea"/>
              <a:cs typeface="Arial" panose="020B0604020202020204" pitchFamily="34" charset="0"/>
            </a:endParaRPr>
          </a:p>
        </p:txBody>
      </p:sp>
      <p:cxnSp>
        <p:nvCxnSpPr>
          <p:cNvPr id="196" name="직선 연결선 195">
            <a:extLst>
              <a:ext uri="{FF2B5EF4-FFF2-40B4-BE49-F238E27FC236}">
                <a16:creationId xmlns:a16="http://schemas.microsoft.com/office/drawing/2014/main" id="{39E71817-9C79-4229-90D2-CA4CF4354643}"/>
              </a:ext>
            </a:extLst>
          </p:cNvPr>
          <p:cNvCxnSpPr>
            <a:cxnSpLocks/>
          </p:cNvCxnSpPr>
          <p:nvPr/>
        </p:nvCxnSpPr>
        <p:spPr bwMode="auto">
          <a:xfrm>
            <a:off x="7758278" y="3165997"/>
            <a:ext cx="675180"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197" name="직사각형 119">
            <a:extLst>
              <a:ext uri="{FF2B5EF4-FFF2-40B4-BE49-F238E27FC236}">
                <a16:creationId xmlns:a16="http://schemas.microsoft.com/office/drawing/2014/main" id="{EEC16B72-F86D-4B3C-B00E-1357051B33F0}"/>
              </a:ext>
            </a:extLst>
          </p:cNvPr>
          <p:cNvSpPr/>
          <p:nvPr/>
        </p:nvSpPr>
        <p:spPr bwMode="auto">
          <a:xfrm>
            <a:off x="7545936" y="845926"/>
            <a:ext cx="1589542" cy="153592"/>
          </a:xfrm>
          <a:prstGeom prst="rect">
            <a:avLst/>
          </a:prstGeom>
          <a:noFill/>
          <a:ln w="9525" cap="flat" cmpd="sng" algn="ctr">
            <a:noFill/>
            <a:prstDash val="solid"/>
            <a:round/>
            <a:headEnd type="none" w="med" len="med"/>
            <a:tailEnd type="none" w="med" len="med"/>
          </a:ln>
          <a:effectLst/>
        </p:spPr>
        <p:txBody>
          <a:bodyPr lIns="0" tIns="0" rIns="0" bIns="0" rtlCol="0" anchor="ctr"/>
          <a:lstStyle/>
          <a:p>
            <a:pPr algn="r" defTabSz="826719">
              <a:buClr>
                <a:srgbClr val="99CC00"/>
              </a:buClr>
              <a:tabLst>
                <a:tab pos="241127" algn="l"/>
              </a:tabLst>
            </a:pPr>
            <a:r>
              <a:rPr lang="en-US" altLang="ko-KR" sz="800">
                <a:latin typeface="Arial" panose="020B0604020202020204" pitchFamily="34" charset="0"/>
                <a:ea typeface="+mj-ea"/>
                <a:cs typeface="Arial" panose="020B0604020202020204" pitchFamily="34" charset="0"/>
              </a:rPr>
              <a:t>(‘22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1H</a:t>
            </a:r>
            <a:r>
              <a:rPr lang="ko-KR" altLang="en-US" sz="800">
                <a:latin typeface="Arial" panose="020B0604020202020204" pitchFamily="34" charset="0"/>
                <a:ea typeface="+mj-ea"/>
                <a:cs typeface="Arial" panose="020B0604020202020204" pitchFamily="34" charset="0"/>
              </a:rPr>
              <a:t> 기준</a:t>
            </a:r>
            <a:r>
              <a:rPr lang="en-US" altLang="ko-KR" sz="800">
                <a:latin typeface="Arial" panose="020B0604020202020204" pitchFamily="34" charset="0"/>
                <a:ea typeface="+mj-ea"/>
                <a:cs typeface="Arial" panose="020B0604020202020204" pitchFamily="34" charset="0"/>
              </a:rPr>
              <a:t>)</a:t>
            </a:r>
          </a:p>
        </p:txBody>
      </p:sp>
      <p:sp>
        <p:nvSpPr>
          <p:cNvPr id="179" name="직사각형 178">
            <a:extLst>
              <a:ext uri="{FF2B5EF4-FFF2-40B4-BE49-F238E27FC236}">
                <a16:creationId xmlns:a16="http://schemas.microsoft.com/office/drawing/2014/main" id="{1E3D53E4-2DC5-4F5D-9EFE-61DA4F99AA71}"/>
              </a:ext>
            </a:extLst>
          </p:cNvPr>
          <p:cNvSpPr/>
          <p:nvPr/>
        </p:nvSpPr>
        <p:spPr>
          <a:xfrm>
            <a:off x="4106237" y="2743422"/>
            <a:ext cx="463929" cy="524967"/>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ko-KR" altLang="en-US" sz="800" b="1" err="1">
                <a:solidFill>
                  <a:prstClr val="white"/>
                </a:solidFill>
                <a:latin typeface="Arial" panose="020B0604020202020204" pitchFamily="34" charset="0"/>
                <a:ea typeface="+mj-ea"/>
                <a:cs typeface="Arial" panose="020B0604020202020204" pitchFamily="34" charset="0"/>
              </a:rPr>
              <a:t>콜배너</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180" name="직사각형 179">
            <a:extLst>
              <a:ext uri="{FF2B5EF4-FFF2-40B4-BE49-F238E27FC236}">
                <a16:creationId xmlns:a16="http://schemas.microsoft.com/office/drawing/2014/main" id="{DD482924-CCB1-4A20-84DF-5ADF2B793317}"/>
              </a:ext>
            </a:extLst>
          </p:cNvPr>
          <p:cNvSpPr/>
          <p:nvPr/>
        </p:nvSpPr>
        <p:spPr>
          <a:xfrm>
            <a:off x="4609196" y="2743422"/>
            <a:ext cx="1605924"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페이지 상단에 딜러 최우선으로 노출</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181" name="직사각형 180">
            <a:extLst>
              <a:ext uri="{FF2B5EF4-FFF2-40B4-BE49-F238E27FC236}">
                <a16:creationId xmlns:a16="http://schemas.microsoft.com/office/drawing/2014/main" id="{4CDD76F7-57D3-4272-8342-F2CC7C01538B}"/>
              </a:ext>
            </a:extLst>
          </p:cNvPr>
          <p:cNvSpPr/>
          <p:nvPr/>
        </p:nvSpPr>
        <p:spPr>
          <a:xfrm>
            <a:off x="4609196" y="2928370"/>
            <a:ext cx="782041"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a:solidFill>
                  <a:prstClr val="white"/>
                </a:solidFill>
                <a:latin typeface="Arial" panose="020B0604020202020204" pitchFamily="34" charset="0"/>
                <a:ea typeface="+mj-ea"/>
                <a:cs typeface="Arial" panose="020B0604020202020204" pitchFamily="34" charset="0"/>
              </a:rPr>
              <a:t>30</a:t>
            </a:r>
            <a:r>
              <a:rPr lang="ko-KR" altLang="en-US" sz="800" b="1">
                <a:solidFill>
                  <a:prstClr val="white"/>
                </a:solidFill>
                <a:latin typeface="Arial" panose="020B0604020202020204" pitchFamily="34" charset="0"/>
                <a:ea typeface="+mj-ea"/>
                <a:cs typeface="Arial" panose="020B0604020202020204" pitchFamily="34" charset="0"/>
              </a:rPr>
              <a:t>일</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182" name="직사각형 181">
            <a:extLst>
              <a:ext uri="{FF2B5EF4-FFF2-40B4-BE49-F238E27FC236}">
                <a16:creationId xmlns:a16="http://schemas.microsoft.com/office/drawing/2014/main" id="{C4973396-93EB-414B-BD8A-1D63516D6329}"/>
              </a:ext>
            </a:extLst>
          </p:cNvPr>
          <p:cNvSpPr/>
          <p:nvPr/>
        </p:nvSpPr>
        <p:spPr>
          <a:xfrm>
            <a:off x="5433079" y="2928370"/>
            <a:ext cx="782041" cy="151941"/>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a:solidFill>
                  <a:prstClr val="white"/>
                </a:solidFill>
                <a:latin typeface="Arial" panose="020B0604020202020204" pitchFamily="34" charset="0"/>
                <a:ea typeface="+mj-ea"/>
                <a:cs typeface="Arial" panose="020B0604020202020204" pitchFamily="34" charset="0"/>
              </a:rPr>
              <a:t>90</a:t>
            </a:r>
            <a:r>
              <a:rPr lang="ko-KR" altLang="en-US" sz="800" b="1">
                <a:solidFill>
                  <a:prstClr val="white"/>
                </a:solidFill>
                <a:latin typeface="Arial" panose="020B0604020202020204" pitchFamily="34" charset="0"/>
                <a:ea typeface="+mj-ea"/>
                <a:cs typeface="Arial" panose="020B0604020202020204" pitchFamily="34" charset="0"/>
              </a:rPr>
              <a:t>일</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183" name="직사각형 182">
            <a:extLst>
              <a:ext uri="{FF2B5EF4-FFF2-40B4-BE49-F238E27FC236}">
                <a16:creationId xmlns:a16="http://schemas.microsoft.com/office/drawing/2014/main" id="{1DB179F6-B000-465A-8949-25CCC2D96333}"/>
              </a:ext>
            </a:extLst>
          </p:cNvPr>
          <p:cNvSpPr/>
          <p:nvPr/>
        </p:nvSpPr>
        <p:spPr>
          <a:xfrm>
            <a:off x="4609196" y="3111441"/>
            <a:ext cx="782041"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150</a:t>
            </a:r>
            <a:r>
              <a:rPr lang="ko-KR" altLang="en-US" sz="800">
                <a:solidFill>
                  <a:srgbClr val="000000"/>
                </a:solidFill>
                <a:latin typeface="Arial" panose="020B0604020202020204" pitchFamily="34" charset="0"/>
                <a:ea typeface="+mj-ea"/>
                <a:cs typeface="Arial" panose="020B0604020202020204" pitchFamily="34" charset="0"/>
              </a:rPr>
              <a:t>만원</a:t>
            </a:r>
          </a:p>
        </p:txBody>
      </p:sp>
      <p:sp>
        <p:nvSpPr>
          <p:cNvPr id="184" name="직사각형 183">
            <a:extLst>
              <a:ext uri="{FF2B5EF4-FFF2-40B4-BE49-F238E27FC236}">
                <a16:creationId xmlns:a16="http://schemas.microsoft.com/office/drawing/2014/main" id="{CE3832FF-BAEC-4448-B322-9FC14CD2A0A1}"/>
              </a:ext>
            </a:extLst>
          </p:cNvPr>
          <p:cNvSpPr/>
          <p:nvPr/>
        </p:nvSpPr>
        <p:spPr>
          <a:xfrm>
            <a:off x="5433079" y="3111441"/>
            <a:ext cx="782041" cy="15194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450</a:t>
            </a:r>
            <a:r>
              <a:rPr lang="ko-KR" altLang="en-US" sz="800">
                <a:solidFill>
                  <a:srgbClr val="000000"/>
                </a:solidFill>
                <a:latin typeface="Arial" panose="020B0604020202020204" pitchFamily="34" charset="0"/>
                <a:ea typeface="+mj-ea"/>
                <a:cs typeface="Arial" panose="020B0604020202020204" pitchFamily="34" charset="0"/>
              </a:rPr>
              <a:t>만원</a:t>
            </a:r>
          </a:p>
        </p:txBody>
      </p:sp>
      <p:sp>
        <p:nvSpPr>
          <p:cNvPr id="176" name="직사각형 227">
            <a:extLst>
              <a:ext uri="{FF2B5EF4-FFF2-40B4-BE49-F238E27FC236}">
                <a16:creationId xmlns:a16="http://schemas.microsoft.com/office/drawing/2014/main" id="{A8D7A889-2515-462D-A7AF-B70F0BD1D1D5}"/>
              </a:ext>
            </a:extLst>
          </p:cNvPr>
          <p:cNvSpPr/>
          <p:nvPr/>
        </p:nvSpPr>
        <p:spPr bwMode="auto">
          <a:xfrm>
            <a:off x="629229" y="4209851"/>
            <a:ext cx="646613" cy="147881"/>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781990">
              <a:defRPr/>
            </a:pPr>
            <a:r>
              <a:rPr lang="ko-KR" altLang="en-US" sz="700" b="1">
                <a:solidFill>
                  <a:prstClr val="white"/>
                </a:solidFill>
                <a:latin typeface="Arial" panose="020B0604020202020204" pitchFamily="34" charset="0"/>
                <a:ea typeface="+mj-ea"/>
                <a:cs typeface="Arial" panose="020B0604020202020204" pitchFamily="34" charset="0"/>
              </a:rPr>
              <a:t>기타</a:t>
            </a:r>
          </a:p>
        </p:txBody>
      </p:sp>
      <p:sp>
        <p:nvSpPr>
          <p:cNvPr id="177" name="직사각형 227">
            <a:extLst>
              <a:ext uri="{FF2B5EF4-FFF2-40B4-BE49-F238E27FC236}">
                <a16:creationId xmlns:a16="http://schemas.microsoft.com/office/drawing/2014/main" id="{66A09D89-843E-44B8-9474-074EB747AFDC}"/>
              </a:ext>
            </a:extLst>
          </p:cNvPr>
          <p:cNvSpPr/>
          <p:nvPr/>
        </p:nvSpPr>
        <p:spPr bwMode="auto">
          <a:xfrm>
            <a:off x="2742336" y="4209851"/>
            <a:ext cx="559152" cy="147881"/>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457198">
              <a:spcBef>
                <a:spcPts val="200"/>
              </a:spcBef>
              <a:defRPr/>
            </a:pPr>
            <a:r>
              <a:rPr lang="en-US" altLang="ko-KR" sz="700">
                <a:solidFill>
                  <a:srgbClr val="000000"/>
                </a:solidFill>
                <a:latin typeface="Arial" panose="020B0604020202020204" pitchFamily="34" charset="0"/>
                <a:ea typeface="+mj-ea"/>
                <a:cs typeface="Arial" panose="020B0604020202020204" pitchFamily="34" charset="0"/>
              </a:rPr>
              <a:t>294</a:t>
            </a:r>
            <a:r>
              <a:rPr lang="ko-KR" altLang="en-US" sz="700">
                <a:solidFill>
                  <a:srgbClr val="000000"/>
                </a:solidFill>
                <a:latin typeface="Arial" panose="020B0604020202020204" pitchFamily="34" charset="0"/>
                <a:ea typeface="+mj-ea"/>
                <a:cs typeface="Arial" panose="020B0604020202020204" pitchFamily="34" charset="0"/>
              </a:rPr>
              <a:t>백만원</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178" name="직사각형 227">
            <a:extLst>
              <a:ext uri="{FF2B5EF4-FFF2-40B4-BE49-F238E27FC236}">
                <a16:creationId xmlns:a16="http://schemas.microsoft.com/office/drawing/2014/main" id="{82709E25-D486-4E58-9D80-774A11F54E8F}"/>
              </a:ext>
            </a:extLst>
          </p:cNvPr>
          <p:cNvSpPr/>
          <p:nvPr/>
        </p:nvSpPr>
        <p:spPr bwMode="auto">
          <a:xfrm>
            <a:off x="1306322" y="4218403"/>
            <a:ext cx="1405534" cy="147881"/>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marL="93663" indent="-93663" defTabSz="457198">
              <a:spcBef>
                <a:spcPts val="200"/>
              </a:spcBef>
              <a:buFont typeface="Arial" panose="020B0604020202020204" pitchFamily="34" charset="0"/>
              <a:buChar char="•"/>
              <a:defRPr/>
            </a:pPr>
            <a:r>
              <a:rPr lang="ko-KR" altLang="en-US" sz="700">
                <a:solidFill>
                  <a:srgbClr val="000000"/>
                </a:solidFill>
                <a:latin typeface="Arial" panose="020B0604020202020204" pitchFamily="34" charset="0"/>
                <a:ea typeface="+mj-ea"/>
                <a:cs typeface="Arial" panose="020B0604020202020204" pitchFamily="34" charset="0"/>
              </a:rPr>
              <a:t>외주용역비</a:t>
            </a:r>
            <a:r>
              <a:rPr lang="en-US" altLang="ko-KR" sz="700">
                <a:solidFill>
                  <a:srgbClr val="000000"/>
                </a:solidFill>
                <a:latin typeface="Arial" panose="020B0604020202020204" pitchFamily="34" charset="0"/>
                <a:ea typeface="+mj-ea"/>
                <a:cs typeface="Arial" panose="020B0604020202020204" pitchFamily="34" charset="0"/>
              </a:rPr>
              <a:t>,</a:t>
            </a:r>
            <a:r>
              <a:rPr lang="ko-KR" altLang="en-US" sz="700">
                <a:solidFill>
                  <a:srgbClr val="000000"/>
                </a:solidFill>
                <a:latin typeface="Arial" panose="020B0604020202020204" pitchFamily="34" charset="0"/>
                <a:ea typeface="+mj-ea"/>
                <a:cs typeface="Arial" panose="020B0604020202020204" pitchFamily="34" charset="0"/>
              </a:rPr>
              <a:t> 임차료 등</a:t>
            </a:r>
            <a:endParaRPr lang="en-US" altLang="ko-KR" sz="700">
              <a:solidFill>
                <a:srgbClr val="000000"/>
              </a:solidFill>
              <a:latin typeface="Arial" panose="020B0604020202020204" pitchFamily="34" charset="0"/>
              <a:ea typeface="+mj-ea"/>
              <a:cs typeface="Arial" panose="020B0604020202020204" pitchFamily="34" charset="0"/>
            </a:endParaRPr>
          </a:p>
        </p:txBody>
      </p:sp>
      <p:sp>
        <p:nvSpPr>
          <p:cNvPr id="186" name="직사각형 17">
            <a:extLst>
              <a:ext uri="{FF2B5EF4-FFF2-40B4-BE49-F238E27FC236}">
                <a16:creationId xmlns:a16="http://schemas.microsoft.com/office/drawing/2014/main" id="{FEB897E0-B30E-4630-B7A6-25D2028113A2}"/>
              </a:ext>
            </a:extLst>
          </p:cNvPr>
          <p:cNvSpPr>
            <a:spLocks noChangeArrowheads="1"/>
          </p:cNvSpPr>
          <p:nvPr/>
        </p:nvSpPr>
        <p:spPr bwMode="auto">
          <a:xfrm>
            <a:off x="563758" y="4837341"/>
            <a:ext cx="2808000" cy="1339888"/>
          </a:xfrm>
          <a:prstGeom prst="rect">
            <a:avLst/>
          </a:prstGeom>
          <a:noFill/>
          <a:ln w="9525" algn="ctr">
            <a:solidFill>
              <a:srgbClr val="6FC2B4"/>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pPr>
            <a:endParaRPr lang="en-US" altLang="ko-KR" sz="784" kern="0">
              <a:solidFill>
                <a:srgbClr val="6FC2B4"/>
              </a:solidFill>
              <a:latin typeface="Arial" panose="020B0604020202020204" pitchFamily="34" charset="0"/>
              <a:ea typeface="+mj-ea"/>
              <a:cs typeface="Arial" panose="020B0604020202020204" pitchFamily="34" charset="0"/>
            </a:endParaRPr>
          </a:p>
        </p:txBody>
      </p:sp>
      <p:sp>
        <p:nvSpPr>
          <p:cNvPr id="187" name="직사각형 186">
            <a:extLst>
              <a:ext uri="{FF2B5EF4-FFF2-40B4-BE49-F238E27FC236}">
                <a16:creationId xmlns:a16="http://schemas.microsoft.com/office/drawing/2014/main" id="{662130FD-77C8-48C9-BCEC-9624214ADFF9}"/>
              </a:ext>
            </a:extLst>
          </p:cNvPr>
          <p:cNvSpPr/>
          <p:nvPr/>
        </p:nvSpPr>
        <p:spPr bwMode="auto">
          <a:xfrm>
            <a:off x="643514" y="4768660"/>
            <a:ext cx="859389" cy="161002"/>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4774" rIns="18000" bIns="44774" numCol="1" rtlCol="0" anchor="ctr" anchorCtr="0" compatLnSpc="1">
            <a:prstTxWarp prst="textNoShape">
              <a:avLst/>
            </a:prstTxWarp>
          </a:bodyPr>
          <a:lstStyle/>
          <a:p>
            <a:pPr algn="just" defTabSz="895488">
              <a:spcAft>
                <a:spcPct val="35000"/>
              </a:spcAft>
              <a:tabLst>
                <a:tab pos="5596796" algn="l"/>
              </a:tabLst>
            </a:pPr>
            <a:r>
              <a:rPr lang="ko-KR" altLang="en-US" sz="900" b="1" kern="0">
                <a:solidFill>
                  <a:srgbClr val="00A3A1"/>
                </a:solidFill>
                <a:latin typeface="Arial" panose="020B0604020202020204" pitchFamily="34" charset="0"/>
                <a:ea typeface="+mj-ea"/>
                <a:cs typeface="Arial" panose="020B0604020202020204" pitchFamily="34" charset="0"/>
              </a:rPr>
              <a:t>중고차량 매입</a:t>
            </a:r>
            <a:endParaRPr lang="en-GB" sz="900" b="1" kern="0">
              <a:solidFill>
                <a:srgbClr val="00A3A1"/>
              </a:solidFill>
              <a:latin typeface="Arial" panose="020B0604020202020204" pitchFamily="34" charset="0"/>
              <a:ea typeface="+mj-ea"/>
              <a:cs typeface="Arial" panose="020B0604020202020204" pitchFamily="34" charset="0"/>
            </a:endParaRPr>
          </a:p>
        </p:txBody>
      </p:sp>
      <p:sp>
        <p:nvSpPr>
          <p:cNvPr id="188" name="직사각형 17">
            <a:extLst>
              <a:ext uri="{FF2B5EF4-FFF2-40B4-BE49-F238E27FC236}">
                <a16:creationId xmlns:a16="http://schemas.microsoft.com/office/drawing/2014/main" id="{CC5DCA6F-D22C-4AE6-9374-8B6D5FE8015E}"/>
              </a:ext>
            </a:extLst>
          </p:cNvPr>
          <p:cNvSpPr>
            <a:spLocks noChangeArrowheads="1"/>
          </p:cNvSpPr>
          <p:nvPr/>
        </p:nvSpPr>
        <p:spPr bwMode="auto">
          <a:xfrm>
            <a:off x="887091" y="4902704"/>
            <a:ext cx="612000"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err="1">
                <a:solidFill>
                  <a:srgbClr val="00A3A1"/>
                </a:solidFill>
                <a:latin typeface="Arial" panose="020B0604020202020204" pitchFamily="34" charset="0"/>
                <a:ea typeface="+mj-ea"/>
                <a:cs typeface="Arial" panose="020B0604020202020204" pitchFamily="34" charset="0"/>
              </a:rPr>
              <a:t>매입처</a:t>
            </a:r>
            <a:endParaRPr lang="en-US" altLang="ko-KR" sz="800">
              <a:solidFill>
                <a:srgbClr val="00A3A1"/>
              </a:solidFill>
              <a:latin typeface="Arial" panose="020B0604020202020204" pitchFamily="34" charset="0"/>
              <a:ea typeface="+mj-ea"/>
              <a:cs typeface="Arial" panose="020B0604020202020204" pitchFamily="34" charset="0"/>
            </a:endParaRPr>
          </a:p>
        </p:txBody>
      </p:sp>
      <p:cxnSp>
        <p:nvCxnSpPr>
          <p:cNvPr id="198" name="직선 연결선 197">
            <a:extLst>
              <a:ext uri="{FF2B5EF4-FFF2-40B4-BE49-F238E27FC236}">
                <a16:creationId xmlns:a16="http://schemas.microsoft.com/office/drawing/2014/main" id="{F1898538-AB18-4BAB-9BE2-FF9D59A283DB}"/>
              </a:ext>
            </a:extLst>
          </p:cNvPr>
          <p:cNvCxnSpPr>
            <a:cxnSpLocks/>
          </p:cNvCxnSpPr>
          <p:nvPr/>
        </p:nvCxnSpPr>
        <p:spPr bwMode="auto">
          <a:xfrm>
            <a:off x="623426" y="5063995"/>
            <a:ext cx="1163437"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199" name="직사각형 17">
            <a:extLst>
              <a:ext uri="{FF2B5EF4-FFF2-40B4-BE49-F238E27FC236}">
                <a16:creationId xmlns:a16="http://schemas.microsoft.com/office/drawing/2014/main" id="{34F854EF-13F2-423A-B870-4640EFA4A1E5}"/>
              </a:ext>
            </a:extLst>
          </p:cNvPr>
          <p:cNvSpPr>
            <a:spLocks noChangeArrowheads="1"/>
          </p:cNvSpPr>
          <p:nvPr/>
        </p:nvSpPr>
        <p:spPr bwMode="auto">
          <a:xfrm>
            <a:off x="1810443" y="4913466"/>
            <a:ext cx="521621" cy="183407"/>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00A3A1"/>
                </a:solidFill>
                <a:latin typeface="Arial" panose="020B0604020202020204" pitchFamily="34" charset="0"/>
                <a:ea typeface="+mj-ea"/>
                <a:cs typeface="Arial" panose="020B0604020202020204" pitchFamily="34" charset="0"/>
              </a:rPr>
              <a:t>매입대수</a:t>
            </a:r>
            <a:endParaRPr lang="en-US" altLang="ko-KR" sz="800" baseline="30000">
              <a:solidFill>
                <a:srgbClr val="00A3A1"/>
              </a:solidFill>
              <a:latin typeface="Arial" panose="020B0604020202020204" pitchFamily="34" charset="0"/>
              <a:ea typeface="+mj-ea"/>
              <a:cs typeface="Arial" panose="020B0604020202020204" pitchFamily="34" charset="0"/>
            </a:endParaRPr>
          </a:p>
        </p:txBody>
      </p:sp>
      <p:sp>
        <p:nvSpPr>
          <p:cNvPr id="200" name="직사각형 17">
            <a:extLst>
              <a:ext uri="{FF2B5EF4-FFF2-40B4-BE49-F238E27FC236}">
                <a16:creationId xmlns:a16="http://schemas.microsoft.com/office/drawing/2014/main" id="{B749FF86-6140-4548-A197-7C0E48271F21}"/>
              </a:ext>
            </a:extLst>
          </p:cNvPr>
          <p:cNvSpPr>
            <a:spLocks noChangeArrowheads="1"/>
          </p:cNvSpPr>
          <p:nvPr/>
        </p:nvSpPr>
        <p:spPr bwMode="auto">
          <a:xfrm>
            <a:off x="2334368" y="4902704"/>
            <a:ext cx="972456"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a:solidFill>
                  <a:srgbClr val="00A3A1"/>
                </a:solidFill>
                <a:latin typeface="Arial" panose="020B0604020202020204" pitchFamily="34" charset="0"/>
                <a:ea typeface="+mj-ea"/>
                <a:cs typeface="Arial" panose="020B0604020202020204" pitchFamily="34" charset="0"/>
              </a:rPr>
              <a:t>총 매입액</a:t>
            </a:r>
            <a:r>
              <a:rPr lang="en-US" altLang="ko-KR" sz="700">
                <a:solidFill>
                  <a:srgbClr val="00A3A1"/>
                </a:solidFill>
                <a:latin typeface="Arial" panose="020B0604020202020204" pitchFamily="34" charset="0"/>
                <a:ea typeface="+mj-ea"/>
                <a:cs typeface="Arial" panose="020B0604020202020204" pitchFamily="34" charset="0"/>
              </a:rPr>
              <a:t>(VAT </a:t>
            </a:r>
            <a:r>
              <a:rPr lang="ko-KR" altLang="en-US" sz="700">
                <a:solidFill>
                  <a:srgbClr val="00A3A1"/>
                </a:solidFill>
                <a:latin typeface="Arial" panose="020B0604020202020204" pitchFamily="34" charset="0"/>
                <a:ea typeface="+mj-ea"/>
                <a:cs typeface="Arial" panose="020B0604020202020204" pitchFamily="34" charset="0"/>
              </a:rPr>
              <a:t>포함</a:t>
            </a:r>
            <a:r>
              <a:rPr lang="en-US" altLang="ko-KR" sz="700">
                <a:solidFill>
                  <a:srgbClr val="00A3A1"/>
                </a:solidFill>
                <a:latin typeface="Arial" panose="020B0604020202020204" pitchFamily="34" charset="0"/>
                <a:ea typeface="+mj-ea"/>
                <a:cs typeface="Arial" panose="020B0604020202020204" pitchFamily="34" charset="0"/>
              </a:rPr>
              <a:t>)</a:t>
            </a:r>
            <a:endParaRPr lang="en-US" altLang="ko-KR" sz="800" baseline="30000">
              <a:solidFill>
                <a:srgbClr val="00A3A1"/>
              </a:solidFill>
              <a:latin typeface="Arial" panose="020B0604020202020204" pitchFamily="34" charset="0"/>
              <a:ea typeface="+mj-ea"/>
              <a:cs typeface="Arial" panose="020B0604020202020204" pitchFamily="34" charset="0"/>
            </a:endParaRPr>
          </a:p>
        </p:txBody>
      </p:sp>
      <p:cxnSp>
        <p:nvCxnSpPr>
          <p:cNvPr id="204" name="직선 연결선 203">
            <a:extLst>
              <a:ext uri="{FF2B5EF4-FFF2-40B4-BE49-F238E27FC236}">
                <a16:creationId xmlns:a16="http://schemas.microsoft.com/office/drawing/2014/main" id="{7D81A795-7219-4A3C-A392-E4B15172C3CB}"/>
              </a:ext>
            </a:extLst>
          </p:cNvPr>
          <p:cNvCxnSpPr>
            <a:cxnSpLocks/>
          </p:cNvCxnSpPr>
          <p:nvPr/>
        </p:nvCxnSpPr>
        <p:spPr bwMode="auto">
          <a:xfrm>
            <a:off x="2347011" y="5063995"/>
            <a:ext cx="947170" cy="0"/>
          </a:xfrm>
          <a:prstGeom prst="line">
            <a:avLst/>
          </a:prstGeom>
          <a:solidFill>
            <a:srgbClr val="E5E5CC"/>
          </a:solidFill>
          <a:ln w="9525" cap="flat" cmpd="sng" algn="ctr">
            <a:solidFill>
              <a:srgbClr val="00A3A1"/>
            </a:solidFill>
            <a:prstDash val="solid"/>
            <a:round/>
            <a:headEnd type="none" w="med" len="med"/>
            <a:tailEnd type="none" w="med" len="med"/>
          </a:ln>
          <a:effectLst/>
        </p:spPr>
      </p:cxnSp>
      <p:cxnSp>
        <p:nvCxnSpPr>
          <p:cNvPr id="205" name="직선 연결선 204">
            <a:extLst>
              <a:ext uri="{FF2B5EF4-FFF2-40B4-BE49-F238E27FC236}">
                <a16:creationId xmlns:a16="http://schemas.microsoft.com/office/drawing/2014/main" id="{35D6CB18-88A2-4D09-AD49-FA7D64120AD9}"/>
              </a:ext>
            </a:extLst>
          </p:cNvPr>
          <p:cNvCxnSpPr>
            <a:cxnSpLocks/>
          </p:cNvCxnSpPr>
          <p:nvPr/>
        </p:nvCxnSpPr>
        <p:spPr bwMode="auto">
          <a:xfrm>
            <a:off x="1816046" y="5063995"/>
            <a:ext cx="489019" cy="0"/>
          </a:xfrm>
          <a:prstGeom prst="line">
            <a:avLst/>
          </a:prstGeom>
          <a:solidFill>
            <a:srgbClr val="E5E5CC"/>
          </a:solidFill>
          <a:ln w="9525" cap="flat" cmpd="sng" algn="ctr">
            <a:solidFill>
              <a:srgbClr val="00A3A1"/>
            </a:solidFill>
            <a:prstDash val="solid"/>
            <a:round/>
            <a:headEnd type="none" w="med" len="med"/>
            <a:tailEnd type="none" w="med" len="med"/>
          </a:ln>
          <a:effectLst/>
        </p:spPr>
      </p:cxnSp>
      <p:sp>
        <p:nvSpPr>
          <p:cNvPr id="206" name="직사각형 227">
            <a:extLst>
              <a:ext uri="{FF2B5EF4-FFF2-40B4-BE49-F238E27FC236}">
                <a16:creationId xmlns:a16="http://schemas.microsoft.com/office/drawing/2014/main" id="{7B719D91-30AB-4E17-9EDB-937EEDA41A4D}"/>
              </a:ext>
            </a:extLst>
          </p:cNvPr>
          <p:cNvSpPr/>
          <p:nvPr/>
        </p:nvSpPr>
        <p:spPr bwMode="auto">
          <a:xfrm>
            <a:off x="631046" y="5111588"/>
            <a:ext cx="1127054" cy="197613"/>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r>
              <a:rPr lang="ko-KR" altLang="en-US" sz="800" b="1">
                <a:solidFill>
                  <a:prstClr val="white"/>
                </a:solidFill>
                <a:latin typeface="Arial" panose="020B0604020202020204" pitchFamily="34" charset="0"/>
                <a:ea typeface="+mj-ea"/>
                <a:cs typeface="Arial" panose="020B0604020202020204" pitchFamily="34" charset="0"/>
              </a:rPr>
              <a:t>현대 </a:t>
            </a:r>
            <a:r>
              <a:rPr lang="ko-KR" altLang="en-US" sz="800" b="1" err="1">
                <a:solidFill>
                  <a:prstClr val="white"/>
                </a:solidFill>
                <a:latin typeface="Arial" panose="020B0604020202020204" pitchFamily="34" charset="0"/>
                <a:ea typeface="+mj-ea"/>
                <a:cs typeface="Arial" panose="020B0604020202020204" pitchFamily="34" charset="0"/>
              </a:rPr>
              <a:t>글로비스</a:t>
            </a:r>
            <a:r>
              <a:rPr lang="ko-KR" altLang="en-US" sz="800" b="1">
                <a:solidFill>
                  <a:prstClr val="white"/>
                </a:solidFill>
                <a:latin typeface="Arial" panose="020B0604020202020204" pitchFamily="34" charset="0"/>
                <a:ea typeface="+mj-ea"/>
                <a:cs typeface="Arial" panose="020B0604020202020204" pitchFamily="34" charset="0"/>
              </a:rPr>
              <a:t> 경매장</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207" name="직사각형 227">
            <a:extLst>
              <a:ext uri="{FF2B5EF4-FFF2-40B4-BE49-F238E27FC236}">
                <a16:creationId xmlns:a16="http://schemas.microsoft.com/office/drawing/2014/main" id="{6913D367-80CD-4B44-83A6-963472B571FB}"/>
              </a:ext>
            </a:extLst>
          </p:cNvPr>
          <p:cNvSpPr/>
          <p:nvPr/>
        </p:nvSpPr>
        <p:spPr bwMode="auto">
          <a:xfrm>
            <a:off x="1810135" y="5118845"/>
            <a:ext cx="473727" cy="197613"/>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14</a:t>
            </a:r>
            <a:r>
              <a:rPr lang="ko-KR" altLang="en-US" sz="800">
                <a:solidFill>
                  <a:srgbClr val="000000"/>
                </a:solidFill>
                <a:latin typeface="Arial" panose="020B0604020202020204" pitchFamily="34" charset="0"/>
                <a:ea typeface="+mj-ea"/>
                <a:cs typeface="Arial" panose="020B0604020202020204" pitchFamily="34" charset="0"/>
              </a:rPr>
              <a:t>대</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09" name="직사각형 227">
            <a:extLst>
              <a:ext uri="{FF2B5EF4-FFF2-40B4-BE49-F238E27FC236}">
                <a16:creationId xmlns:a16="http://schemas.microsoft.com/office/drawing/2014/main" id="{CC65958F-3616-417D-B34D-56F607B7863B}"/>
              </a:ext>
            </a:extLst>
          </p:cNvPr>
          <p:cNvSpPr/>
          <p:nvPr/>
        </p:nvSpPr>
        <p:spPr bwMode="auto">
          <a:xfrm>
            <a:off x="631046" y="5362758"/>
            <a:ext cx="1127054" cy="197613"/>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r>
              <a:rPr lang="ko-KR" altLang="en-US" sz="800" b="1" err="1">
                <a:solidFill>
                  <a:prstClr val="white"/>
                </a:solidFill>
                <a:latin typeface="Arial" panose="020B0604020202020204" pitchFamily="34" charset="0"/>
                <a:ea typeface="+mj-ea"/>
                <a:cs typeface="Arial" panose="020B0604020202020204" pitchFamily="34" charset="0"/>
              </a:rPr>
              <a:t>오토허브</a:t>
            </a:r>
            <a:r>
              <a:rPr lang="en-US" altLang="ko-KR" sz="800" b="1">
                <a:solidFill>
                  <a:prstClr val="white"/>
                </a:solidFill>
                <a:latin typeface="Arial" panose="020B0604020202020204" pitchFamily="34" charset="0"/>
                <a:ea typeface="+mj-ea"/>
                <a:cs typeface="Arial" panose="020B0604020202020204" pitchFamily="34" charset="0"/>
              </a:rPr>
              <a:t> </a:t>
            </a:r>
            <a:r>
              <a:rPr lang="ko-KR" altLang="en-US" sz="800" b="1">
                <a:solidFill>
                  <a:prstClr val="white"/>
                </a:solidFill>
                <a:latin typeface="Arial" panose="020B0604020202020204" pitchFamily="34" charset="0"/>
                <a:ea typeface="+mj-ea"/>
                <a:cs typeface="Arial" panose="020B0604020202020204" pitchFamily="34" charset="0"/>
              </a:rPr>
              <a:t>경매장</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210" name="직사각형 227">
            <a:extLst>
              <a:ext uri="{FF2B5EF4-FFF2-40B4-BE49-F238E27FC236}">
                <a16:creationId xmlns:a16="http://schemas.microsoft.com/office/drawing/2014/main" id="{2B35F8AC-2DDD-4361-A743-D4193C0BE15A}"/>
              </a:ext>
            </a:extLst>
          </p:cNvPr>
          <p:cNvSpPr/>
          <p:nvPr/>
        </p:nvSpPr>
        <p:spPr bwMode="auto">
          <a:xfrm>
            <a:off x="1810135" y="5366677"/>
            <a:ext cx="473727" cy="197613"/>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1</a:t>
            </a:r>
            <a:r>
              <a:rPr lang="ko-KR" altLang="en-US" sz="800">
                <a:solidFill>
                  <a:srgbClr val="000000"/>
                </a:solidFill>
                <a:latin typeface="Arial" panose="020B0604020202020204" pitchFamily="34" charset="0"/>
                <a:ea typeface="+mj-ea"/>
                <a:cs typeface="Arial" panose="020B0604020202020204" pitchFamily="34" charset="0"/>
              </a:rPr>
              <a:t>대</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11" name="직사각형 227">
            <a:extLst>
              <a:ext uri="{FF2B5EF4-FFF2-40B4-BE49-F238E27FC236}">
                <a16:creationId xmlns:a16="http://schemas.microsoft.com/office/drawing/2014/main" id="{7C2CF09B-257C-4CB2-97B6-940A3288B212}"/>
              </a:ext>
            </a:extLst>
          </p:cNvPr>
          <p:cNvSpPr/>
          <p:nvPr/>
        </p:nvSpPr>
        <p:spPr bwMode="auto">
          <a:xfrm>
            <a:off x="2338191" y="5118845"/>
            <a:ext cx="952534" cy="197613"/>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348</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12" name="직사각형 227">
            <a:extLst>
              <a:ext uri="{FF2B5EF4-FFF2-40B4-BE49-F238E27FC236}">
                <a16:creationId xmlns:a16="http://schemas.microsoft.com/office/drawing/2014/main" id="{68D10DE2-B4EC-4BAC-948B-715C3990E989}"/>
              </a:ext>
            </a:extLst>
          </p:cNvPr>
          <p:cNvSpPr/>
          <p:nvPr/>
        </p:nvSpPr>
        <p:spPr bwMode="auto">
          <a:xfrm>
            <a:off x="2338191" y="5366677"/>
            <a:ext cx="952534" cy="197613"/>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13</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13" name="직사각형 227">
            <a:extLst>
              <a:ext uri="{FF2B5EF4-FFF2-40B4-BE49-F238E27FC236}">
                <a16:creationId xmlns:a16="http://schemas.microsoft.com/office/drawing/2014/main" id="{D6066568-278D-4A3D-857B-549BD1D04130}"/>
              </a:ext>
            </a:extLst>
          </p:cNvPr>
          <p:cNvSpPr/>
          <p:nvPr/>
        </p:nvSpPr>
        <p:spPr bwMode="auto">
          <a:xfrm>
            <a:off x="631046" y="5869725"/>
            <a:ext cx="1127054" cy="251049"/>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800" b="1">
                <a:solidFill>
                  <a:prstClr val="white"/>
                </a:solidFill>
                <a:latin typeface="Arial" panose="020B0604020202020204" pitchFamily="34" charset="0"/>
                <a:ea typeface="+mj-ea"/>
                <a:cs typeface="Arial" panose="020B0604020202020204" pitchFamily="34" charset="0"/>
              </a:rPr>
              <a:t>Total</a:t>
            </a:r>
          </a:p>
        </p:txBody>
      </p:sp>
      <p:sp>
        <p:nvSpPr>
          <p:cNvPr id="215" name="직사각형 227">
            <a:extLst>
              <a:ext uri="{FF2B5EF4-FFF2-40B4-BE49-F238E27FC236}">
                <a16:creationId xmlns:a16="http://schemas.microsoft.com/office/drawing/2014/main" id="{D3C3BF57-F54D-4E83-9A2B-4D9A2CC94AF0}"/>
              </a:ext>
            </a:extLst>
          </p:cNvPr>
          <p:cNvSpPr/>
          <p:nvPr/>
        </p:nvSpPr>
        <p:spPr bwMode="auto">
          <a:xfrm>
            <a:off x="1810135" y="5868617"/>
            <a:ext cx="473727" cy="243792"/>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16</a:t>
            </a:r>
            <a:r>
              <a:rPr lang="ko-KR" altLang="en-US" sz="800">
                <a:solidFill>
                  <a:srgbClr val="000000"/>
                </a:solidFill>
                <a:latin typeface="Arial" panose="020B0604020202020204" pitchFamily="34" charset="0"/>
                <a:ea typeface="+mj-ea"/>
                <a:cs typeface="Arial" panose="020B0604020202020204" pitchFamily="34" charset="0"/>
              </a:rPr>
              <a:t>대</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16" name="직사각형 227">
            <a:extLst>
              <a:ext uri="{FF2B5EF4-FFF2-40B4-BE49-F238E27FC236}">
                <a16:creationId xmlns:a16="http://schemas.microsoft.com/office/drawing/2014/main" id="{B0AB6E7E-BFEC-4E86-B881-7E4C33243DA2}"/>
              </a:ext>
            </a:extLst>
          </p:cNvPr>
          <p:cNvSpPr/>
          <p:nvPr/>
        </p:nvSpPr>
        <p:spPr bwMode="auto">
          <a:xfrm>
            <a:off x="2338191" y="5868617"/>
            <a:ext cx="952534" cy="243792"/>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378</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17" name="직사각형 227">
            <a:extLst>
              <a:ext uri="{FF2B5EF4-FFF2-40B4-BE49-F238E27FC236}">
                <a16:creationId xmlns:a16="http://schemas.microsoft.com/office/drawing/2014/main" id="{080137B7-EC45-4C95-A212-3720A80DCFCD}"/>
              </a:ext>
            </a:extLst>
          </p:cNvPr>
          <p:cNvSpPr/>
          <p:nvPr/>
        </p:nvSpPr>
        <p:spPr bwMode="auto">
          <a:xfrm>
            <a:off x="629779" y="5621507"/>
            <a:ext cx="1127054" cy="197613"/>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ctr" defTabSz="781990"/>
            <a:r>
              <a:rPr lang="ko-KR" altLang="en-US" sz="800" b="1" err="1">
                <a:solidFill>
                  <a:prstClr val="white"/>
                </a:solidFill>
                <a:latin typeface="Arial" panose="020B0604020202020204" pitchFamily="34" charset="0"/>
                <a:ea typeface="+mj-ea"/>
                <a:cs typeface="Arial" panose="020B0604020202020204" pitchFamily="34" charset="0"/>
              </a:rPr>
              <a:t>롯데오토옥션</a:t>
            </a:r>
            <a:r>
              <a:rPr lang="ko-KR" altLang="en-US" sz="800" b="1">
                <a:solidFill>
                  <a:prstClr val="white"/>
                </a:solidFill>
                <a:latin typeface="Arial" panose="020B0604020202020204" pitchFamily="34" charset="0"/>
                <a:ea typeface="+mj-ea"/>
                <a:cs typeface="Arial" panose="020B0604020202020204" pitchFamily="34" charset="0"/>
              </a:rPr>
              <a:t> 경매장</a:t>
            </a:r>
            <a:endParaRPr lang="en-US" altLang="ko-KR" sz="800" b="1">
              <a:solidFill>
                <a:prstClr val="white"/>
              </a:solidFill>
              <a:latin typeface="Arial" panose="020B0604020202020204" pitchFamily="34" charset="0"/>
              <a:ea typeface="+mj-ea"/>
              <a:cs typeface="Arial" panose="020B0604020202020204" pitchFamily="34" charset="0"/>
            </a:endParaRPr>
          </a:p>
        </p:txBody>
      </p:sp>
      <p:sp>
        <p:nvSpPr>
          <p:cNvPr id="218" name="직사각형 227">
            <a:extLst>
              <a:ext uri="{FF2B5EF4-FFF2-40B4-BE49-F238E27FC236}">
                <a16:creationId xmlns:a16="http://schemas.microsoft.com/office/drawing/2014/main" id="{C8C5633A-5FCB-4E8D-B231-72FE6FF43A70}"/>
              </a:ext>
            </a:extLst>
          </p:cNvPr>
          <p:cNvSpPr/>
          <p:nvPr/>
        </p:nvSpPr>
        <p:spPr bwMode="auto">
          <a:xfrm>
            <a:off x="1808868" y="5625425"/>
            <a:ext cx="473727" cy="197613"/>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1</a:t>
            </a:r>
            <a:r>
              <a:rPr lang="ko-KR" altLang="en-US" sz="800">
                <a:solidFill>
                  <a:srgbClr val="000000"/>
                </a:solidFill>
                <a:latin typeface="Arial" panose="020B0604020202020204" pitchFamily="34" charset="0"/>
                <a:ea typeface="+mj-ea"/>
                <a:cs typeface="Arial" panose="020B0604020202020204" pitchFamily="34" charset="0"/>
              </a:rPr>
              <a:t>대</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19" name="직사각형 227">
            <a:extLst>
              <a:ext uri="{FF2B5EF4-FFF2-40B4-BE49-F238E27FC236}">
                <a16:creationId xmlns:a16="http://schemas.microsoft.com/office/drawing/2014/main" id="{12EBCFE7-6E36-4F43-9811-875834FF5984}"/>
              </a:ext>
            </a:extLst>
          </p:cNvPr>
          <p:cNvSpPr/>
          <p:nvPr/>
        </p:nvSpPr>
        <p:spPr bwMode="auto">
          <a:xfrm>
            <a:off x="2336924" y="5625425"/>
            <a:ext cx="952534" cy="197613"/>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17</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20" name="직사각형 219">
            <a:extLst>
              <a:ext uri="{FF2B5EF4-FFF2-40B4-BE49-F238E27FC236}">
                <a16:creationId xmlns:a16="http://schemas.microsoft.com/office/drawing/2014/main" id="{CFB3B172-0E9F-4BC1-A08A-1A8C50D3B3A0}"/>
              </a:ext>
            </a:extLst>
          </p:cNvPr>
          <p:cNvSpPr/>
          <p:nvPr/>
        </p:nvSpPr>
        <p:spPr>
          <a:xfrm>
            <a:off x="3535370" y="5701455"/>
            <a:ext cx="744467" cy="144000"/>
          </a:xfrm>
          <a:prstGeom prst="rect">
            <a:avLst/>
          </a:prstGeom>
          <a:solidFill>
            <a:srgbClr val="0091DA"/>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기타</a:t>
            </a:r>
            <a:r>
              <a:rPr lang="en-US" altLang="ko-KR" sz="800" b="1" baseline="30000" dirty="0">
                <a:solidFill>
                  <a:prstClr val="white"/>
                </a:solidFill>
                <a:latin typeface="Arial" panose="020B0604020202020204" pitchFamily="34" charset="0"/>
                <a:ea typeface="+mj-ea"/>
                <a:cs typeface="Arial" panose="020B0604020202020204" pitchFamily="34" charset="0"/>
              </a:rPr>
              <a:t>2</a:t>
            </a:r>
          </a:p>
        </p:txBody>
      </p:sp>
      <p:sp>
        <p:nvSpPr>
          <p:cNvPr id="221" name="직사각형 220">
            <a:extLst>
              <a:ext uri="{FF2B5EF4-FFF2-40B4-BE49-F238E27FC236}">
                <a16:creationId xmlns:a16="http://schemas.microsoft.com/office/drawing/2014/main" id="{4AB81FED-6DAB-4D2F-95EF-756FCEFD1195}"/>
              </a:ext>
            </a:extLst>
          </p:cNvPr>
          <p:cNvSpPr/>
          <p:nvPr/>
        </p:nvSpPr>
        <p:spPr>
          <a:xfrm>
            <a:off x="5557152" y="5701455"/>
            <a:ext cx="664982" cy="1440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a:solidFill>
                  <a:srgbClr val="000000"/>
                </a:solidFill>
                <a:latin typeface="Arial" panose="020B0604020202020204" pitchFamily="34" charset="0"/>
                <a:ea typeface="+mj-ea"/>
                <a:cs typeface="Arial" panose="020B0604020202020204" pitchFamily="34" charset="0"/>
              </a:rPr>
              <a:t>3</a:t>
            </a:r>
            <a:r>
              <a:rPr lang="ko-KR" altLang="en-US" sz="800">
                <a:solidFill>
                  <a:srgbClr val="000000"/>
                </a:solidFill>
                <a:latin typeface="Arial" panose="020B0604020202020204" pitchFamily="34" charset="0"/>
                <a:ea typeface="+mj-ea"/>
                <a:cs typeface="Arial" panose="020B0604020202020204" pitchFamily="34" charset="0"/>
              </a:rPr>
              <a:t>백만원</a:t>
            </a:r>
          </a:p>
        </p:txBody>
      </p:sp>
      <p:sp>
        <p:nvSpPr>
          <p:cNvPr id="222" name="직사각형 221">
            <a:extLst>
              <a:ext uri="{FF2B5EF4-FFF2-40B4-BE49-F238E27FC236}">
                <a16:creationId xmlns:a16="http://schemas.microsoft.com/office/drawing/2014/main" id="{7DF0077D-5B12-4248-9F83-840BAF984E10}"/>
              </a:ext>
            </a:extLst>
          </p:cNvPr>
          <p:cNvSpPr/>
          <p:nvPr/>
        </p:nvSpPr>
        <p:spPr>
          <a:xfrm>
            <a:off x="4317809" y="5701455"/>
            <a:ext cx="1188000" cy="1440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defTabSz="457198"/>
            <a:r>
              <a:rPr lang="ko-KR" altLang="en-US" sz="700" dirty="0" err="1">
                <a:solidFill>
                  <a:srgbClr val="000000"/>
                </a:solidFill>
                <a:latin typeface="Arial" panose="020B0604020202020204" pitchFamily="34" charset="0"/>
                <a:ea typeface="+mj-ea"/>
                <a:cs typeface="Arial" panose="020B0604020202020204" pitchFamily="34" charset="0"/>
              </a:rPr>
              <a:t>탁송비</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a:solidFill>
                  <a:srgbClr val="000000"/>
                </a:solidFill>
                <a:latin typeface="Arial" panose="020B0604020202020204" pitchFamily="34" charset="0"/>
                <a:ea typeface="+mj-ea"/>
                <a:cs typeface="Arial" panose="020B0604020202020204" pitchFamily="34" charset="0"/>
              </a:rPr>
              <a:t>성능점검비 등</a:t>
            </a:r>
          </a:p>
        </p:txBody>
      </p:sp>
      <p:sp>
        <p:nvSpPr>
          <p:cNvPr id="227" name="직사각형 226">
            <a:extLst>
              <a:ext uri="{FF2B5EF4-FFF2-40B4-BE49-F238E27FC236}">
                <a16:creationId xmlns:a16="http://schemas.microsoft.com/office/drawing/2014/main" id="{F966D5CF-A3D8-4325-8E81-F257157CC68E}"/>
              </a:ext>
            </a:extLst>
          </p:cNvPr>
          <p:cNvSpPr/>
          <p:nvPr/>
        </p:nvSpPr>
        <p:spPr>
          <a:xfrm>
            <a:off x="7069418" y="2769583"/>
            <a:ext cx="648000" cy="184052"/>
          </a:xfrm>
          <a:prstGeom prst="rect">
            <a:avLst/>
          </a:prstGeom>
          <a:solidFill>
            <a:srgbClr val="470A68"/>
          </a:solidFill>
          <a:ln w="6350" cap="flat" cmpd="sng" algn="ctr">
            <a:solidFill>
              <a:srgbClr val="470A68"/>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800" b="1">
                <a:solidFill>
                  <a:prstClr val="white"/>
                </a:solidFill>
                <a:latin typeface="Arial" panose="020B0604020202020204" pitchFamily="34" charset="0"/>
                <a:ea typeface="+mj-ea"/>
                <a:cs typeface="Arial" panose="020B0604020202020204" pitchFamily="34" charset="0"/>
              </a:rPr>
              <a:t>Total</a:t>
            </a:r>
          </a:p>
        </p:txBody>
      </p:sp>
      <p:sp>
        <p:nvSpPr>
          <p:cNvPr id="228" name="직사각형 227">
            <a:extLst>
              <a:ext uri="{FF2B5EF4-FFF2-40B4-BE49-F238E27FC236}">
                <a16:creationId xmlns:a16="http://schemas.microsoft.com/office/drawing/2014/main" id="{8CDF40DD-CA4F-446C-BB54-385C4D561CD5}"/>
              </a:ext>
            </a:extLst>
          </p:cNvPr>
          <p:cNvSpPr/>
          <p:nvPr/>
        </p:nvSpPr>
        <p:spPr bwMode="auto">
          <a:xfrm>
            <a:off x="8480831" y="2769583"/>
            <a:ext cx="613800" cy="184052"/>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890</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29" name="직사각형 227">
            <a:extLst>
              <a:ext uri="{FF2B5EF4-FFF2-40B4-BE49-F238E27FC236}">
                <a16:creationId xmlns:a16="http://schemas.microsoft.com/office/drawing/2014/main" id="{1A55C982-4494-437D-9D2D-7F5FF38140D1}"/>
              </a:ext>
            </a:extLst>
          </p:cNvPr>
          <p:cNvSpPr/>
          <p:nvPr/>
        </p:nvSpPr>
        <p:spPr bwMode="auto">
          <a:xfrm>
            <a:off x="7795031" y="2769583"/>
            <a:ext cx="613800" cy="184052"/>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4,269</a:t>
            </a:r>
            <a:r>
              <a:rPr lang="ko-KR" altLang="en-US" sz="800">
                <a:solidFill>
                  <a:srgbClr val="000000"/>
                </a:solidFill>
                <a:latin typeface="Arial" panose="020B0604020202020204" pitchFamily="34" charset="0"/>
                <a:ea typeface="+mj-ea"/>
                <a:cs typeface="Arial" panose="020B0604020202020204" pitchFamily="34" charset="0"/>
              </a:rPr>
              <a:t>대</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30" name="직사각형 227">
            <a:extLst>
              <a:ext uri="{FF2B5EF4-FFF2-40B4-BE49-F238E27FC236}">
                <a16:creationId xmlns:a16="http://schemas.microsoft.com/office/drawing/2014/main" id="{C05E9ABA-B0D7-4608-96B4-C8B7AB8DCE22}"/>
              </a:ext>
            </a:extLst>
          </p:cNvPr>
          <p:cNvSpPr/>
          <p:nvPr/>
        </p:nvSpPr>
        <p:spPr bwMode="auto">
          <a:xfrm>
            <a:off x="7069417" y="3803595"/>
            <a:ext cx="1339413" cy="151200"/>
          </a:xfrm>
          <a:prstGeom prst="rect">
            <a:avLst/>
          </a:prstGeom>
          <a:solidFill>
            <a:srgbClr val="470A68"/>
          </a:solidFill>
          <a:ln w="6350" cap="flat" cmpd="sng" algn="ctr">
            <a:solidFill>
              <a:srgbClr val="470A68"/>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en-US" altLang="ko-KR" sz="800" b="1" dirty="0">
                <a:solidFill>
                  <a:prstClr val="white"/>
                </a:solidFill>
                <a:latin typeface="Arial" panose="020B0604020202020204" pitchFamily="34" charset="0"/>
                <a:ea typeface="+mj-ea"/>
                <a:cs typeface="Arial" panose="020B0604020202020204" pitchFamily="34" charset="0"/>
              </a:rPr>
              <a:t>Total</a:t>
            </a:r>
            <a:r>
              <a:rPr lang="en-US" altLang="ko-KR" sz="800" b="1" baseline="30000" dirty="0">
                <a:solidFill>
                  <a:prstClr val="white"/>
                </a:solidFill>
                <a:latin typeface="Arial" panose="020B0604020202020204" pitchFamily="34" charset="0"/>
                <a:ea typeface="+mj-ea"/>
                <a:cs typeface="Arial" panose="020B0604020202020204" pitchFamily="34" charset="0"/>
              </a:rPr>
              <a:t>3</a:t>
            </a:r>
            <a:endParaRPr lang="ko-KR" altLang="en-US" sz="800" b="1" baseline="30000" dirty="0">
              <a:solidFill>
                <a:prstClr val="white"/>
              </a:solidFill>
              <a:latin typeface="Arial" panose="020B0604020202020204" pitchFamily="34" charset="0"/>
              <a:ea typeface="+mj-ea"/>
              <a:cs typeface="Arial" panose="020B0604020202020204" pitchFamily="34" charset="0"/>
            </a:endParaRPr>
          </a:p>
        </p:txBody>
      </p:sp>
      <p:sp>
        <p:nvSpPr>
          <p:cNvPr id="231" name="직사각형 227">
            <a:extLst>
              <a:ext uri="{FF2B5EF4-FFF2-40B4-BE49-F238E27FC236}">
                <a16:creationId xmlns:a16="http://schemas.microsoft.com/office/drawing/2014/main" id="{7718CBE0-3F4B-43BF-A030-0023761C9263}"/>
              </a:ext>
            </a:extLst>
          </p:cNvPr>
          <p:cNvSpPr/>
          <p:nvPr/>
        </p:nvSpPr>
        <p:spPr bwMode="auto">
          <a:xfrm>
            <a:off x="8480831" y="3803595"/>
            <a:ext cx="613800" cy="151200"/>
          </a:xfrm>
          <a:prstGeom prst="rect">
            <a:avLst/>
          </a:prstGeom>
          <a:solidFill>
            <a:schemeClr val="bg1"/>
          </a:solidFill>
          <a:ln w="6350" cap="flat" cmpd="sng" algn="ctr">
            <a:solidFill>
              <a:srgbClr val="6D2077"/>
            </a:solid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pPr algn="r" defTabSz="781990"/>
            <a:r>
              <a:rPr lang="en-US" altLang="ko-KR" sz="800">
                <a:solidFill>
                  <a:srgbClr val="000000"/>
                </a:solidFill>
                <a:latin typeface="Arial" panose="020B0604020202020204" pitchFamily="34" charset="0"/>
                <a:ea typeface="+mj-ea"/>
                <a:cs typeface="Arial" panose="020B0604020202020204" pitchFamily="34" charset="0"/>
              </a:rPr>
              <a:t>397</a:t>
            </a:r>
            <a:r>
              <a:rPr lang="ko-KR" altLang="en-US" sz="800">
                <a:solidFill>
                  <a:srgbClr val="000000"/>
                </a:solidFill>
                <a:latin typeface="Arial" panose="020B0604020202020204" pitchFamily="34" charset="0"/>
                <a:ea typeface="+mj-ea"/>
                <a:cs typeface="Arial" panose="020B0604020202020204" pitchFamily="34" charset="0"/>
              </a:rPr>
              <a:t>백만원</a:t>
            </a:r>
            <a:endParaRPr lang="en-US" altLang="ko-KR" sz="800">
              <a:solidFill>
                <a:srgbClr val="000000"/>
              </a:solidFill>
              <a:latin typeface="Arial" panose="020B0604020202020204" pitchFamily="34" charset="0"/>
              <a:ea typeface="+mj-ea"/>
              <a:cs typeface="Arial" panose="020B0604020202020204" pitchFamily="34" charset="0"/>
            </a:endParaRPr>
          </a:p>
        </p:txBody>
      </p:sp>
      <p:sp>
        <p:nvSpPr>
          <p:cNvPr id="235" name="TextBox 234">
            <a:extLst>
              <a:ext uri="{FF2B5EF4-FFF2-40B4-BE49-F238E27FC236}">
                <a16:creationId xmlns:a16="http://schemas.microsoft.com/office/drawing/2014/main" id="{9F8ACB0E-9900-4E48-9754-F249B6B654D8}"/>
              </a:ext>
            </a:extLst>
          </p:cNvPr>
          <p:cNvSpPr txBox="1"/>
          <p:nvPr/>
        </p:nvSpPr>
        <p:spPr>
          <a:xfrm>
            <a:off x="6468924" y="3988079"/>
            <a:ext cx="2662077"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3: </a:t>
            </a:r>
            <a:r>
              <a:rPr lang="ko-KR" altLang="en-US" sz="700" dirty="0">
                <a:latin typeface="Arial" panose="020B0604020202020204" pitchFamily="34" charset="0"/>
                <a:cs typeface="Arial" panose="020B0604020202020204" pitchFamily="34" charset="0"/>
              </a:rPr>
              <a:t>기타 업체 포함 채널광고 총 매출액</a:t>
            </a:r>
            <a:endParaRPr lang="en-US" altLang="ko-KR" sz="700" dirty="0">
              <a:latin typeface="Arial" panose="020B0604020202020204" pitchFamily="34" charset="0"/>
              <a:cs typeface="Arial" panose="020B0604020202020204" pitchFamily="34" charset="0"/>
            </a:endParaRPr>
          </a:p>
        </p:txBody>
      </p:sp>
      <p:sp>
        <p:nvSpPr>
          <p:cNvPr id="201" name="TextBox 200">
            <a:extLst>
              <a:ext uri="{FF2B5EF4-FFF2-40B4-BE49-F238E27FC236}">
                <a16:creationId xmlns:a16="http://schemas.microsoft.com/office/drawing/2014/main" id="{F29475BA-BD78-4BBC-A312-1F1FA40DDBDD}"/>
              </a:ext>
            </a:extLst>
          </p:cNvPr>
          <p:cNvSpPr txBox="1"/>
          <p:nvPr/>
        </p:nvSpPr>
        <p:spPr>
          <a:xfrm>
            <a:off x="636233" y="4561998"/>
            <a:ext cx="2662077"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2: ‘22</a:t>
            </a:r>
            <a:r>
              <a:rPr lang="ko-KR" altLang="en-US" sz="700" dirty="0">
                <a:latin typeface="Arial" panose="020B0604020202020204" pitchFamily="34" charset="0"/>
                <a:cs typeface="Arial" panose="020B0604020202020204" pitchFamily="34" charset="0"/>
              </a:rPr>
              <a:t>년 상반기 기준 판관비</a:t>
            </a:r>
            <a:endParaRPr lang="en-US" altLang="ko-KR" sz="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4285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7CAF2A-7A80-4D1F-87FB-DCAC90DA13AB}"/>
              </a:ext>
            </a:extLst>
          </p:cNvPr>
          <p:cNvSpPr txBox="1"/>
          <p:nvPr/>
        </p:nvSpPr>
        <p:spPr>
          <a:xfrm>
            <a:off x="4751388" y="1515600"/>
            <a:ext cx="4553412" cy="3679010"/>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dirty="0">
                <a:latin typeface="Arial" panose="020B0604020202020204" pitchFamily="34" charset="0"/>
                <a:cs typeface="Arial" panose="020B0604020202020204" pitchFamily="34" charset="0"/>
              </a:rPr>
              <a:t>영업외수익</a:t>
            </a:r>
            <a:endParaRPr lang="en-US" altLang="ko-KR" sz="900" dirty="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이자수익</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회사의 보통예금에 대한 이자수익 금액임</a:t>
            </a: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기타잡이익</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년부터 발생한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잡이익은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정부로부터 수령한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내일채움공제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환급금임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내일채움공제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대상자인 인력이 본인 사유로 퇴사하는 경우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국가에서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회사분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납입금에 대해서는 환급하도록 되어있어 해당 제도로 수령한 금액을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잡이익으로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계상함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180975" marR="0" lvl="0" indent="-18097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180975"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영업외비용</a:t>
            </a:r>
            <a:endParaRPr lang="en-US" altLang="ko-KR" sz="900" dirty="0">
              <a:latin typeface="Arial" panose="020B0604020202020204" pitchFamily="34" charset="0"/>
              <a:cs typeface="Arial" panose="020B0604020202020204" pitchFamily="34" charset="0"/>
            </a:endParaRP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이자비용</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차입금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억원에 대한 차입이자로서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중의 차입금 상환 및 계약연장시 이자율이 기준금리에 따라 변동 등으로 인하여 이자비용이 변동함</a:t>
            </a:r>
          </a:p>
          <a:p>
            <a:pPr marL="266700" indent="-180975" latinLnBrk="1">
              <a:lnSpc>
                <a:spcPts val="1200"/>
              </a:lnSpc>
              <a:spcBef>
                <a:spcPts val="600"/>
              </a:spcBef>
              <a:buClr>
                <a:srgbClr val="00338D"/>
              </a:buClr>
              <a:buFont typeface="Wingdings" panose="05000000000000000000" pitchFamily="2" charset="2"/>
              <a:buChar char="ü"/>
              <a:tabLst>
                <a:tab pos="266700" algn="l"/>
              </a:tabLst>
              <a:defRPr/>
            </a:pP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기타잡손실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발생액은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외환차손</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성격임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해당 금액은 외국회사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(AB180)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보유한 마케팅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Tool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관련 지급수수료를 해당 회사의 한국 지사와 정산 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비용 계상 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에는 원화로 계상하였으나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세금계산서는 외화금액으로 발행되어 원화</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외화</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(USD)</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간 발생한 차액으로 인하여 추가로 발생한 손실임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 인터뷰 상 향후 비용처리는 외화환산금액</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세금계산서 금액</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으로 할 예정으로 추후에는 발생하지 않을 것으로 판단됨</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2" name="Title 1">
            <a:extLst>
              <a:ext uri="{FF2B5EF4-FFF2-40B4-BE49-F238E27FC236}">
                <a16:creationId xmlns:a16="http://schemas.microsoft.com/office/drawing/2014/main" id="{AD57EB35-847D-4C51-A5AC-F2353DFA105D}"/>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dirty="0">
                <a:solidFill>
                  <a:srgbClr val="002997"/>
                </a:solidFill>
                <a:latin typeface="Arial" panose="020B0604020202020204" pitchFamily="34" charset="0"/>
                <a:ea typeface="+mj-ea"/>
                <a:cs typeface="Arial" panose="020B0604020202020204" pitchFamily="34" charset="0"/>
              </a:rPr>
              <a:t>영업외수익은 이자수익 및 </a:t>
            </a:r>
            <a:r>
              <a:rPr lang="ko-KR" altLang="en-US" sz="1000" b="1" dirty="0" err="1">
                <a:solidFill>
                  <a:srgbClr val="002997"/>
                </a:solidFill>
                <a:latin typeface="Arial" panose="020B0604020202020204" pitchFamily="34" charset="0"/>
                <a:ea typeface="+mj-ea"/>
                <a:cs typeface="Arial" panose="020B0604020202020204" pitchFamily="34" charset="0"/>
              </a:rPr>
              <a:t>내일채움공제관련</a:t>
            </a:r>
            <a:r>
              <a:rPr lang="ko-KR" altLang="en-US" sz="1000" b="1" dirty="0">
                <a:solidFill>
                  <a:srgbClr val="002997"/>
                </a:solidFill>
                <a:latin typeface="Arial" panose="020B0604020202020204" pitchFamily="34" charset="0"/>
                <a:ea typeface="+mj-ea"/>
                <a:cs typeface="Arial" panose="020B0604020202020204" pitchFamily="34" charset="0"/>
              </a:rPr>
              <a:t> 지원금 수령액으로 구성되며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영업외비용은 주로 이자비용으로 구성되어 있음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7" name="제목 2">
            <a:extLst>
              <a:ext uri="{FF2B5EF4-FFF2-40B4-BE49-F238E27FC236}">
                <a16:creationId xmlns:a16="http://schemas.microsoft.com/office/drawing/2014/main" id="{16BC6B30-546E-411C-8B14-56685342539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Non-Operating Income/Expenses</a:t>
            </a:r>
            <a:r>
              <a:rPr lang="ko-KR" altLang="en-US" sz="4500" b="1">
                <a:solidFill>
                  <a:srgbClr val="00338D"/>
                </a:solidFill>
                <a:latin typeface="KPMG Extralight" panose="020B0303030202040204" pitchFamily="34" charset="0"/>
              </a:rPr>
              <a:t> </a:t>
            </a:r>
            <a:endParaRPr lang="en-US" altLang="ko-KR" sz="4500" b="1">
              <a:solidFill>
                <a:srgbClr val="00338D"/>
              </a:solidFill>
              <a:latin typeface="KPMG Extralight" panose="020B0303030202040204" pitchFamily="34" charset="0"/>
            </a:endParaRPr>
          </a:p>
        </p:txBody>
      </p:sp>
      <p:sp>
        <p:nvSpPr>
          <p:cNvPr id="7" name="TextBox 6">
            <a:extLst>
              <a:ext uri="{FF2B5EF4-FFF2-40B4-BE49-F238E27FC236}">
                <a16:creationId xmlns:a16="http://schemas.microsoft.com/office/drawing/2014/main" id="{6DBEE9FF-BED3-42D5-A880-98820FAB0529}"/>
              </a:ext>
            </a:extLst>
          </p:cNvPr>
          <p:cNvSpPr txBox="1"/>
          <p:nvPr/>
        </p:nvSpPr>
        <p:spPr>
          <a:xfrm>
            <a:off x="610365" y="2986016"/>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1" name="표 10">
            <a:extLst>
              <a:ext uri="{FF2B5EF4-FFF2-40B4-BE49-F238E27FC236}">
                <a16:creationId xmlns:a16="http://schemas.microsoft.com/office/drawing/2014/main" id="{7B5D136C-8DB4-456C-A78C-27944C209313}"/>
              </a:ext>
            </a:extLst>
          </p:cNvPr>
          <p:cNvGraphicFramePr>
            <a:graphicFrameLocks noGrp="1"/>
          </p:cNvGraphicFramePr>
          <p:nvPr>
            <p:extLst>
              <p:ext uri="{D42A27DB-BD31-4B8C-83A1-F6EECF244321}">
                <p14:modId xmlns:p14="http://schemas.microsoft.com/office/powerpoint/2010/main" val="3355781323"/>
              </p:ext>
            </p:extLst>
          </p:nvPr>
        </p:nvGraphicFramePr>
        <p:xfrm>
          <a:off x="601200" y="1515600"/>
          <a:ext cx="4070724" cy="1440000"/>
        </p:xfrm>
        <a:graphic>
          <a:graphicData uri="http://schemas.openxmlformats.org/drawingml/2006/table">
            <a:tbl>
              <a:tblPr/>
              <a:tblGrid>
                <a:gridCol w="145135">
                  <a:extLst>
                    <a:ext uri="{9D8B030D-6E8A-4147-A177-3AD203B41FA5}">
                      <a16:colId xmlns:a16="http://schemas.microsoft.com/office/drawing/2014/main" val="3432411723"/>
                    </a:ext>
                  </a:extLst>
                </a:gridCol>
                <a:gridCol w="1340445">
                  <a:extLst>
                    <a:ext uri="{9D8B030D-6E8A-4147-A177-3AD203B41FA5}">
                      <a16:colId xmlns:a16="http://schemas.microsoft.com/office/drawing/2014/main" val="748762324"/>
                    </a:ext>
                  </a:extLst>
                </a:gridCol>
                <a:gridCol w="646286">
                  <a:extLst>
                    <a:ext uri="{9D8B030D-6E8A-4147-A177-3AD203B41FA5}">
                      <a16:colId xmlns:a16="http://schemas.microsoft.com/office/drawing/2014/main" val="1250208538"/>
                    </a:ext>
                  </a:extLst>
                </a:gridCol>
                <a:gridCol w="646286">
                  <a:extLst>
                    <a:ext uri="{9D8B030D-6E8A-4147-A177-3AD203B41FA5}">
                      <a16:colId xmlns:a16="http://schemas.microsoft.com/office/drawing/2014/main" val="3690363739"/>
                    </a:ext>
                  </a:extLst>
                </a:gridCol>
                <a:gridCol w="646286">
                  <a:extLst>
                    <a:ext uri="{9D8B030D-6E8A-4147-A177-3AD203B41FA5}">
                      <a16:colId xmlns:a16="http://schemas.microsoft.com/office/drawing/2014/main" val="35629541"/>
                    </a:ext>
                  </a:extLst>
                </a:gridCol>
                <a:gridCol w="646286">
                  <a:extLst>
                    <a:ext uri="{9D8B030D-6E8A-4147-A177-3AD203B41FA5}">
                      <a16:colId xmlns:a16="http://schemas.microsoft.com/office/drawing/2014/main" val="441331730"/>
                    </a:ext>
                  </a:extLst>
                </a:gridCol>
              </a:tblGrid>
              <a:tr h="180000">
                <a:tc gridSpan="4">
                  <a:txBody>
                    <a:bodyPr/>
                    <a:lstStyle/>
                    <a:p>
                      <a:pPr algn="l"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Non-Operating Income/Expenses</a:t>
                      </a: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599989588"/>
                  </a:ext>
                </a:extLst>
              </a:tr>
              <a:tr h="180000">
                <a:tc gridSpan="2">
                  <a:txBody>
                    <a:bodyPr/>
                    <a:lstStyle/>
                    <a:p>
                      <a:pPr algn="l"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mj-ea"/>
                          <a:cs typeface="Arial" panose="020B0604020202020204" pitchFamily="34" charset="0"/>
                        </a:rPr>
                        <a:t>FY22.1H</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65436291"/>
                  </a:ext>
                </a:extLst>
              </a:tr>
              <a:tr h="1800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영업외수익</a:t>
                      </a:r>
                      <a:endParaRPr lang="en-US" sz="9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45777788"/>
                  </a:ext>
                </a:extLst>
              </a:tr>
              <a:tr h="180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이자수익</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9828386"/>
                  </a:ext>
                </a:extLst>
              </a:tr>
              <a:tr h="180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기타잡이익</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35103191"/>
                  </a:ext>
                </a:extLst>
              </a:tr>
              <a:tr h="180000">
                <a:tc gridSpan="2">
                  <a:txBody>
                    <a:bodyPr/>
                    <a:lstStyle/>
                    <a:p>
                      <a:pPr algn="l" rtl="0"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영업외비용</a:t>
                      </a:r>
                      <a:endParaRPr lang="en-US" sz="9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35936982"/>
                  </a:ext>
                </a:extLst>
              </a:tr>
              <a:tr h="180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이자비용</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74300516"/>
                  </a:ext>
                </a:extLst>
              </a:tr>
              <a:tr h="180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기타잡손실</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17724312"/>
                  </a:ext>
                </a:extLst>
              </a:tr>
            </a:tbl>
          </a:graphicData>
        </a:graphic>
      </p:graphicFrame>
    </p:spTree>
    <p:extLst>
      <p:ext uri="{BB962C8B-B14F-4D97-AF65-F5344CB8AC3E}">
        <p14:creationId xmlns:p14="http://schemas.microsoft.com/office/powerpoint/2010/main" val="2032189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표 14">
            <a:extLst>
              <a:ext uri="{FF2B5EF4-FFF2-40B4-BE49-F238E27FC236}">
                <a16:creationId xmlns:a16="http://schemas.microsoft.com/office/drawing/2014/main" id="{5E88F5D2-5933-4905-9705-561A7BFD2EDD}"/>
              </a:ext>
            </a:extLst>
          </p:cNvPr>
          <p:cNvGraphicFramePr>
            <a:graphicFrameLocks noGrp="1"/>
          </p:cNvGraphicFramePr>
          <p:nvPr/>
        </p:nvGraphicFramePr>
        <p:xfrm>
          <a:off x="601200" y="1515600"/>
          <a:ext cx="4072124" cy="4398960"/>
        </p:xfrm>
        <a:graphic>
          <a:graphicData uri="http://schemas.openxmlformats.org/drawingml/2006/table">
            <a:tbl>
              <a:tblPr/>
              <a:tblGrid>
                <a:gridCol w="97400">
                  <a:extLst>
                    <a:ext uri="{9D8B030D-6E8A-4147-A177-3AD203B41FA5}">
                      <a16:colId xmlns:a16="http://schemas.microsoft.com/office/drawing/2014/main" val="4160333039"/>
                    </a:ext>
                  </a:extLst>
                </a:gridCol>
                <a:gridCol w="97400">
                  <a:extLst>
                    <a:ext uri="{9D8B030D-6E8A-4147-A177-3AD203B41FA5}">
                      <a16:colId xmlns:a16="http://schemas.microsoft.com/office/drawing/2014/main" val="101392542"/>
                    </a:ext>
                  </a:extLst>
                </a:gridCol>
                <a:gridCol w="1045192">
                  <a:extLst>
                    <a:ext uri="{9D8B030D-6E8A-4147-A177-3AD203B41FA5}">
                      <a16:colId xmlns:a16="http://schemas.microsoft.com/office/drawing/2014/main" val="556041417"/>
                    </a:ext>
                  </a:extLst>
                </a:gridCol>
                <a:gridCol w="708033">
                  <a:extLst>
                    <a:ext uri="{9D8B030D-6E8A-4147-A177-3AD203B41FA5}">
                      <a16:colId xmlns:a16="http://schemas.microsoft.com/office/drawing/2014/main" val="2492792633"/>
                    </a:ext>
                  </a:extLst>
                </a:gridCol>
                <a:gridCol w="708033">
                  <a:extLst>
                    <a:ext uri="{9D8B030D-6E8A-4147-A177-3AD203B41FA5}">
                      <a16:colId xmlns:a16="http://schemas.microsoft.com/office/drawing/2014/main" val="3543197276"/>
                    </a:ext>
                  </a:extLst>
                </a:gridCol>
                <a:gridCol w="708033">
                  <a:extLst>
                    <a:ext uri="{9D8B030D-6E8A-4147-A177-3AD203B41FA5}">
                      <a16:colId xmlns:a16="http://schemas.microsoft.com/office/drawing/2014/main" val="4091907474"/>
                    </a:ext>
                  </a:extLst>
                </a:gridCol>
                <a:gridCol w="708033">
                  <a:extLst>
                    <a:ext uri="{9D8B030D-6E8A-4147-A177-3AD203B41FA5}">
                      <a16:colId xmlns:a16="http://schemas.microsoft.com/office/drawing/2014/main" val="3294712073"/>
                    </a:ext>
                  </a:extLst>
                </a:gridCol>
              </a:tblGrid>
              <a:tr h="180000">
                <a:tc gridSpan="3">
                  <a:txBody>
                    <a:bodyPr/>
                    <a:lstStyle/>
                    <a:p>
                      <a:pPr algn="l" rtl="0" fontAlgn="ctr"/>
                      <a:r>
                        <a:rPr lang="en-US" altLang="ko-KR" sz="900" b="1" i="0" u="none" strike="noStrike" kern="1200">
                          <a:solidFill>
                            <a:srgbClr val="FFFFFF"/>
                          </a:solidFill>
                          <a:effectLst/>
                          <a:latin typeface="Arial" panose="020B0604020202020204" pitchFamily="34" charset="0"/>
                          <a:ea typeface="+mn-ea"/>
                          <a:cs typeface="Arial" panose="020B0604020202020204" pitchFamily="34" charset="0"/>
                        </a:rPr>
                        <a:t>BS Overview</a:t>
                      </a:r>
                      <a:endParaRPr lang="en-US" sz="9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710767335"/>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endParaRPr lang="ko-KR" altLang="en-US" sz="9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523837418"/>
                  </a:ext>
                </a:extLst>
              </a:tr>
              <a:tr h="144000">
                <a:tc gridSpan="3">
                  <a:txBody>
                    <a:bodyPr/>
                    <a:lstStyle/>
                    <a:p>
                      <a:pPr algn="l"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052117"/>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자산총계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2,486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6749209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유동자산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2,675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2,395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2,210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8068592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1,968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1,265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976282830"/>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9012616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852219"/>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선급금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3832041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5644697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9608925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비유동자산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6645557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비품</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772836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시설장치</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4580911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소프트웨어</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822458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7676516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기타보증금</a:t>
                      </a: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68303758"/>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부채총계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2,051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3591776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유동부채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818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1,164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3661930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선수금</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422</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476</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1160859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4608453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미지급비용</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4523139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9183792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기타유동부채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1870874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비유동부채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701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98393646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퇴직급여부채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445346741"/>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자본총계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1,537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61341470"/>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자본금</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9990933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자본잉여금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6,262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6,262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6,555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6,555</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52490651"/>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미처리결손금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(5,463)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(6,764)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(7,248)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7563974"/>
                  </a:ext>
                </a:extLst>
              </a:tr>
            </a:tbl>
          </a:graphicData>
        </a:graphic>
      </p:graphicFrame>
      <p:sp>
        <p:nvSpPr>
          <p:cNvPr id="7" name="제목 2">
            <a:extLst>
              <a:ext uri="{FF2B5EF4-FFF2-40B4-BE49-F238E27FC236}">
                <a16:creationId xmlns:a16="http://schemas.microsoft.com/office/drawing/2014/main" id="{824CE5E4-18B9-4955-A190-B399C1CE94E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8" name="제목 2">
            <a:extLst>
              <a:ext uri="{FF2B5EF4-FFF2-40B4-BE49-F238E27FC236}">
                <a16:creationId xmlns:a16="http://schemas.microsoft.com/office/drawing/2014/main" id="{45152F18-6200-4B9A-B3D0-2896AC40066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B/S Overview (1/2)</a:t>
            </a:r>
          </a:p>
        </p:txBody>
      </p:sp>
      <p:sp>
        <p:nvSpPr>
          <p:cNvPr id="6" name="TextBox 5">
            <a:extLst>
              <a:ext uri="{FF2B5EF4-FFF2-40B4-BE49-F238E27FC236}">
                <a16:creationId xmlns:a16="http://schemas.microsoft.com/office/drawing/2014/main" id="{A2E0E566-5E61-42A0-9A60-B67EA6058A83}"/>
              </a:ext>
            </a:extLst>
          </p:cNvPr>
          <p:cNvSpPr txBox="1"/>
          <p:nvPr/>
        </p:nvSpPr>
        <p:spPr>
          <a:xfrm>
            <a:off x="4752000" y="1515601"/>
            <a:ext cx="4643460" cy="4777856"/>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유동자산</a:t>
            </a:r>
            <a:endParaRPr lang="en-US" altLang="ko-KR" sz="90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err="1">
                <a:latin typeface="Arial" panose="020B0604020202020204" pitchFamily="34" charset="0"/>
                <a:cs typeface="Arial" panose="020B0604020202020204" pitchFamily="34" charset="0"/>
              </a:rPr>
              <a:t>현금및현금성자산</a:t>
            </a:r>
            <a:r>
              <a:rPr lang="en-US" altLang="ko-KR" sz="900" kern="0">
                <a:latin typeface="Arial" panose="020B0604020202020204" pitchFamily="34" charset="0"/>
                <a:cs typeface="Arial" panose="020B0604020202020204" pitchFamily="34" charset="0"/>
              </a:rPr>
              <a:t>: ’22</a:t>
            </a:r>
            <a:r>
              <a:rPr lang="ko-KR" altLang="en-US" sz="900" kern="0">
                <a:latin typeface="Arial" panose="020B0604020202020204" pitchFamily="34" charset="0"/>
                <a:cs typeface="Arial" panose="020B0604020202020204" pitchFamily="34" charset="0"/>
              </a:rPr>
              <a:t>년 </a:t>
            </a:r>
            <a:r>
              <a:rPr lang="en-US" altLang="ko-KR" sz="900" kern="0">
                <a:latin typeface="Arial" panose="020B0604020202020204" pitchFamily="34" charset="0"/>
                <a:cs typeface="Arial" panose="020B0604020202020204" pitchFamily="34" charset="0"/>
              </a:rPr>
              <a:t>6</a:t>
            </a:r>
            <a:r>
              <a:rPr lang="ko-KR" altLang="en-US" sz="900" kern="0">
                <a:latin typeface="Arial" panose="020B0604020202020204" pitchFamily="34" charset="0"/>
                <a:cs typeface="Arial" panose="020B0604020202020204" pitchFamily="34" charset="0"/>
              </a:rPr>
              <a:t>월 보통예금 및 </a:t>
            </a:r>
            <a:r>
              <a:rPr lang="ko-KR" altLang="en-US" sz="900" kern="0" err="1">
                <a:latin typeface="Arial" panose="020B0604020202020204" pitchFamily="34" charset="0"/>
                <a:cs typeface="Arial" panose="020B0604020202020204" pitchFamily="34" charset="0"/>
              </a:rPr>
              <a:t>현금시재액</a:t>
            </a:r>
            <a:r>
              <a:rPr lang="ko-KR" altLang="en-US" sz="900" kern="0">
                <a:latin typeface="Arial" panose="020B0604020202020204" pitchFamily="34" charset="0"/>
                <a:cs typeface="Arial" panose="020B0604020202020204" pitchFamily="34" charset="0"/>
              </a:rPr>
              <a:t> 합계 총 </a:t>
            </a:r>
            <a:r>
              <a:rPr lang="en-US" altLang="ko-KR" sz="900" kern="0">
                <a:latin typeface="Arial" panose="020B0604020202020204" pitchFamily="34" charset="0"/>
                <a:cs typeface="Arial" panose="020B0604020202020204" pitchFamily="34" charset="0"/>
              </a:rPr>
              <a:t>12.7</a:t>
            </a:r>
            <a:r>
              <a:rPr lang="ko-KR" altLang="en-US" sz="900" kern="0">
                <a:latin typeface="Arial" panose="020B0604020202020204" pitchFamily="34" charset="0"/>
                <a:cs typeface="Arial" panose="020B0604020202020204" pitchFamily="34" charset="0"/>
              </a:rPr>
              <a:t>억원 수준으로 구성되어 있으며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주거래는 기업</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우리은행임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투자 받은 금액의 경우 기업은행 계좌에서 관리하며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관리 목적상 용도</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급여 지급 등</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에 따라 계좌를 일부 분리하여 사용함</a:t>
            </a: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단기금융상품</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회사는 </a:t>
            </a:r>
            <a:r>
              <a:rPr lang="en-US" altLang="ko-KR" sz="900" kern="0">
                <a:latin typeface="Arial" panose="020B0604020202020204" pitchFamily="34" charset="0"/>
                <a:cs typeface="Arial" panose="020B0604020202020204" pitchFamily="34" charset="0"/>
              </a:rPr>
              <a:t>’20</a:t>
            </a:r>
            <a:r>
              <a:rPr lang="ko-KR" altLang="en-US" sz="900" kern="0">
                <a:latin typeface="Arial" panose="020B0604020202020204" pitchFamily="34" charset="0"/>
                <a:cs typeface="Arial" panose="020B0604020202020204" pitchFamily="34" charset="0"/>
              </a:rPr>
              <a:t>년부터 </a:t>
            </a:r>
            <a:r>
              <a:rPr lang="ko-KR" altLang="en-US" sz="900" kern="0" err="1">
                <a:latin typeface="Arial" panose="020B0604020202020204" pitchFamily="34" charset="0"/>
                <a:cs typeface="Arial" panose="020B0604020202020204" pitchFamily="34" charset="0"/>
              </a:rPr>
              <a:t>정기예적금</a:t>
            </a:r>
            <a:r>
              <a:rPr lang="ko-KR" altLang="en-US" sz="900" kern="0">
                <a:latin typeface="Arial" panose="020B0604020202020204" pitchFamily="34" charset="0"/>
                <a:cs typeface="Arial" panose="020B0604020202020204" pitchFamily="34" charset="0"/>
              </a:rPr>
              <a:t> 상품에 가입하였으며 </a:t>
            </a:r>
            <a:r>
              <a:rPr lang="en-US" altLang="ko-KR" sz="900" kern="0">
                <a:latin typeface="Arial" panose="020B0604020202020204" pitchFamily="34" charset="0"/>
                <a:cs typeface="Arial" panose="020B0604020202020204" pitchFamily="34" charset="0"/>
              </a:rPr>
              <a:t>‘21</a:t>
            </a:r>
            <a:r>
              <a:rPr lang="ko-KR" altLang="en-US" sz="900" kern="0">
                <a:latin typeface="Arial" panose="020B0604020202020204" pitchFamily="34" charset="0"/>
                <a:cs typeface="Arial" panose="020B0604020202020204" pitchFamily="34" charset="0"/>
              </a:rPr>
              <a:t>년 </a:t>
            </a:r>
            <a:r>
              <a:rPr lang="en-US" altLang="ko-KR" sz="900" kern="0">
                <a:latin typeface="Arial" panose="020B0604020202020204" pitchFamily="34" charset="0"/>
                <a:cs typeface="Arial" panose="020B0604020202020204" pitchFamily="34" charset="0"/>
              </a:rPr>
              <a:t>70</a:t>
            </a:r>
            <a:r>
              <a:rPr lang="ko-KR" altLang="en-US" sz="900" kern="0">
                <a:latin typeface="Arial" panose="020B0604020202020204" pitchFamily="34" charset="0"/>
                <a:cs typeface="Arial" panose="020B0604020202020204" pitchFamily="34" charset="0"/>
              </a:rPr>
              <a:t>만원</a:t>
            </a:r>
            <a:r>
              <a:rPr lang="en-US" altLang="ko-KR" sz="900" kern="0">
                <a:latin typeface="Arial" panose="020B0604020202020204" pitchFamily="34" charset="0"/>
                <a:cs typeface="Arial" panose="020B0604020202020204" pitchFamily="34" charset="0"/>
              </a:rPr>
              <a:t>, ’22</a:t>
            </a:r>
            <a:r>
              <a:rPr lang="ko-KR" altLang="en-US" sz="900" kern="0">
                <a:latin typeface="Arial" panose="020B0604020202020204" pitchFamily="34" charset="0"/>
                <a:cs typeface="Arial" panose="020B0604020202020204" pitchFamily="34" charset="0"/>
              </a:rPr>
              <a:t>년 </a:t>
            </a:r>
            <a:r>
              <a:rPr lang="en-US" altLang="ko-KR" sz="900" kern="0">
                <a:latin typeface="Arial" panose="020B0604020202020204" pitchFamily="34" charset="0"/>
                <a:cs typeface="Arial" panose="020B0604020202020204" pitchFamily="34" charset="0"/>
              </a:rPr>
              <a:t>50</a:t>
            </a:r>
            <a:r>
              <a:rPr lang="ko-KR" altLang="en-US" sz="900" kern="0">
                <a:latin typeface="Arial" panose="020B0604020202020204" pitchFamily="34" charset="0"/>
                <a:cs typeface="Arial" panose="020B0604020202020204" pitchFamily="34" charset="0"/>
              </a:rPr>
              <a:t>만원을 추가로 적립하였음</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매출채권</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미수금 재분류액 포함</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회사가 </a:t>
            </a:r>
            <a:r>
              <a:rPr lang="en-US" altLang="ko-KR" sz="900" kern="0">
                <a:latin typeface="Arial" panose="020B0604020202020204" pitchFamily="34" charset="0"/>
                <a:cs typeface="Arial" panose="020B0604020202020204" pitchFamily="34" charset="0"/>
              </a:rPr>
              <a:t>‘21</a:t>
            </a:r>
            <a:r>
              <a:rPr lang="ko-KR" altLang="en-US" sz="900" kern="0">
                <a:latin typeface="Arial" panose="020B0604020202020204" pitchFamily="34" charset="0"/>
                <a:cs typeface="Arial" panose="020B0604020202020204" pitchFamily="34" charset="0"/>
              </a:rPr>
              <a:t>년부터 </a:t>
            </a:r>
            <a:r>
              <a:rPr lang="en-US" altLang="ko-KR" sz="900" kern="0">
                <a:latin typeface="Arial" panose="020B0604020202020204" pitchFamily="34" charset="0"/>
                <a:cs typeface="Arial" panose="020B0604020202020204" pitchFamily="34" charset="0"/>
              </a:rPr>
              <a:t>PG</a:t>
            </a:r>
            <a:r>
              <a:rPr lang="ko-KR" altLang="en-US" sz="900" kern="0">
                <a:latin typeface="Arial" panose="020B0604020202020204" pitchFamily="34" charset="0"/>
                <a:cs typeface="Arial" panose="020B0604020202020204" pitchFamily="34" charset="0"/>
              </a:rPr>
              <a:t>사 결제금액을 미수금 처리하고 있으나</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감사보고서 상 해당 금액은 매출채권으로 반영되어 있어 </a:t>
            </a:r>
            <a:r>
              <a:rPr lang="en-US" altLang="ko-KR" sz="900" kern="0">
                <a:latin typeface="Arial" panose="020B0604020202020204" pitchFamily="34" charset="0"/>
                <a:cs typeface="Arial" panose="020B0604020202020204" pitchFamily="34" charset="0"/>
              </a:rPr>
              <a:t>‘22</a:t>
            </a:r>
            <a:r>
              <a:rPr lang="ko-KR" altLang="en-US" sz="900" kern="0">
                <a:latin typeface="Arial" panose="020B0604020202020204" pitchFamily="34" charset="0"/>
                <a:cs typeface="Arial" panose="020B0604020202020204" pitchFamily="34" charset="0"/>
              </a:rPr>
              <a:t>년 반기 기준 금액도 동일하게 분류하였음</a:t>
            </a:r>
            <a:r>
              <a:rPr lang="en-US" altLang="ko-KR" sz="900" kern="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광고매출 관련 광고주에 대한 매출채권과 </a:t>
            </a:r>
            <a:r>
              <a:rPr lang="ko-KR" altLang="en-US" sz="900" err="1">
                <a:latin typeface="Arial" panose="020B0604020202020204" pitchFamily="34" charset="0"/>
                <a:cs typeface="Arial" panose="020B0604020202020204" pitchFamily="34" charset="0"/>
              </a:rPr>
              <a:t>내차팔기</a:t>
            </a:r>
            <a:r>
              <a:rPr lang="ko-KR" altLang="en-US" sz="900">
                <a:latin typeface="Arial" panose="020B0604020202020204" pitchFamily="34" charset="0"/>
                <a:cs typeface="Arial" panose="020B0604020202020204" pitchFamily="34" charset="0"/>
              </a:rPr>
              <a:t> 딜러 관련 환불</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세금계산서 발행 등으로 인한 미결산금액이 일부 포함됨</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선급금</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광고선전비 관련 구글</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광고대행사 등에 </a:t>
            </a:r>
            <a:r>
              <a:rPr lang="ko-KR" altLang="en-US" sz="900" kern="0" err="1">
                <a:latin typeface="Arial" panose="020B0604020202020204" pitchFamily="34" charset="0"/>
                <a:cs typeface="Arial" panose="020B0604020202020204" pitchFamily="34" charset="0"/>
              </a:rPr>
              <a:t>선결제</a:t>
            </a:r>
            <a:r>
              <a:rPr lang="ko-KR" altLang="en-US" sz="900" kern="0">
                <a:latin typeface="Arial" panose="020B0604020202020204" pitchFamily="34" charset="0"/>
                <a:cs typeface="Arial" panose="020B0604020202020204" pitchFamily="34" charset="0"/>
              </a:rPr>
              <a:t> 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실제 광고계약 등이 이행됨에 따라 차감하는 금액임</a:t>
            </a:r>
            <a:r>
              <a:rPr lang="en-US" altLang="ko-KR" sz="900" kern="0">
                <a:latin typeface="Arial" panose="020B0604020202020204" pitchFamily="34" charset="0"/>
                <a:cs typeface="Arial" panose="020B0604020202020204" pitchFamily="34" charset="0"/>
              </a:rPr>
              <a:t>. ’19</a:t>
            </a:r>
            <a:r>
              <a:rPr lang="ko-KR" altLang="en-US" sz="900" kern="0">
                <a:latin typeface="Arial" panose="020B0604020202020204" pitchFamily="34" charset="0"/>
                <a:cs typeface="Arial" panose="020B0604020202020204" pitchFamily="34" charset="0"/>
              </a:rPr>
              <a:t>년 이후에는 구글 및 일부 광고대행사</a:t>
            </a:r>
            <a:r>
              <a:rPr lang="en-US" altLang="ko-KR" sz="900" kern="0">
                <a:latin typeface="Arial" panose="020B0604020202020204" pitchFamily="34" charset="0"/>
                <a:cs typeface="Arial" panose="020B0604020202020204" pitchFamily="34" charset="0"/>
              </a:rPr>
              <a:t>(</a:t>
            </a:r>
            <a:r>
              <a:rPr lang="ko-KR" altLang="en-US" sz="900" kern="0" err="1">
                <a:latin typeface="Arial" panose="020B0604020202020204" pitchFamily="34" charset="0"/>
                <a:cs typeface="Arial" panose="020B0604020202020204" pitchFamily="34" charset="0"/>
              </a:rPr>
              <a:t>이노션</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의 정책 변경으로 비용 발생시 바로 청구하기 시작하면서 </a:t>
            </a:r>
            <a:r>
              <a:rPr lang="en-US" altLang="ko-KR" sz="900" kern="0">
                <a:latin typeface="Arial" panose="020B0604020202020204" pitchFamily="34" charset="0"/>
                <a:cs typeface="Arial" panose="020B0604020202020204" pitchFamily="34" charset="0"/>
              </a:rPr>
              <a:t>’20</a:t>
            </a:r>
            <a:r>
              <a:rPr lang="ko-KR" altLang="en-US" sz="900" kern="0">
                <a:latin typeface="Arial" panose="020B0604020202020204" pitchFamily="34" charset="0"/>
                <a:cs typeface="Arial" panose="020B0604020202020204" pitchFamily="34" charset="0"/>
              </a:rPr>
              <a:t>년에는 금액이 크게 감소하였음</a:t>
            </a: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재고자산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중고차 매매를 위한 매입 차량으로만 구성되어 있으며</a:t>
            </a:r>
            <a:r>
              <a:rPr lang="en-US" altLang="ko-KR" sz="900" kern="0">
                <a:latin typeface="Arial" panose="020B0604020202020204" pitchFamily="34" charset="0"/>
                <a:cs typeface="Arial" panose="020B0604020202020204" pitchFamily="34" charset="0"/>
              </a:rPr>
              <a:t>, ’21</a:t>
            </a:r>
            <a:r>
              <a:rPr lang="ko-KR" altLang="en-US" sz="900" kern="0">
                <a:latin typeface="Arial" panose="020B0604020202020204" pitchFamily="34" charset="0"/>
                <a:cs typeface="Arial" panose="020B0604020202020204" pitchFamily="34" charset="0"/>
              </a:rPr>
              <a:t>년 반기 중 기존 매입한 재고가 모두 판매되어 현재 보유중인 재고는 없음</a:t>
            </a: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err="1">
                <a:latin typeface="Arial" panose="020B0604020202020204" pitchFamily="34" charset="0"/>
                <a:cs typeface="Arial" panose="020B0604020202020204" pitchFamily="34" charset="0"/>
              </a:rPr>
              <a:t>기타유동자산</a:t>
            </a:r>
            <a:r>
              <a:rPr lang="en-US" altLang="ko-KR" sz="900" kern="0">
                <a:latin typeface="Arial" panose="020B0604020202020204" pitchFamily="34" charset="0"/>
                <a:cs typeface="Arial" panose="020B0604020202020204" pitchFamily="34" charset="0"/>
              </a:rPr>
              <a:t>: ’22</a:t>
            </a:r>
            <a:r>
              <a:rPr lang="ko-KR" altLang="en-US" sz="900" kern="0">
                <a:latin typeface="Arial" panose="020B0604020202020204" pitchFamily="34" charset="0"/>
                <a:cs typeface="Arial" panose="020B0604020202020204" pitchFamily="34" charset="0"/>
              </a:rPr>
              <a:t>년 </a:t>
            </a:r>
            <a:r>
              <a:rPr lang="en-US" altLang="ko-KR" sz="900" kern="0">
                <a:latin typeface="Arial" panose="020B0604020202020204" pitchFamily="34" charset="0"/>
                <a:cs typeface="Arial" panose="020B0604020202020204" pitchFamily="34" charset="0"/>
              </a:rPr>
              <a:t>6</a:t>
            </a:r>
            <a:r>
              <a:rPr lang="ko-KR" altLang="en-US" sz="900" kern="0">
                <a:latin typeface="Arial" panose="020B0604020202020204" pitchFamily="34" charset="0"/>
                <a:cs typeface="Arial" panose="020B0604020202020204" pitchFamily="34" charset="0"/>
              </a:rPr>
              <a:t>월말 기준 미수수익</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이자</a:t>
            </a:r>
            <a:r>
              <a:rPr lang="en-US" altLang="ko-KR" sz="900" kern="0">
                <a:latin typeface="Arial" panose="020B0604020202020204" pitchFamily="34" charset="0"/>
                <a:cs typeface="Arial" panose="020B0604020202020204" pitchFamily="34" charset="0"/>
              </a:rPr>
              <a:t>) 0.4</a:t>
            </a:r>
            <a:r>
              <a:rPr lang="ko-KR" altLang="en-US" sz="900" kern="0">
                <a:latin typeface="Arial" panose="020B0604020202020204" pitchFamily="34" charset="0"/>
                <a:cs typeface="Arial" panose="020B0604020202020204" pitchFamily="34" charset="0"/>
              </a:rPr>
              <a:t>백만원</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선급비용 </a:t>
            </a:r>
            <a:r>
              <a:rPr lang="en-US" altLang="ko-KR" sz="900" kern="0">
                <a:latin typeface="Arial" panose="020B0604020202020204" pitchFamily="34" charset="0"/>
                <a:cs typeface="Arial" panose="020B0604020202020204" pitchFamily="34" charset="0"/>
              </a:rPr>
              <a:t>1.7</a:t>
            </a:r>
            <a:r>
              <a:rPr lang="ko-KR" altLang="en-US" sz="900" kern="0">
                <a:latin typeface="Arial" panose="020B0604020202020204" pitchFamily="34" charset="0"/>
                <a:cs typeface="Arial" panose="020B0604020202020204" pitchFamily="34" charset="0"/>
              </a:rPr>
              <a:t>백만원 및 선납세금 </a:t>
            </a:r>
            <a:r>
              <a:rPr lang="en-US" altLang="ko-KR" sz="900" kern="0">
                <a:latin typeface="Arial" panose="020B0604020202020204" pitchFamily="34" charset="0"/>
                <a:cs typeface="Arial" panose="020B0604020202020204" pitchFamily="34" charset="0"/>
              </a:rPr>
              <a:t>0.2</a:t>
            </a:r>
            <a:r>
              <a:rPr lang="ko-KR" altLang="en-US" sz="900" kern="0">
                <a:latin typeface="Arial" panose="020B0604020202020204" pitchFamily="34" charset="0"/>
                <a:cs typeface="Arial" panose="020B0604020202020204" pitchFamily="34" charset="0"/>
              </a:rPr>
              <a:t>백만원 등 소액으로 구성되어 있음</a:t>
            </a:r>
          </a:p>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비유동자산</a:t>
            </a:r>
            <a:endParaRPr lang="en-US" altLang="ko-KR" sz="90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유형자산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회사의 유형자산은 비품 및 시설장치로 구성되어 있으며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비품의 경우 컴퓨터 및 테스트용 휴대폰 등 </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시설장치에는 사무실 인테리어 금액이 포함되어 있음</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소프트웨어</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마케팅 전략 수립 및 사용자 관리 관련 소프트웨어 </a:t>
            </a:r>
            <a:r>
              <a:rPr lang="ko-KR" altLang="en-US" sz="900" kern="0" err="1">
                <a:latin typeface="Arial" panose="020B0604020202020204" pitchFamily="34" charset="0"/>
                <a:cs typeface="Arial" panose="020B0604020202020204" pitchFamily="34" charset="0"/>
              </a:rPr>
              <a:t>취득액임</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임차보증금</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 회사의 삼성동 사무실</a:t>
            </a:r>
            <a:r>
              <a:rPr lang="en-US" altLang="ko-KR" sz="900" kern="0">
                <a:latin typeface="Arial" panose="020B0604020202020204" pitchFamily="34" charset="0"/>
                <a:cs typeface="Arial" panose="020B0604020202020204" pitchFamily="34" charset="0"/>
              </a:rPr>
              <a:t>(1.4</a:t>
            </a:r>
            <a:r>
              <a:rPr lang="ko-KR" altLang="en-US" sz="900" kern="0">
                <a:latin typeface="Arial" panose="020B0604020202020204" pitchFamily="34" charset="0"/>
                <a:cs typeface="Arial" panose="020B0604020202020204" pitchFamily="34" charset="0"/>
              </a:rPr>
              <a:t>억원</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및 등촌동 자동차매매단지 사무실</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주차장 대여</a:t>
            </a:r>
            <a:r>
              <a:rPr lang="en-US" altLang="ko-KR" sz="900" kern="0">
                <a:latin typeface="Arial" panose="020B0604020202020204" pitchFamily="34" charset="0"/>
                <a:cs typeface="Arial" panose="020B0604020202020204" pitchFamily="34" charset="0"/>
              </a:rPr>
              <a:t>(0.3</a:t>
            </a:r>
            <a:r>
              <a:rPr lang="ko-KR" altLang="en-US" sz="900" kern="0">
                <a:latin typeface="Arial" panose="020B0604020202020204" pitchFamily="34" charset="0"/>
                <a:cs typeface="Arial" panose="020B0604020202020204" pitchFamily="34" charset="0"/>
              </a:rPr>
              <a:t>억원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에 따라 지급한 임차보증금임</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기타보증금</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차량 경매장 이용에 따라 차량업체</a:t>
            </a:r>
            <a:r>
              <a:rPr lang="en-US" altLang="ko-KR" sz="900" kern="0">
                <a:latin typeface="Arial" panose="020B0604020202020204" pitchFamily="34" charset="0"/>
                <a:cs typeface="Arial" panose="020B0604020202020204" pitchFamily="34" charset="0"/>
              </a:rPr>
              <a:t>(</a:t>
            </a:r>
            <a:r>
              <a:rPr lang="ko-KR" altLang="en-US" sz="900" kern="0" err="1">
                <a:latin typeface="Arial" panose="020B0604020202020204" pitchFamily="34" charset="0"/>
                <a:cs typeface="Arial" panose="020B0604020202020204" pitchFamily="34" charset="0"/>
              </a:rPr>
              <a:t>롯데렌탈</a:t>
            </a:r>
            <a:r>
              <a:rPr lang="en-US" altLang="ko-KR" sz="900" kern="0">
                <a:latin typeface="Arial" panose="020B0604020202020204" pitchFamily="34" charset="0"/>
                <a:cs typeface="Arial" panose="020B0604020202020204" pitchFamily="34" charset="0"/>
              </a:rPr>
              <a:t>/</a:t>
            </a:r>
            <a:r>
              <a:rPr lang="ko-KR" altLang="en-US" sz="900" kern="0" err="1">
                <a:latin typeface="Arial" panose="020B0604020202020204" pitchFamily="34" charset="0"/>
                <a:cs typeface="Arial" panose="020B0604020202020204" pitchFamily="34" charset="0"/>
              </a:rPr>
              <a:t>현대글로비스</a:t>
            </a:r>
            <a:r>
              <a:rPr lang="en-US" altLang="ko-KR" sz="900" kern="0">
                <a:latin typeface="Arial" panose="020B0604020202020204" pitchFamily="34" charset="0"/>
                <a:cs typeface="Arial" panose="020B0604020202020204" pitchFamily="34" charset="0"/>
              </a:rPr>
              <a:t>/AJ</a:t>
            </a:r>
            <a:r>
              <a:rPr lang="ko-KR" altLang="en-US" sz="900" kern="0">
                <a:latin typeface="Arial" panose="020B0604020202020204" pitchFamily="34" charset="0"/>
                <a:cs typeface="Arial" panose="020B0604020202020204" pitchFamily="34" charset="0"/>
              </a:rPr>
              <a:t>셀카</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에 지급하는 보증금</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각 </a:t>
            </a:r>
            <a:r>
              <a:rPr lang="en-US" altLang="ko-KR" sz="900" kern="0">
                <a:latin typeface="Arial" panose="020B0604020202020204" pitchFamily="34" charset="0"/>
                <a:cs typeface="Arial" panose="020B0604020202020204" pitchFamily="34" charset="0"/>
              </a:rPr>
              <a:t>3</a:t>
            </a:r>
            <a:r>
              <a:rPr lang="ko-KR" altLang="en-US" sz="900" kern="0">
                <a:latin typeface="Arial" panose="020B0604020202020204" pitchFamily="34" charset="0"/>
                <a:cs typeface="Arial" panose="020B0604020202020204" pitchFamily="34" charset="0"/>
              </a:rPr>
              <a:t>백만원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 및 차량 임차에 따른 보증금</a:t>
            </a:r>
            <a:r>
              <a:rPr lang="en-US" altLang="ko-KR" sz="900" kern="0">
                <a:latin typeface="Arial" panose="020B0604020202020204" pitchFamily="34" charset="0"/>
                <a:cs typeface="Arial" panose="020B0604020202020204" pitchFamily="34" charset="0"/>
              </a:rPr>
              <a:t>(40.5</a:t>
            </a:r>
            <a:r>
              <a:rPr lang="ko-KR" altLang="en-US" sz="900" kern="0">
                <a:latin typeface="Arial" panose="020B0604020202020204" pitchFamily="34" charset="0"/>
                <a:cs typeface="Arial" panose="020B0604020202020204" pitchFamily="34" charset="0"/>
              </a:rPr>
              <a:t>백만원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으로 구성되어 있음</a:t>
            </a:r>
            <a:endParaRPr lang="en-US" altLang="ko-KR" sz="900" kern="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7C450D51-0371-4216-8C0D-1110C607680E}"/>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대상기간 동안 회사의 현금은 영업손실로 인하여 감소하고 있으며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현금 제외 유동자산</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비유동자산의 경우 </a:t>
            </a:r>
            <a:r>
              <a:rPr lang="en-US" altLang="ko-KR" sz="1000" b="1">
                <a:solidFill>
                  <a:srgbClr val="002997"/>
                </a:solidFill>
                <a:latin typeface="Arial" panose="020B0604020202020204" pitchFamily="34" charset="0"/>
                <a:ea typeface="+mj-ea"/>
                <a:cs typeface="Arial" panose="020B0604020202020204" pitchFamily="34" charset="0"/>
              </a:rPr>
              <a:t>’20</a:t>
            </a:r>
            <a:r>
              <a:rPr lang="ko-KR" altLang="en-US" sz="1000" b="1">
                <a:solidFill>
                  <a:srgbClr val="002997"/>
                </a:solidFill>
                <a:latin typeface="Arial" panose="020B0604020202020204" pitchFamily="34" charset="0"/>
                <a:ea typeface="+mj-ea"/>
                <a:cs typeface="Arial" panose="020B0604020202020204" pitchFamily="34" charset="0"/>
              </a:rPr>
              <a:t>년부터 유의미한 수준의 변동없이 유지 중에 있음</a:t>
            </a:r>
            <a:r>
              <a:rPr lang="en-US" altLang="ko-KR" sz="1000" b="1">
                <a:solidFill>
                  <a:srgbClr val="002997"/>
                </a:solidFill>
                <a:latin typeface="Arial" panose="020B0604020202020204" pitchFamily="34" charset="0"/>
                <a:ea typeface="+mj-ea"/>
                <a:cs typeface="Arial" panose="020B0604020202020204" pitchFamily="34" charset="0"/>
              </a:rPr>
              <a:t>. ‘21</a:t>
            </a:r>
            <a:r>
              <a:rPr lang="ko-KR" altLang="en-US" sz="1000" b="1">
                <a:solidFill>
                  <a:srgbClr val="002997"/>
                </a:solidFill>
                <a:latin typeface="Arial" panose="020B0604020202020204" pitchFamily="34" charset="0"/>
                <a:ea typeface="+mj-ea"/>
                <a:cs typeface="Arial" panose="020B0604020202020204" pitchFamily="34" charset="0"/>
              </a:rPr>
              <a:t>년부터 중고차량 </a:t>
            </a:r>
            <a:r>
              <a:rPr lang="ko-KR" altLang="en-US" sz="1000" b="1" err="1">
                <a:solidFill>
                  <a:srgbClr val="002997"/>
                </a:solidFill>
                <a:latin typeface="Arial" panose="020B0604020202020204" pitchFamily="34" charset="0"/>
                <a:ea typeface="+mj-ea"/>
                <a:cs typeface="Arial" panose="020B0604020202020204" pitchFamily="34" charset="0"/>
              </a:rPr>
              <a:t>직매입</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직판매가 시작됨에 따라 재고자산이 발생하였음</a:t>
            </a:r>
            <a:r>
              <a:rPr lang="en-US" altLang="ko-KR" sz="1000" b="1">
                <a:solidFill>
                  <a:srgbClr val="002997"/>
                </a:solidFill>
                <a:latin typeface="Arial" panose="020B0604020202020204" pitchFamily="34" charset="0"/>
                <a:ea typeface="+mj-ea"/>
                <a:cs typeface="Arial" panose="020B0604020202020204" pitchFamily="34" charset="0"/>
              </a:rPr>
              <a:t>.</a:t>
            </a:r>
          </a:p>
        </p:txBody>
      </p:sp>
      <p:sp>
        <p:nvSpPr>
          <p:cNvPr id="11" name="TextBox 10">
            <a:extLst>
              <a:ext uri="{FF2B5EF4-FFF2-40B4-BE49-F238E27FC236}">
                <a16:creationId xmlns:a16="http://schemas.microsoft.com/office/drawing/2014/main" id="{2CB506BF-03C6-4A12-B32E-BC9590DDE53E}"/>
              </a:ext>
            </a:extLst>
          </p:cNvPr>
          <p:cNvSpPr txBox="1"/>
          <p:nvPr/>
        </p:nvSpPr>
        <p:spPr>
          <a:xfrm>
            <a:off x="610365" y="5942767"/>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3" name="표 12">
            <a:extLst>
              <a:ext uri="{FF2B5EF4-FFF2-40B4-BE49-F238E27FC236}">
                <a16:creationId xmlns:a16="http://schemas.microsoft.com/office/drawing/2014/main" id="{C3F0225D-ABE2-497F-B93B-F79D9AD4FA93}"/>
              </a:ext>
            </a:extLst>
          </p:cNvPr>
          <p:cNvGraphicFramePr>
            <a:graphicFrameLocks noGrp="1"/>
          </p:cNvGraphicFramePr>
          <p:nvPr/>
        </p:nvGraphicFramePr>
        <p:xfrm>
          <a:off x="601200" y="6049617"/>
          <a:ext cx="4072126" cy="243840"/>
        </p:xfrm>
        <a:graphic>
          <a:graphicData uri="http://schemas.openxmlformats.org/drawingml/2006/table">
            <a:tbl>
              <a:tblPr/>
              <a:tblGrid>
                <a:gridCol w="1246650">
                  <a:extLst>
                    <a:ext uri="{9D8B030D-6E8A-4147-A177-3AD203B41FA5}">
                      <a16:colId xmlns:a16="http://schemas.microsoft.com/office/drawing/2014/main" val="4244402274"/>
                    </a:ext>
                  </a:extLst>
                </a:gridCol>
                <a:gridCol w="706369">
                  <a:extLst>
                    <a:ext uri="{9D8B030D-6E8A-4147-A177-3AD203B41FA5}">
                      <a16:colId xmlns:a16="http://schemas.microsoft.com/office/drawing/2014/main" val="3182527100"/>
                    </a:ext>
                  </a:extLst>
                </a:gridCol>
                <a:gridCol w="706369">
                  <a:extLst>
                    <a:ext uri="{9D8B030D-6E8A-4147-A177-3AD203B41FA5}">
                      <a16:colId xmlns:a16="http://schemas.microsoft.com/office/drawing/2014/main" val="822334287"/>
                    </a:ext>
                  </a:extLst>
                </a:gridCol>
                <a:gridCol w="706369">
                  <a:extLst>
                    <a:ext uri="{9D8B030D-6E8A-4147-A177-3AD203B41FA5}">
                      <a16:colId xmlns:a16="http://schemas.microsoft.com/office/drawing/2014/main" val="1842617502"/>
                    </a:ext>
                  </a:extLst>
                </a:gridCol>
                <a:gridCol w="706369">
                  <a:extLst>
                    <a:ext uri="{9D8B030D-6E8A-4147-A177-3AD203B41FA5}">
                      <a16:colId xmlns:a16="http://schemas.microsoft.com/office/drawing/2014/main" val="284156634"/>
                    </a:ext>
                  </a:extLst>
                </a:gridCol>
              </a:tblGrid>
              <a:tr h="38857">
                <a:tc>
                  <a:txBody>
                    <a:bodyPr/>
                    <a:lstStyle/>
                    <a:p>
                      <a:pPr algn="l" fontAlgn="ctr"/>
                      <a:r>
                        <a:rPr lang="en-US" sz="800" b="1" i="0" u="none" strike="noStrike">
                          <a:solidFill>
                            <a:srgbClr val="FFFFFF"/>
                          </a:solidFill>
                          <a:effectLst/>
                          <a:latin typeface="Arial" panose="020B0604020202020204" pitchFamily="34" charset="0"/>
                          <a:ea typeface="+mn-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a:t>
                      </a:r>
                      <a:endParaRPr lang="en-US" sz="8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Dec-19</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Dec-20</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Dec-21</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Jun-22</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63774411"/>
                  </a:ext>
                </a:extLst>
              </a:tr>
              <a:tr h="38857">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미수금 재분류액</a:t>
                      </a:r>
                      <a:endParaRPr lang="en-US" altLang="ko-KR" sz="800" b="0" i="0" u="none" strike="noStrike">
                        <a:solidFill>
                          <a:srgbClr val="444444"/>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444444"/>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444444"/>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273</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330</a:t>
                      </a:r>
                    </a:p>
                  </a:txBody>
                  <a:tcPr marL="36000" marR="36000" marT="0" marB="0" anchor="ctr">
                    <a:lnL w="635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59086935"/>
                  </a:ext>
                </a:extLst>
              </a:tr>
            </a:tbl>
          </a:graphicData>
        </a:graphic>
      </p:graphicFrame>
      <p:sp>
        <p:nvSpPr>
          <p:cNvPr id="14" name="직사각형 13">
            <a:extLst>
              <a:ext uri="{FF2B5EF4-FFF2-40B4-BE49-F238E27FC236}">
                <a16:creationId xmlns:a16="http://schemas.microsoft.com/office/drawing/2014/main" id="{9F329BE4-5BB3-4D57-BB28-F7B9727639C2}"/>
              </a:ext>
            </a:extLst>
          </p:cNvPr>
          <p:cNvSpPr/>
          <p:nvPr/>
        </p:nvSpPr>
        <p:spPr>
          <a:xfrm>
            <a:off x="601201" y="2557463"/>
            <a:ext cx="4065960" cy="15716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연결선: 꺾임 2">
            <a:extLst>
              <a:ext uri="{FF2B5EF4-FFF2-40B4-BE49-F238E27FC236}">
                <a16:creationId xmlns:a16="http://schemas.microsoft.com/office/drawing/2014/main" id="{8C9AB1C5-41BB-4A65-B2D0-F48B9DB422BC}"/>
              </a:ext>
            </a:extLst>
          </p:cNvPr>
          <p:cNvCxnSpPr>
            <a:cxnSpLocks/>
            <a:stCxn id="13" idx="1"/>
            <a:endCxn id="14" idx="1"/>
          </p:cNvCxnSpPr>
          <p:nvPr/>
        </p:nvCxnSpPr>
        <p:spPr>
          <a:xfrm rot="10800000" flipH="1">
            <a:off x="601199" y="2636045"/>
            <a:ext cx="1" cy="3535493"/>
          </a:xfrm>
          <a:prstGeom prst="bentConnector3">
            <a:avLst>
              <a:gd name="adj1" fmla="val -22860000000"/>
            </a:avLst>
          </a:prstGeom>
          <a:noFill/>
          <a:ln w="19050">
            <a:solidFill>
              <a:srgbClr val="FF0000"/>
            </a:solidFill>
            <a:prstDash val="dash"/>
            <a:head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16738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2">
            <a:extLst>
              <a:ext uri="{FF2B5EF4-FFF2-40B4-BE49-F238E27FC236}">
                <a16:creationId xmlns:a16="http://schemas.microsoft.com/office/drawing/2014/main" id="{824CE5E4-18B9-4955-A190-B399C1CE94E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8" name="제목 2">
            <a:extLst>
              <a:ext uri="{FF2B5EF4-FFF2-40B4-BE49-F238E27FC236}">
                <a16:creationId xmlns:a16="http://schemas.microsoft.com/office/drawing/2014/main" id="{45152F18-6200-4B9A-B3D0-2896AC40066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B/S Overview (2/2)</a:t>
            </a:r>
          </a:p>
        </p:txBody>
      </p:sp>
      <p:sp>
        <p:nvSpPr>
          <p:cNvPr id="6" name="TextBox 5">
            <a:extLst>
              <a:ext uri="{FF2B5EF4-FFF2-40B4-BE49-F238E27FC236}">
                <a16:creationId xmlns:a16="http://schemas.microsoft.com/office/drawing/2014/main" id="{A2E0E566-5E61-42A0-9A60-B67EA6058A83}"/>
              </a:ext>
            </a:extLst>
          </p:cNvPr>
          <p:cNvSpPr txBox="1"/>
          <p:nvPr/>
        </p:nvSpPr>
        <p:spPr>
          <a:xfrm>
            <a:off x="4752000" y="1515600"/>
            <a:ext cx="4553412" cy="4656601"/>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유동부채</a:t>
            </a:r>
            <a:endParaRPr lang="en-US" altLang="ko-KR" sz="90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선수금</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경매시스템 상 판매자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구매자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딜러</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간의 </a:t>
            </a:r>
            <a:r>
              <a:rPr lang="en-US" altLang="ko-KR" sz="900" kern="0">
                <a:latin typeface="Arial" panose="020B0604020202020204" pitchFamily="34" charset="0"/>
                <a:cs typeface="Arial" panose="020B0604020202020204" pitchFamily="34" charset="0"/>
              </a:rPr>
              <a:t>Matching</a:t>
            </a:r>
            <a:r>
              <a:rPr lang="ko-KR" altLang="en-US" sz="900" kern="0">
                <a:latin typeface="Arial" panose="020B0604020202020204" pitchFamily="34" charset="0"/>
                <a:cs typeface="Arial" panose="020B0604020202020204" pitchFamily="34" charset="0"/>
              </a:rPr>
              <a:t>이 완료되면 회사가 딜러로부터 수수료를 수취하여 선수금으로 인식하고</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향후 최종 거래 성사 시 선수금에서 차감하는 형식으로 매출이 발생함</a:t>
            </a: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미지급금</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 복리후생비 관련 카드 미지급금과 광고선전비 결제액 카드 미지급금으로 구성되어 있음</a:t>
            </a:r>
          </a:p>
          <a:p>
            <a:pPr marL="271463"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미지급비용</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미지급 이자비용 인식액과 연차수당 미지급비용으로 구성되어 있음</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또한 회사 제시 재무상태표상 매입채무에는 </a:t>
            </a:r>
            <a:r>
              <a:rPr lang="ko-KR" altLang="en-US" sz="900" kern="0" err="1">
                <a:latin typeface="Arial" panose="020B0604020202020204" pitchFamily="34" charset="0"/>
                <a:cs typeface="Arial" panose="020B0604020202020204" pitchFamily="34" charset="0"/>
              </a:rPr>
              <a:t>판관비성</a:t>
            </a:r>
            <a:r>
              <a:rPr lang="ko-KR" altLang="en-US" sz="900" kern="0">
                <a:latin typeface="Arial" panose="020B0604020202020204" pitchFamily="34" charset="0"/>
                <a:cs typeface="Arial" panose="020B0604020202020204" pitchFamily="34" charset="0"/>
              </a:rPr>
              <a:t> 지급수수료 항목</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직판매용 중고차 취득 관련 비용 등 다양한 항목이 포함되어 있어 관련 금액을 미지급비용으로 </a:t>
            </a:r>
            <a:r>
              <a:rPr lang="ko-KR" altLang="en-US" sz="900" kern="0" err="1">
                <a:latin typeface="Arial" panose="020B0604020202020204" pitchFamily="34" charset="0"/>
                <a:cs typeface="Arial" panose="020B0604020202020204" pitchFamily="34" charset="0"/>
              </a:rPr>
              <a:t>재분류하였음</a:t>
            </a:r>
            <a:r>
              <a:rPr lang="en-US" altLang="ko-KR" sz="900" kern="0">
                <a:latin typeface="Arial" panose="020B0604020202020204" pitchFamily="34" charset="0"/>
                <a:cs typeface="Arial" panose="020B0604020202020204" pitchFamily="34" charset="0"/>
              </a:rPr>
              <a:t>. ’21</a:t>
            </a:r>
            <a:r>
              <a:rPr lang="ko-KR" altLang="en-US" sz="900" kern="0">
                <a:latin typeface="Arial" panose="020B0604020202020204" pitchFamily="34" charset="0"/>
                <a:cs typeface="Arial" panose="020B0604020202020204" pitchFamily="34" charset="0"/>
              </a:rPr>
              <a:t>년 중 구글 광고수수료 결제를 대행하던 업체</a:t>
            </a:r>
            <a:r>
              <a:rPr lang="en-US" altLang="ko-KR" sz="900" kern="0">
                <a:latin typeface="Arial" panose="020B0604020202020204" pitchFamily="34" charset="0"/>
                <a:cs typeface="Arial" panose="020B0604020202020204" pitchFamily="34" charset="0"/>
              </a:rPr>
              <a:t>(</a:t>
            </a:r>
            <a:r>
              <a:rPr lang="ko-KR" altLang="en-US" sz="900" kern="0" err="1">
                <a:latin typeface="Arial" panose="020B0604020202020204" pitchFamily="34" charset="0"/>
                <a:cs typeface="Arial" panose="020B0604020202020204" pitchFamily="34" charset="0"/>
              </a:rPr>
              <a:t>모비데이즈</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와 거래가 종료되고 직접 결제함에 따라 매입채무 금액이 감소하였음</a:t>
            </a:r>
            <a:endParaRPr lang="en-US" altLang="ko-KR" sz="900" kern="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en-US" altLang="ko-KR" sz="900" kern="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en-US" altLang="ko-KR" sz="900" kern="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en-US" altLang="ko-KR" sz="900" kern="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en-US" altLang="ko-KR" sz="900" kern="0">
              <a:latin typeface="Arial" panose="020B0604020202020204" pitchFamily="34" charset="0"/>
              <a:cs typeface="Arial" panose="020B0604020202020204" pitchFamily="34" charset="0"/>
            </a:endParaRPr>
          </a:p>
          <a:p>
            <a:pPr marL="271463" indent="-177800">
              <a:lnSpc>
                <a:spcPts val="1200"/>
              </a:lnSpc>
              <a:spcBef>
                <a:spcPts val="300"/>
              </a:spcBef>
              <a:buClr>
                <a:srgbClr val="00338D"/>
              </a:buClr>
              <a:buFont typeface="Wingdings" panose="05000000000000000000" pitchFamily="2" charset="2"/>
              <a:buChar char="ü"/>
              <a:tabLst>
                <a:tab pos="4843463" algn="l"/>
              </a:tabLst>
              <a:defRPr/>
            </a:pP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12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단기차입금</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현재 회사 소유 특허권</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중고차량 판매 방법 및 장치</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를 담보로 기술보증기금이 보증을 제공하여 기업은행으로부터 회사 운영목적으로 대출받은 금액임</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err="1">
                <a:latin typeface="Arial" panose="020B0604020202020204" pitchFamily="34" charset="0"/>
                <a:cs typeface="Arial" panose="020B0604020202020204" pitchFamily="34" charset="0"/>
              </a:rPr>
              <a:t>기타유동부채</a:t>
            </a:r>
            <a:r>
              <a:rPr lang="en-US" altLang="ko-KR" sz="900" kern="0">
                <a:latin typeface="Arial" panose="020B0604020202020204" pitchFamily="34" charset="0"/>
                <a:cs typeface="Arial" panose="020B0604020202020204" pitchFamily="34" charset="0"/>
              </a:rPr>
              <a:t>: ’22</a:t>
            </a:r>
            <a:r>
              <a:rPr lang="ko-KR" altLang="en-US" sz="900" kern="0">
                <a:latin typeface="Arial" panose="020B0604020202020204" pitchFamily="34" charset="0"/>
                <a:cs typeface="Arial" panose="020B0604020202020204" pitchFamily="34" charset="0"/>
              </a:rPr>
              <a:t>년 </a:t>
            </a:r>
            <a:r>
              <a:rPr lang="en-US" altLang="ko-KR" sz="900" kern="0">
                <a:latin typeface="Arial" panose="020B0604020202020204" pitchFamily="34" charset="0"/>
                <a:cs typeface="Arial" panose="020B0604020202020204" pitchFamily="34" charset="0"/>
              </a:rPr>
              <a:t>6</a:t>
            </a:r>
            <a:r>
              <a:rPr lang="ko-KR" altLang="en-US" sz="900" kern="0">
                <a:latin typeface="Arial" panose="020B0604020202020204" pitchFamily="34" charset="0"/>
                <a:cs typeface="Arial" panose="020B0604020202020204" pitchFamily="34" charset="0"/>
              </a:rPr>
              <a:t>월 기준 </a:t>
            </a:r>
            <a:r>
              <a:rPr lang="en-US" altLang="ko-KR" sz="900" kern="0">
                <a:latin typeface="Arial" panose="020B0604020202020204" pitchFamily="34" charset="0"/>
                <a:cs typeface="Arial" panose="020B0604020202020204" pitchFamily="34" charset="0"/>
              </a:rPr>
              <a:t>4</a:t>
            </a:r>
            <a:r>
              <a:rPr lang="ko-KR" altLang="en-US" sz="900" kern="0">
                <a:latin typeface="Arial" panose="020B0604020202020204" pitchFamily="34" charset="0"/>
                <a:cs typeface="Arial" panose="020B0604020202020204" pitchFamily="34" charset="0"/>
              </a:rPr>
              <a:t>대보험관련 예수금</a:t>
            </a:r>
            <a:r>
              <a:rPr lang="en-US" altLang="ko-KR" sz="900" kern="0">
                <a:latin typeface="Arial" panose="020B0604020202020204" pitchFamily="34" charset="0"/>
                <a:cs typeface="Arial" panose="020B0604020202020204" pitchFamily="34" charset="0"/>
              </a:rPr>
              <a:t>(18</a:t>
            </a:r>
            <a:r>
              <a:rPr lang="ko-KR" altLang="en-US" sz="900" kern="0">
                <a:latin typeface="Arial" panose="020B0604020202020204" pitchFamily="34" charset="0"/>
                <a:cs typeface="Arial" panose="020B0604020202020204" pitchFamily="34" charset="0"/>
              </a:rPr>
              <a:t>백만원</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및 부가세 예수금</a:t>
            </a:r>
            <a:r>
              <a:rPr lang="en-US" altLang="ko-KR" sz="900" kern="0">
                <a:latin typeface="Arial" panose="020B0604020202020204" pitchFamily="34" charset="0"/>
                <a:cs typeface="Arial" panose="020B0604020202020204" pitchFamily="34" charset="0"/>
              </a:rPr>
              <a:t>(82</a:t>
            </a:r>
            <a:r>
              <a:rPr lang="ko-KR" altLang="en-US" sz="900" kern="0">
                <a:latin typeface="Arial" panose="020B0604020202020204" pitchFamily="34" charset="0"/>
                <a:cs typeface="Arial" panose="020B0604020202020204" pitchFamily="34" charset="0"/>
              </a:rPr>
              <a:t>백만원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으로 구성되어 있음</a:t>
            </a:r>
          </a:p>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비유동부채</a:t>
            </a:r>
            <a:endParaRPr lang="en-US" altLang="ko-KR" sz="90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퇴직급여부채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회사는 별도의 퇴직연금을 적립하고 있지는 않으나</a:t>
            </a:r>
            <a:r>
              <a:rPr lang="en-US" altLang="ko-KR" sz="900" kern="0">
                <a:latin typeface="Arial" panose="020B0604020202020204" pitchFamily="34" charset="0"/>
                <a:cs typeface="Arial" panose="020B0604020202020204" pitchFamily="34" charset="0"/>
              </a:rPr>
              <a:t>, 1</a:t>
            </a:r>
            <a:r>
              <a:rPr lang="ko-KR" altLang="en-US" sz="900" kern="0">
                <a:latin typeface="Arial" panose="020B0604020202020204" pitchFamily="34" charset="0"/>
                <a:cs typeface="Arial" panose="020B0604020202020204" pitchFamily="34" charset="0"/>
              </a:rPr>
              <a:t>년 이상 근로자에 대하여 퇴직급여 추계액을 적립하고 있음</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회사의 임원 </a:t>
            </a:r>
            <a:r>
              <a:rPr lang="en-US" altLang="ko-KR" sz="900" kern="0">
                <a:latin typeface="Arial" panose="020B0604020202020204" pitchFamily="34" charset="0"/>
                <a:cs typeface="Arial" panose="020B0604020202020204" pitchFamily="34" charset="0"/>
              </a:rPr>
              <a:t>2</a:t>
            </a:r>
            <a:r>
              <a:rPr lang="ko-KR" altLang="en-US" sz="900" kern="0">
                <a:latin typeface="Arial" panose="020B0604020202020204" pitchFamily="34" charset="0"/>
                <a:cs typeface="Arial" panose="020B0604020202020204" pitchFamily="34" charset="0"/>
              </a:rPr>
              <a:t>인에 대해서는 </a:t>
            </a:r>
            <a:r>
              <a:rPr lang="en-US" altLang="ko-KR" sz="900" kern="0">
                <a:latin typeface="Arial" panose="020B0604020202020204" pitchFamily="34" charset="0"/>
                <a:cs typeface="Arial" panose="020B0604020202020204" pitchFamily="34" charset="0"/>
              </a:rPr>
              <a:t>‘19</a:t>
            </a:r>
            <a:r>
              <a:rPr lang="ko-KR" altLang="en-US" sz="900" kern="0">
                <a:latin typeface="Arial" panose="020B0604020202020204" pitchFamily="34" charset="0"/>
                <a:cs typeface="Arial" panose="020B0604020202020204" pitchFamily="34" charset="0"/>
              </a:rPr>
              <a:t>년 이전까진 </a:t>
            </a:r>
            <a:r>
              <a:rPr lang="en-US" altLang="ko-KR" sz="900" kern="0">
                <a:latin typeface="Arial" panose="020B0604020202020204" pitchFamily="34" charset="0"/>
                <a:cs typeface="Arial" panose="020B0604020202020204" pitchFamily="34" charset="0"/>
              </a:rPr>
              <a:t>3</a:t>
            </a:r>
            <a:r>
              <a:rPr lang="ko-KR" altLang="en-US" sz="900" kern="0">
                <a:latin typeface="Arial" panose="020B0604020202020204" pitchFamily="34" charset="0"/>
                <a:cs typeface="Arial" panose="020B0604020202020204" pitchFamily="34" charset="0"/>
              </a:rPr>
              <a:t>배수</a:t>
            </a:r>
            <a:r>
              <a:rPr lang="en-US" altLang="ko-KR" sz="900" kern="0">
                <a:latin typeface="Arial" panose="020B0604020202020204" pitchFamily="34" charset="0"/>
                <a:cs typeface="Arial" panose="020B0604020202020204" pitchFamily="34" charset="0"/>
              </a:rPr>
              <a:t>, ’20</a:t>
            </a:r>
            <a:r>
              <a:rPr lang="ko-KR" altLang="en-US" sz="900" kern="0">
                <a:latin typeface="Arial" panose="020B0604020202020204" pitchFamily="34" charset="0"/>
                <a:cs typeface="Arial" panose="020B0604020202020204" pitchFamily="34" charset="0"/>
              </a:rPr>
              <a:t>년 이후로는 </a:t>
            </a:r>
            <a:r>
              <a:rPr lang="en-US" altLang="ko-KR" sz="900" kern="0">
                <a:latin typeface="Arial" panose="020B0604020202020204" pitchFamily="34" charset="0"/>
                <a:cs typeface="Arial" panose="020B0604020202020204" pitchFamily="34" charset="0"/>
              </a:rPr>
              <a:t>2</a:t>
            </a:r>
            <a:r>
              <a:rPr lang="ko-KR" altLang="en-US" sz="900" kern="0">
                <a:latin typeface="Arial" panose="020B0604020202020204" pitchFamily="34" charset="0"/>
                <a:cs typeface="Arial" panose="020B0604020202020204" pitchFamily="34" charset="0"/>
              </a:rPr>
              <a:t>배수로 적립하고 있음</a:t>
            </a:r>
            <a:endParaRPr lang="en-US" altLang="ko-KR" sz="900" kern="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596B9949-7C27-47ED-AD21-472F4E318B85}"/>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회사의 매입채무에는 매출원가 포함 지급수수료</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통신료 등 다양한 비용관련 채무가 포함되어 있어 미지급비용으로 </a:t>
            </a:r>
            <a:r>
              <a:rPr lang="ko-KR" altLang="en-US" sz="1000" b="1" err="1">
                <a:solidFill>
                  <a:srgbClr val="002997"/>
                </a:solidFill>
                <a:latin typeface="Arial" panose="020B0604020202020204" pitchFamily="34" charset="0"/>
                <a:ea typeface="+mj-ea"/>
                <a:cs typeface="Arial" panose="020B0604020202020204" pitchFamily="34" charset="0"/>
              </a:rPr>
              <a:t>재분류하였음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기타 유동부채의 경우 선수금</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및 차입금이 높은 비중을 차지하고 있음</a:t>
            </a:r>
            <a:r>
              <a:rPr lang="en-US" altLang="ko-KR" sz="1000" b="1">
                <a:solidFill>
                  <a:srgbClr val="002997"/>
                </a:solidFill>
                <a:latin typeface="Arial" panose="020B0604020202020204" pitchFamily="34" charset="0"/>
                <a:ea typeface="+mj-ea"/>
                <a:cs typeface="Arial" panose="020B0604020202020204" pitchFamily="34" charset="0"/>
              </a:rPr>
              <a:t>.</a:t>
            </a:r>
          </a:p>
        </p:txBody>
      </p:sp>
      <p:graphicFrame>
        <p:nvGraphicFramePr>
          <p:cNvPr id="13" name="표 12">
            <a:extLst>
              <a:ext uri="{FF2B5EF4-FFF2-40B4-BE49-F238E27FC236}">
                <a16:creationId xmlns:a16="http://schemas.microsoft.com/office/drawing/2014/main" id="{C3BBCC7F-53A9-429F-A515-CCA8DEBAC16E}"/>
              </a:ext>
            </a:extLst>
          </p:cNvPr>
          <p:cNvGraphicFramePr>
            <a:graphicFrameLocks noGrp="1"/>
          </p:cNvGraphicFramePr>
          <p:nvPr/>
        </p:nvGraphicFramePr>
        <p:xfrm>
          <a:off x="601200" y="1515600"/>
          <a:ext cx="4072124" cy="4398960"/>
        </p:xfrm>
        <a:graphic>
          <a:graphicData uri="http://schemas.openxmlformats.org/drawingml/2006/table">
            <a:tbl>
              <a:tblPr/>
              <a:tblGrid>
                <a:gridCol w="97400">
                  <a:extLst>
                    <a:ext uri="{9D8B030D-6E8A-4147-A177-3AD203B41FA5}">
                      <a16:colId xmlns:a16="http://schemas.microsoft.com/office/drawing/2014/main" val="4160333039"/>
                    </a:ext>
                  </a:extLst>
                </a:gridCol>
                <a:gridCol w="97400">
                  <a:extLst>
                    <a:ext uri="{9D8B030D-6E8A-4147-A177-3AD203B41FA5}">
                      <a16:colId xmlns:a16="http://schemas.microsoft.com/office/drawing/2014/main" val="101392542"/>
                    </a:ext>
                  </a:extLst>
                </a:gridCol>
                <a:gridCol w="1045192">
                  <a:extLst>
                    <a:ext uri="{9D8B030D-6E8A-4147-A177-3AD203B41FA5}">
                      <a16:colId xmlns:a16="http://schemas.microsoft.com/office/drawing/2014/main" val="556041417"/>
                    </a:ext>
                  </a:extLst>
                </a:gridCol>
                <a:gridCol w="708033">
                  <a:extLst>
                    <a:ext uri="{9D8B030D-6E8A-4147-A177-3AD203B41FA5}">
                      <a16:colId xmlns:a16="http://schemas.microsoft.com/office/drawing/2014/main" val="2492792633"/>
                    </a:ext>
                  </a:extLst>
                </a:gridCol>
                <a:gridCol w="708033">
                  <a:extLst>
                    <a:ext uri="{9D8B030D-6E8A-4147-A177-3AD203B41FA5}">
                      <a16:colId xmlns:a16="http://schemas.microsoft.com/office/drawing/2014/main" val="3543197276"/>
                    </a:ext>
                  </a:extLst>
                </a:gridCol>
                <a:gridCol w="708033">
                  <a:extLst>
                    <a:ext uri="{9D8B030D-6E8A-4147-A177-3AD203B41FA5}">
                      <a16:colId xmlns:a16="http://schemas.microsoft.com/office/drawing/2014/main" val="4091907474"/>
                    </a:ext>
                  </a:extLst>
                </a:gridCol>
                <a:gridCol w="708033">
                  <a:extLst>
                    <a:ext uri="{9D8B030D-6E8A-4147-A177-3AD203B41FA5}">
                      <a16:colId xmlns:a16="http://schemas.microsoft.com/office/drawing/2014/main" val="3294712073"/>
                    </a:ext>
                  </a:extLst>
                </a:gridCol>
              </a:tblGrid>
              <a:tr h="180000">
                <a:tc gridSpan="3">
                  <a:txBody>
                    <a:bodyPr/>
                    <a:lstStyle/>
                    <a:p>
                      <a:pPr algn="l" rtl="0" fontAlgn="ctr"/>
                      <a:r>
                        <a:rPr lang="en-US" altLang="ko-KR" sz="900" b="1" i="0" u="none" strike="noStrike" kern="1200">
                          <a:solidFill>
                            <a:srgbClr val="FFFFFF"/>
                          </a:solidFill>
                          <a:effectLst/>
                          <a:latin typeface="Arial" panose="020B0604020202020204" pitchFamily="34" charset="0"/>
                          <a:ea typeface="+mn-ea"/>
                          <a:cs typeface="Arial" panose="020B0604020202020204" pitchFamily="34" charset="0"/>
                        </a:rPr>
                        <a:t>BS Overview</a:t>
                      </a:r>
                      <a:endParaRPr lang="en-US" sz="9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710767335"/>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rtl="0" fontAlgn="ctr"/>
                      <a:endParaRPr lang="ko-KR" altLang="en-US" sz="9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523837418"/>
                  </a:ext>
                </a:extLst>
              </a:tr>
              <a:tr h="144000">
                <a:tc gridSpan="3">
                  <a:txBody>
                    <a:bodyPr/>
                    <a:lstStyle/>
                    <a:p>
                      <a:pPr algn="l"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sz="900" b="1" i="0" u="none" strike="noStrike">
                          <a:solidFill>
                            <a:srgbClr val="000000"/>
                          </a:solidFill>
                          <a:effectLst/>
                          <a:latin typeface="Arial" panose="020B0604020202020204" pitchFamily="34" charset="0"/>
                          <a:ea typeface="+mn-ea"/>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052117"/>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자산총계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2,947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2,486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6749209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유동자산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2,675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2,395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2,210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8068592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2,159</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1,968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1,265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976282830"/>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단기금융상품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9012616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매출채권</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852219"/>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endParaRPr lang="ko-KR" altLang="en-US" sz="9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선급금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3832041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5644697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기타유동자산</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9608925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비유동자산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6645557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비품</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772836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시설장치</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4580911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소프트웨어</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822458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임차보증금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7676516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기타보증금</a:t>
                      </a: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68303758"/>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부채총계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2,051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3591776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유동부채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818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1,164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3661930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선수금</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422</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476</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1160859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4608453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미지급비용</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4523139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단기차입금</a:t>
                      </a:r>
                    </a:p>
                  </a:txBody>
                  <a:tcPr marL="36000" marR="36000" marT="9525"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9183792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맑은 고딕" panose="020B0503020000020004" pitchFamily="50" charset="-127"/>
                          <a:ea typeface="맑은 고딕" panose="020B0503020000020004" pitchFamily="50" charset="-127"/>
                        </a:rPr>
                        <a:t>기타유동부채</a:t>
                      </a:r>
                      <a:endParaRPr lang="ko-KR" alt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1870874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비유동부채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701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983936469"/>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퇴직급여부채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445346741"/>
                  </a:ext>
                </a:extLst>
              </a:tr>
              <a:tr h="144000">
                <a:tc gridSpan="3">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자본총계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1,537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61341470"/>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자본금</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738</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9990933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자본잉여금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6,262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6,262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6,555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6,555</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52490651"/>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rtl="0"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미처리결손금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(5,463)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(6,764)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(7,248)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47563974"/>
                  </a:ext>
                </a:extLst>
              </a:tr>
            </a:tbl>
          </a:graphicData>
        </a:graphic>
      </p:graphicFrame>
      <p:graphicFrame>
        <p:nvGraphicFramePr>
          <p:cNvPr id="14" name="표 13">
            <a:extLst>
              <a:ext uri="{FF2B5EF4-FFF2-40B4-BE49-F238E27FC236}">
                <a16:creationId xmlns:a16="http://schemas.microsoft.com/office/drawing/2014/main" id="{1525432E-9D85-42A4-990B-6FF932F988E6}"/>
              </a:ext>
            </a:extLst>
          </p:cNvPr>
          <p:cNvGraphicFramePr>
            <a:graphicFrameLocks noGrp="1"/>
          </p:cNvGraphicFramePr>
          <p:nvPr/>
        </p:nvGraphicFramePr>
        <p:xfrm>
          <a:off x="5125540" y="3480602"/>
          <a:ext cx="3403985" cy="1173480"/>
        </p:xfrm>
        <a:graphic>
          <a:graphicData uri="http://schemas.openxmlformats.org/drawingml/2006/table">
            <a:tbl>
              <a:tblPr/>
              <a:tblGrid>
                <a:gridCol w="114857">
                  <a:extLst>
                    <a:ext uri="{9D8B030D-6E8A-4147-A177-3AD203B41FA5}">
                      <a16:colId xmlns:a16="http://schemas.microsoft.com/office/drawing/2014/main" val="1307807542"/>
                    </a:ext>
                  </a:extLst>
                </a:gridCol>
                <a:gridCol w="1046540">
                  <a:extLst>
                    <a:ext uri="{9D8B030D-6E8A-4147-A177-3AD203B41FA5}">
                      <a16:colId xmlns:a16="http://schemas.microsoft.com/office/drawing/2014/main" val="3191531949"/>
                    </a:ext>
                  </a:extLst>
                </a:gridCol>
                <a:gridCol w="560647">
                  <a:extLst>
                    <a:ext uri="{9D8B030D-6E8A-4147-A177-3AD203B41FA5}">
                      <a16:colId xmlns:a16="http://schemas.microsoft.com/office/drawing/2014/main" val="4244402274"/>
                    </a:ext>
                  </a:extLst>
                </a:gridCol>
                <a:gridCol w="560647">
                  <a:extLst>
                    <a:ext uri="{9D8B030D-6E8A-4147-A177-3AD203B41FA5}">
                      <a16:colId xmlns:a16="http://schemas.microsoft.com/office/drawing/2014/main" val="1521753723"/>
                    </a:ext>
                  </a:extLst>
                </a:gridCol>
                <a:gridCol w="560647">
                  <a:extLst>
                    <a:ext uri="{9D8B030D-6E8A-4147-A177-3AD203B41FA5}">
                      <a16:colId xmlns:a16="http://schemas.microsoft.com/office/drawing/2014/main" val="2030685568"/>
                    </a:ext>
                  </a:extLst>
                </a:gridCol>
                <a:gridCol w="560647">
                  <a:extLst>
                    <a:ext uri="{9D8B030D-6E8A-4147-A177-3AD203B41FA5}">
                      <a16:colId xmlns:a16="http://schemas.microsoft.com/office/drawing/2014/main" val="3960226051"/>
                    </a:ext>
                  </a:extLst>
                </a:gridCol>
              </a:tblGrid>
              <a:tr h="97486">
                <a:tc gridSpan="2">
                  <a:txBody>
                    <a:bodyPr/>
                    <a:lstStyle/>
                    <a:p>
                      <a:pPr algn="l" fontAlgn="ctr"/>
                      <a:r>
                        <a:rPr lang="en-US" altLang="ko-KR" sz="800" b="1" i="0" u="none" strike="noStrike">
                          <a:solidFill>
                            <a:srgbClr val="FFFFFF"/>
                          </a:solidFill>
                          <a:effectLst/>
                          <a:latin typeface="Arial" panose="020B0604020202020204" pitchFamily="34" charset="0"/>
                          <a:ea typeface="+mn-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Dec-19</a:t>
                      </a:r>
                    </a:p>
                  </a:txBody>
                  <a:tcPr marL="36000" marR="36000" marT="0" marB="0" anchor="ctr">
                    <a:lnL>
                      <a:noFill/>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Dec-20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Dec-21</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Jun-22</a:t>
                      </a:r>
                    </a:p>
                  </a:txBody>
                  <a:tcPr marL="36000" marR="36000" marT="0"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63774411"/>
                  </a:ext>
                </a:extLst>
              </a:tr>
              <a:tr h="105102">
                <a:tc gridSpan="2">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매입채무</a:t>
                      </a:r>
                      <a:endParaRPr lang="en-US" sz="8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chemeClr val="tx1"/>
                          </a:solidFill>
                          <a:effectLst/>
                          <a:latin typeface="Arial" panose="020B0604020202020204" pitchFamily="34" charset="0"/>
                          <a:ea typeface="맑은 고딕" panose="020B0503020000020004" pitchFamily="50" charset="-127"/>
                        </a:rPr>
                        <a:t>21</a:t>
                      </a:r>
                    </a:p>
                  </a:txBody>
                  <a:tcPr marL="36000" marR="36000" marT="9525" marB="0" anchor="ctr">
                    <a:lnL>
                      <a:noFill/>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77996255"/>
                  </a:ext>
                </a:extLst>
              </a:tr>
              <a:tr h="105102">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11</a:t>
                      </a:r>
                    </a:p>
                  </a:txBody>
                  <a:tcPr marL="36000" marR="36000" marT="9525" marB="0" anchor="ctr">
                    <a:lnL>
                      <a:noFill/>
                    </a:lnL>
                    <a:lnR w="12700" cap="flat" cmpd="sng" algn="ctr">
                      <a:no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7</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6</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15</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71567380"/>
                  </a:ext>
                </a:extLst>
              </a:tr>
              <a:tr h="105102">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운반비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712955866"/>
                  </a:ext>
                </a:extLst>
              </a:tr>
              <a:tr h="105102">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통신비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4</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4</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4</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19</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033177442"/>
                  </a:ext>
                </a:extLst>
              </a:tr>
              <a:tr h="127100">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차량임차료</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3</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3</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560678778"/>
                  </a:ext>
                </a:extLst>
              </a:tr>
              <a:tr h="105102">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광고선전비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3</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92</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9</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16</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251819233"/>
                  </a:ext>
                </a:extLst>
              </a:tr>
              <a:tr h="105102">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717775648"/>
                  </a:ext>
                </a:extLst>
              </a:tr>
              <a:tr h="105102">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r>
                        <a:rPr lang="en-US" altLang="ko-KR" sz="800" b="0" i="0" u="none" strike="noStrike" baseline="30000">
                          <a:solidFill>
                            <a:srgbClr val="000000"/>
                          </a:solidFill>
                          <a:effectLst/>
                          <a:latin typeface="맑은 고딕" panose="020B0503020000020004" pitchFamily="50" charset="-127"/>
                          <a:ea typeface="맑은 고딕" panose="020B0503020000020004" pitchFamily="50" charset="-127"/>
                        </a:rPr>
                        <a:t>1</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탁송비</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미결산</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a:noFill/>
                    </a:lnL>
                    <a:lnR w="1270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11222424"/>
                  </a:ext>
                </a:extLst>
              </a:tr>
            </a:tbl>
          </a:graphicData>
        </a:graphic>
      </p:graphicFrame>
      <p:sp>
        <p:nvSpPr>
          <p:cNvPr id="15" name="TextBox 14">
            <a:extLst>
              <a:ext uri="{FF2B5EF4-FFF2-40B4-BE49-F238E27FC236}">
                <a16:creationId xmlns:a16="http://schemas.microsoft.com/office/drawing/2014/main" id="{9CCCFD72-3918-45EF-8D13-4AF056199B83}"/>
              </a:ext>
            </a:extLst>
          </p:cNvPr>
          <p:cNvSpPr txBox="1"/>
          <p:nvPr/>
        </p:nvSpPr>
        <p:spPr>
          <a:xfrm>
            <a:off x="610365" y="5942767"/>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BC98EF80-6692-4E06-AAB4-141E652D3104}"/>
              </a:ext>
            </a:extLst>
          </p:cNvPr>
          <p:cNvSpPr txBox="1"/>
          <p:nvPr/>
        </p:nvSpPr>
        <p:spPr>
          <a:xfrm>
            <a:off x="5125540" y="4654082"/>
            <a:ext cx="2349600"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’22</a:t>
            </a:r>
            <a:r>
              <a:rPr lang="ko-KR" altLang="en-US" sz="700">
                <a:latin typeface="Arial" panose="020B0604020202020204" pitchFamily="34" charset="0"/>
                <a:cs typeface="Arial" panose="020B0604020202020204" pitchFamily="34" charset="0"/>
              </a:rPr>
              <a:t>년 상품 매입채무 </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금액은 결산 후 정리될 예정</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2046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표 15">
            <a:extLst>
              <a:ext uri="{FF2B5EF4-FFF2-40B4-BE49-F238E27FC236}">
                <a16:creationId xmlns:a16="http://schemas.microsoft.com/office/drawing/2014/main" id="{23D55072-8807-4E7A-B2D6-EEA487326BA8}"/>
              </a:ext>
            </a:extLst>
          </p:cNvPr>
          <p:cNvGraphicFramePr>
            <a:graphicFrameLocks noGrp="1"/>
          </p:cNvGraphicFramePr>
          <p:nvPr/>
        </p:nvGraphicFramePr>
        <p:xfrm>
          <a:off x="596437" y="1525569"/>
          <a:ext cx="4070724" cy="3361425"/>
        </p:xfrm>
        <a:graphic>
          <a:graphicData uri="http://schemas.openxmlformats.org/drawingml/2006/table">
            <a:tbl>
              <a:tblPr/>
              <a:tblGrid>
                <a:gridCol w="145135">
                  <a:extLst>
                    <a:ext uri="{9D8B030D-6E8A-4147-A177-3AD203B41FA5}">
                      <a16:colId xmlns:a16="http://schemas.microsoft.com/office/drawing/2014/main" val="3432411723"/>
                    </a:ext>
                  </a:extLst>
                </a:gridCol>
                <a:gridCol w="1340445">
                  <a:extLst>
                    <a:ext uri="{9D8B030D-6E8A-4147-A177-3AD203B41FA5}">
                      <a16:colId xmlns:a16="http://schemas.microsoft.com/office/drawing/2014/main" val="748762324"/>
                    </a:ext>
                  </a:extLst>
                </a:gridCol>
                <a:gridCol w="646286">
                  <a:extLst>
                    <a:ext uri="{9D8B030D-6E8A-4147-A177-3AD203B41FA5}">
                      <a16:colId xmlns:a16="http://schemas.microsoft.com/office/drawing/2014/main" val="1250208538"/>
                    </a:ext>
                  </a:extLst>
                </a:gridCol>
                <a:gridCol w="646286">
                  <a:extLst>
                    <a:ext uri="{9D8B030D-6E8A-4147-A177-3AD203B41FA5}">
                      <a16:colId xmlns:a16="http://schemas.microsoft.com/office/drawing/2014/main" val="3690363739"/>
                    </a:ext>
                  </a:extLst>
                </a:gridCol>
                <a:gridCol w="646286">
                  <a:extLst>
                    <a:ext uri="{9D8B030D-6E8A-4147-A177-3AD203B41FA5}">
                      <a16:colId xmlns:a16="http://schemas.microsoft.com/office/drawing/2014/main" val="35629541"/>
                    </a:ext>
                  </a:extLst>
                </a:gridCol>
                <a:gridCol w="646286">
                  <a:extLst>
                    <a:ext uri="{9D8B030D-6E8A-4147-A177-3AD203B41FA5}">
                      <a16:colId xmlns:a16="http://schemas.microsoft.com/office/drawing/2014/main" val="441331730"/>
                    </a:ext>
                  </a:extLst>
                </a:gridCol>
              </a:tblGrid>
              <a:tr h="180000">
                <a:tc gridSpan="2">
                  <a:txBody>
                    <a:bodyPr/>
                    <a:lstStyle/>
                    <a:p>
                      <a:pPr algn="l"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NAV Statement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59998958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313607019"/>
                  </a:ext>
                </a:extLst>
              </a:tr>
              <a:tr h="144000">
                <a:tc gridSpan="2">
                  <a:txBody>
                    <a:bodyPr/>
                    <a:lstStyle/>
                    <a:p>
                      <a:pPr algn="l"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654362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Net 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1,669</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4577778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Arial" panose="020B0604020202020204" pitchFamily="34" charset="0"/>
                          <a:ea typeface="+mj-ea"/>
                          <a:cs typeface="Arial" panose="020B0604020202020204" pitchFamily="34" charset="0"/>
                        </a:rPr>
                        <a:t>현금및현금성자산</a:t>
                      </a: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2,159</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1,968</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1,730</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982838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351031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rtl="0" fontAlgn="ctr"/>
                      <a:r>
                        <a:rPr lang="ko-KR" altLang="en-US" sz="10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02952883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매출채권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7128429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867898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1720630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선급금</a:t>
                      </a:r>
                      <a:r>
                        <a:rPr lang="en-US" altLang="ko-KR" sz="900" b="0" i="0" u="none" strike="noStrike" baseline="30000">
                          <a:solidFill>
                            <a:srgbClr val="000000"/>
                          </a:solidFill>
                          <a:effectLst/>
                          <a:latin typeface="Arial" panose="020B0604020202020204" pitchFamily="34" charset="0"/>
                          <a:ea typeface="+mj-ea"/>
                          <a:cs typeface="Arial" panose="020B0604020202020204" pitchFamily="34" charset="0"/>
                        </a:rPr>
                        <a:t>1</a:t>
                      </a:r>
                      <a:endParaRPr lang="ko-KR" altLang="en-US" sz="900" b="0" i="0" u="none" strike="noStrike" baseline="3000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9525"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10738047"/>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PP&amp;E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3593698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유형자산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743005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무형자산</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17724312"/>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Others</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151211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금융자산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5374151"/>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보증금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388240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5230055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예수금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00981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5638131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퇴직급여충당부채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952353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91351853"/>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NAV</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1,537</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822</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84488776"/>
                  </a:ext>
                </a:extLst>
              </a:tr>
            </a:tbl>
          </a:graphicData>
        </a:graphic>
      </p:graphicFrame>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NAV Statement (1/6)</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2" name="Title 1">
            <a:extLst>
              <a:ext uri="{FF2B5EF4-FFF2-40B4-BE49-F238E27FC236}">
                <a16:creationId xmlns:a16="http://schemas.microsoft.com/office/drawing/2014/main" id="{AD57EB35-847D-4C51-A5AC-F2353DFA105D}"/>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en-US" altLang="ko-KR" sz="1000" b="1">
                <a:solidFill>
                  <a:srgbClr val="002997"/>
                </a:solidFill>
                <a:latin typeface="Arial" panose="020B0604020202020204" pitchFamily="34" charset="0"/>
                <a:ea typeface="+mj-ea"/>
                <a:cs typeface="Arial" panose="020B0604020202020204" pitchFamily="34" charset="0"/>
              </a:rPr>
              <a:t>‘22</a:t>
            </a:r>
            <a:r>
              <a:rPr lang="ko-KR" altLang="en-US" sz="1000" b="1">
                <a:solidFill>
                  <a:srgbClr val="002997"/>
                </a:solidFill>
                <a:latin typeface="Arial" panose="020B0604020202020204" pitchFamily="34" charset="0"/>
                <a:ea typeface="+mj-ea"/>
                <a:cs typeface="Arial" panose="020B0604020202020204" pitchFamily="34" charset="0"/>
              </a:rPr>
              <a:t>년 </a:t>
            </a:r>
            <a:r>
              <a:rPr lang="en-US" altLang="ko-KR" sz="1000" b="1">
                <a:solidFill>
                  <a:srgbClr val="002997"/>
                </a:solidFill>
                <a:latin typeface="Arial" panose="020B0604020202020204" pitchFamily="34" charset="0"/>
                <a:ea typeface="+mj-ea"/>
                <a:cs typeface="Arial" panose="020B0604020202020204" pitchFamily="34" charset="0"/>
              </a:rPr>
              <a:t>6</a:t>
            </a:r>
            <a:r>
              <a:rPr lang="ko-KR" altLang="en-US" sz="1000" b="1">
                <a:solidFill>
                  <a:srgbClr val="002997"/>
                </a:solidFill>
                <a:latin typeface="Arial" panose="020B0604020202020204" pitchFamily="34" charset="0"/>
                <a:ea typeface="+mj-ea"/>
                <a:cs typeface="Arial" panose="020B0604020202020204" pitchFamily="34" charset="0"/>
              </a:rPr>
              <a:t>월말 기준 회사는 </a:t>
            </a:r>
            <a:r>
              <a:rPr lang="en-US" altLang="ko-KR" sz="1000" b="1">
                <a:solidFill>
                  <a:srgbClr val="002997"/>
                </a:solidFill>
                <a:latin typeface="Arial" panose="020B0604020202020204" pitchFamily="34" charset="0"/>
                <a:ea typeface="+mj-ea"/>
                <a:cs typeface="Arial" panose="020B0604020202020204" pitchFamily="34" charset="0"/>
              </a:rPr>
              <a:t>12.7</a:t>
            </a:r>
            <a:r>
              <a:rPr lang="ko-KR" altLang="en-US" sz="1000" b="1">
                <a:solidFill>
                  <a:srgbClr val="002997"/>
                </a:solidFill>
                <a:latin typeface="Arial" panose="020B0604020202020204" pitchFamily="34" charset="0"/>
                <a:ea typeface="+mj-ea"/>
                <a:cs typeface="Arial" panose="020B0604020202020204" pitchFamily="34" charset="0"/>
              </a:rPr>
              <a:t>억원의 현금및현금성자산을 보유하고 있으며 기업은행으로부터 </a:t>
            </a:r>
            <a:r>
              <a:rPr lang="en-US" altLang="ko-KR" sz="1000" b="1">
                <a:solidFill>
                  <a:srgbClr val="002997"/>
                </a:solidFill>
                <a:latin typeface="Arial" panose="020B0604020202020204" pitchFamily="34" charset="0"/>
                <a:ea typeface="+mj-ea"/>
                <a:cs typeface="Arial" panose="020B0604020202020204" pitchFamily="34" charset="0"/>
              </a:rPr>
              <a:t>4.9</a:t>
            </a:r>
            <a:r>
              <a:rPr lang="ko-KR" altLang="en-US" sz="1000" b="1">
                <a:solidFill>
                  <a:srgbClr val="002997"/>
                </a:solidFill>
                <a:latin typeface="Arial" panose="020B0604020202020204" pitchFamily="34" charset="0"/>
                <a:ea typeface="+mj-ea"/>
                <a:cs typeface="Arial" panose="020B0604020202020204" pitchFamily="34" charset="0"/>
              </a:rPr>
              <a:t>억을 </a:t>
            </a:r>
            <a:r>
              <a:rPr lang="ko-KR" altLang="en-US" sz="1000" b="1" err="1">
                <a:solidFill>
                  <a:srgbClr val="002997"/>
                </a:solidFill>
                <a:latin typeface="Arial" panose="020B0604020202020204" pitchFamily="34" charset="0"/>
                <a:ea typeface="+mj-ea"/>
                <a:cs typeface="Arial" panose="020B0604020202020204" pitchFamily="34" charset="0"/>
              </a:rPr>
              <a:t>차입중에</a:t>
            </a:r>
            <a:r>
              <a:rPr lang="ko-KR" altLang="en-US" sz="1000" b="1">
                <a:solidFill>
                  <a:srgbClr val="002997"/>
                </a:solidFill>
                <a:latin typeface="Arial" panose="020B0604020202020204" pitchFamily="34" charset="0"/>
                <a:ea typeface="+mj-ea"/>
                <a:cs typeface="Arial" panose="020B0604020202020204" pitchFamily="34" charset="0"/>
              </a:rPr>
              <a:t> 있음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회사의 순운전자본은 </a:t>
            </a:r>
            <a:r>
              <a:rPr lang="en-US" altLang="ko-KR" sz="1000" b="1">
                <a:solidFill>
                  <a:srgbClr val="002997"/>
                </a:solidFill>
                <a:latin typeface="Arial" panose="020B0604020202020204" pitchFamily="34" charset="0"/>
                <a:ea typeface="+mj-ea"/>
                <a:cs typeface="Arial" panose="020B0604020202020204" pitchFamily="34" charset="0"/>
              </a:rPr>
              <a:t>‘20</a:t>
            </a:r>
            <a:r>
              <a:rPr lang="ko-KR" altLang="en-US" sz="1000" b="1">
                <a:solidFill>
                  <a:srgbClr val="002997"/>
                </a:solidFill>
                <a:latin typeface="Arial" panose="020B0604020202020204" pitchFamily="34" charset="0"/>
                <a:ea typeface="+mj-ea"/>
                <a:cs typeface="Arial" panose="020B0604020202020204" pitchFamily="34" charset="0"/>
              </a:rPr>
              <a:t>년 선수금이 크게 증가함에 따라 감소하였으며</a:t>
            </a:r>
            <a:r>
              <a:rPr lang="en-US" altLang="ko-KR" sz="1000" b="1">
                <a:solidFill>
                  <a:srgbClr val="002997"/>
                </a:solidFill>
                <a:latin typeface="Arial" panose="020B0604020202020204" pitchFamily="34" charset="0"/>
                <a:ea typeface="+mj-ea"/>
                <a:cs typeface="Arial" panose="020B0604020202020204" pitchFamily="34" charset="0"/>
              </a:rPr>
              <a:t>, ’21~’22</a:t>
            </a:r>
            <a:r>
              <a:rPr lang="ko-KR" altLang="en-US" sz="1000" b="1">
                <a:solidFill>
                  <a:srgbClr val="002997"/>
                </a:solidFill>
                <a:latin typeface="Arial" panose="020B0604020202020204" pitchFamily="34" charset="0"/>
                <a:ea typeface="+mj-ea"/>
                <a:cs typeface="Arial" panose="020B0604020202020204" pitchFamily="34" charset="0"/>
              </a:rPr>
              <a:t>년의 경우 매출채권의 증가에 따라 점차 증가하였음</a:t>
            </a:r>
            <a:r>
              <a:rPr lang="en-US" altLang="ko-KR" sz="1000" b="1">
                <a:solidFill>
                  <a:srgbClr val="002997"/>
                </a:solidFill>
                <a:latin typeface="Arial" panose="020B0604020202020204" pitchFamily="34" charset="0"/>
                <a:ea typeface="+mj-ea"/>
                <a:cs typeface="Arial" panose="020B0604020202020204" pitchFamily="34" charset="0"/>
              </a:rPr>
              <a:t>.</a:t>
            </a:r>
          </a:p>
        </p:txBody>
      </p:sp>
      <p:sp>
        <p:nvSpPr>
          <p:cNvPr id="23" name="TextBox 22">
            <a:extLst>
              <a:ext uri="{FF2B5EF4-FFF2-40B4-BE49-F238E27FC236}">
                <a16:creationId xmlns:a16="http://schemas.microsoft.com/office/drawing/2014/main" id="{5030E57F-4E21-4CBD-A4B5-CD0A03DC42C5}"/>
              </a:ext>
            </a:extLst>
          </p:cNvPr>
          <p:cNvSpPr txBox="1"/>
          <p:nvPr/>
        </p:nvSpPr>
        <p:spPr>
          <a:xfrm>
            <a:off x="4751388" y="1515600"/>
            <a:ext cx="4849812" cy="4207020"/>
          </a:xfrm>
          <a:prstGeom prst="rect">
            <a:avLst/>
          </a:prstGeom>
          <a:noFill/>
          <a:ln>
            <a:noFill/>
          </a:ln>
        </p:spPr>
        <p:txBody>
          <a:bodyPr wrap="square" lIns="36000" tIns="0" rIns="36000" bIns="0" rtlCol="0">
            <a:noAutofit/>
          </a:bodyPr>
          <a:lstStyle/>
          <a:p>
            <a:pPr marL="171450" indent="-171450">
              <a:lnSpc>
                <a:spcPts val="1200"/>
              </a:lnSpc>
              <a:buFont typeface="Wingdings" panose="05000000000000000000" pitchFamily="2" charset="2"/>
              <a:buChar char="§"/>
            </a:pPr>
            <a:r>
              <a:rPr lang="ko-KR" altLang="en-US" sz="900" b="1" u="sng" err="1">
                <a:latin typeface="Arial" panose="020B0604020202020204" pitchFamily="34" charset="0"/>
                <a:cs typeface="Arial" panose="020B0604020202020204" pitchFamily="34" charset="0"/>
              </a:rPr>
              <a:t>현금및현금성자산</a:t>
            </a:r>
            <a:endParaRPr lang="en-US" altLang="ko-KR" sz="90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월 말 기준 회사</a:t>
            </a:r>
            <a:r>
              <a:rPr lang="ko-KR" altLang="en-US" sz="900" kern="0">
                <a:latin typeface="Arial" panose="020B0604020202020204" pitchFamily="34" charset="0"/>
                <a:cs typeface="Arial" panose="020B0604020202020204" pitchFamily="34" charset="0"/>
              </a:rPr>
              <a:t>는 기업은행으로부터 차입한 </a:t>
            </a:r>
            <a:r>
              <a:rPr lang="en-US" altLang="ko-KR" sz="900" kern="0">
                <a:latin typeface="Arial" panose="020B0604020202020204" pitchFamily="34" charset="0"/>
                <a:cs typeface="Arial" panose="020B0604020202020204" pitchFamily="34" charset="0"/>
              </a:rPr>
              <a:t>4.9</a:t>
            </a:r>
            <a:r>
              <a:rPr lang="ko-KR" altLang="en-US" sz="900" kern="0">
                <a:latin typeface="Arial" panose="020B0604020202020204" pitchFamily="34" charset="0"/>
                <a:cs typeface="Arial" panose="020B0604020202020204" pitchFamily="34" charset="0"/>
              </a:rPr>
              <a:t>억원의 차입금을 보유하고 있음</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또한</a:t>
            </a:r>
            <a:r>
              <a:rPr lang="en-US" altLang="ko-KR" sz="900" kern="0">
                <a:latin typeface="Arial" panose="020B0604020202020204" pitchFamily="34" charset="0"/>
                <a:cs typeface="Arial" panose="020B0604020202020204" pitchFamily="34" charset="0"/>
              </a:rPr>
              <a:t> ’21</a:t>
            </a:r>
            <a:r>
              <a:rPr lang="ko-KR" altLang="en-US" sz="900" kern="0">
                <a:latin typeface="Arial" panose="020B0604020202020204" pitchFamily="34" charset="0"/>
                <a:cs typeface="Arial" panose="020B0604020202020204" pitchFamily="34" charset="0"/>
              </a:rPr>
              <a:t>년 중 개인으로부터의 투자 유치를 통하여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억원의 현금이 유입되었으나 지속적인 영업손실로 인하여 </a:t>
            </a:r>
            <a:r>
              <a:rPr lang="en-US" altLang="ko-KR" sz="900" kern="0">
                <a:latin typeface="Arial" panose="020B0604020202020204" pitchFamily="34" charset="0"/>
                <a:cs typeface="Arial" panose="020B0604020202020204" pitchFamily="34" charset="0"/>
              </a:rPr>
              <a:t>‘19</a:t>
            </a:r>
            <a:r>
              <a:rPr lang="ko-KR" altLang="en-US" sz="900" kern="0">
                <a:latin typeface="Arial" panose="020B0604020202020204" pitchFamily="34" charset="0"/>
                <a:cs typeface="Arial" panose="020B0604020202020204" pitchFamily="34" charset="0"/>
              </a:rPr>
              <a:t>년 대비 순현금은 약 </a:t>
            </a:r>
            <a:r>
              <a:rPr lang="en-US" altLang="ko-KR" sz="900" kern="0">
                <a:latin typeface="Arial" panose="020B0604020202020204" pitchFamily="34" charset="0"/>
                <a:cs typeface="Arial" panose="020B0604020202020204" pitchFamily="34" charset="0"/>
              </a:rPr>
              <a:t>8.9</a:t>
            </a:r>
            <a:r>
              <a:rPr lang="ko-KR" altLang="en-US" sz="900" kern="0">
                <a:latin typeface="Arial" panose="020B0604020202020204" pitchFamily="34" charset="0"/>
                <a:cs typeface="Arial" panose="020B0604020202020204" pitchFamily="34" charset="0"/>
              </a:rPr>
              <a:t>억원으로 감소하였음</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주거래은행은 </a:t>
            </a:r>
            <a:r>
              <a:rPr lang="ko-KR" altLang="en-US" sz="900" kern="0">
                <a:latin typeface="Arial" panose="020B0604020202020204" pitchFamily="34" charset="0"/>
                <a:cs typeface="Arial" panose="020B0604020202020204" pitchFamily="34" charset="0"/>
              </a:rPr>
              <a:t>기업은행 및 우리은행임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회사는 급여지급</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상품매출</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투자금 수령 등 목적에 따라 계좌를 구분</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관리하고 있음</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a:latin typeface="Arial" panose="020B0604020202020204" pitchFamily="34" charset="0"/>
                <a:cs typeface="Arial" panose="020B0604020202020204" pitchFamily="34" charset="0"/>
              </a:rPr>
              <a:t>단기차입금의 경우 현재 회사 소유 특허권</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중고차량 판매 방법 및 장치</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를 담보로 기술보증기금이 보증을 제공하여 기업은행으로부터 회사 운영목적으로 대출받은 차입금으로서</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이자율은 </a:t>
            </a:r>
            <a:r>
              <a:rPr lang="en-US" altLang="ko-KR" sz="900">
                <a:latin typeface="Arial" panose="020B0604020202020204" pitchFamily="34" charset="0"/>
                <a:cs typeface="Arial" panose="020B0604020202020204" pitchFamily="34" charset="0"/>
              </a:rPr>
              <a:t>4.2%~4.6%, </a:t>
            </a:r>
            <a:r>
              <a:rPr lang="ko-KR" altLang="en-US" sz="900">
                <a:latin typeface="Arial" panose="020B0604020202020204" pitchFamily="34" charset="0"/>
                <a:cs typeface="Arial" panose="020B0604020202020204" pitchFamily="34" charset="0"/>
              </a:rPr>
              <a:t>만기는 </a:t>
            </a:r>
            <a:r>
              <a:rPr lang="en-US" altLang="ko-KR" sz="900">
                <a:latin typeface="Arial" panose="020B0604020202020204" pitchFamily="34" charset="0"/>
                <a:cs typeface="Arial" panose="020B0604020202020204" pitchFamily="34" charset="0"/>
              </a:rPr>
              <a:t>1</a:t>
            </a:r>
            <a:r>
              <a:rPr lang="ko-KR" altLang="en-US" sz="900">
                <a:latin typeface="Arial" panose="020B0604020202020204" pitchFamily="34" charset="0"/>
                <a:cs typeface="Arial" panose="020B0604020202020204" pitchFamily="34" charset="0"/>
              </a:rPr>
              <a:t>년 단위로 자동 연장되고 있음</a:t>
            </a:r>
            <a:endParaRPr lang="en-US" altLang="ko-KR" sz="900">
              <a:latin typeface="Arial" panose="020B0604020202020204" pitchFamily="34" charset="0"/>
              <a:cs typeface="Arial" panose="020B0604020202020204" pitchFamily="34" charset="0"/>
            </a:endParaRPr>
          </a:p>
          <a:p>
            <a:pPr marL="266700" indent="-180975">
              <a:lnSpc>
                <a:spcPts val="1200"/>
              </a:lnSpc>
              <a:spcBef>
                <a:spcPts val="600"/>
              </a:spcBef>
              <a:buFont typeface="Wingdings" panose="05000000000000000000" pitchFamily="2" charset="2"/>
              <a:buChar char="ü"/>
            </a:pPr>
            <a:endParaRPr kumimoji="0" lang="en-US" altLang="ko-KR" sz="900" b="0" i="0" u="none" strike="noStrike" kern="0" cap="none" spc="0" normalizeH="0" baseline="0" noProof="0">
              <a:ln>
                <a:noFill/>
              </a:ln>
              <a:solidFill>
                <a:schemeClr val="tx1"/>
              </a:solidFill>
              <a:effectLst/>
              <a:highlight>
                <a:srgbClr val="FFFF00"/>
              </a:highlight>
              <a:uLnTx/>
              <a:uFillTx/>
              <a:latin typeface="Arial" panose="020B0604020202020204" pitchFamily="34" charset="0"/>
              <a:ea typeface="+mn-ea"/>
              <a:cs typeface="Arial" panose="020B0604020202020204" pitchFamily="34" charset="0"/>
            </a:endParaRPr>
          </a:p>
          <a:p>
            <a:pPr marL="171450" indent="-171450">
              <a:lnSpc>
                <a:spcPts val="1200"/>
              </a:lnSpc>
              <a:buFont typeface="Wingdings" panose="05000000000000000000" pitchFamily="2" charset="2"/>
              <a:buChar char="§"/>
            </a:pPr>
            <a:r>
              <a:rPr lang="ko-KR" altLang="en-US" sz="900" b="1" u="sng">
                <a:latin typeface="Arial" panose="020B0604020202020204" pitchFamily="34" charset="0"/>
                <a:cs typeface="Arial" panose="020B0604020202020204" pitchFamily="34" charset="0"/>
              </a:rPr>
              <a:t>순운전자본</a:t>
            </a:r>
            <a:r>
              <a:rPr lang="en-US" altLang="ko-KR" sz="900" b="1" u="sng">
                <a:latin typeface="Arial" panose="020B0604020202020204" pitchFamily="34" charset="0"/>
                <a:cs typeface="Arial" panose="020B0604020202020204" pitchFamily="34" charset="0"/>
              </a:rPr>
              <a:t>(NWC)</a:t>
            </a:r>
            <a:endParaRPr lang="en-US" altLang="ko-KR" sz="90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미수금 재분류액 포함</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매출채권의 경우 </a:t>
            </a:r>
            <a:r>
              <a:rPr lang="en-US" altLang="ko-KR" sz="900">
                <a:latin typeface="Arial" panose="020B0604020202020204" pitchFamily="34" charset="0"/>
                <a:cs typeface="Arial" panose="020B0604020202020204" pitchFamily="34" charset="0"/>
              </a:rPr>
              <a:t>PG</a:t>
            </a:r>
            <a:r>
              <a:rPr lang="ko-KR" altLang="en-US" sz="900">
                <a:latin typeface="Arial" panose="020B0604020202020204" pitchFamily="34" charset="0"/>
                <a:cs typeface="Arial" panose="020B0604020202020204" pitchFamily="34" charset="0"/>
              </a:rPr>
              <a:t>사 결제금액이 대부분을 차지하고 있으며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광고매출 관련 광고주에 대한 매출채권과 </a:t>
            </a:r>
            <a:r>
              <a:rPr lang="ko-KR" altLang="en-US" sz="900" err="1">
                <a:latin typeface="Arial" panose="020B0604020202020204" pitchFamily="34" charset="0"/>
                <a:cs typeface="Arial" panose="020B0604020202020204" pitchFamily="34" charset="0"/>
              </a:rPr>
              <a:t>내차팔기</a:t>
            </a:r>
            <a:r>
              <a:rPr lang="ko-KR" altLang="en-US" sz="900">
                <a:latin typeface="Arial" panose="020B0604020202020204" pitchFamily="34" charset="0"/>
                <a:cs typeface="Arial" panose="020B0604020202020204" pitchFamily="34" charset="0"/>
              </a:rPr>
              <a:t> 딜러 관련 환불</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세금계산서 발행 등으로 인한 미결산금액이 일부 존재하고 있음</a:t>
            </a:r>
            <a:r>
              <a:rPr lang="en-US" altLang="ko-KR" sz="900">
                <a:latin typeface="Arial" panose="020B0604020202020204" pitchFamily="34" charset="0"/>
                <a:cs typeface="Arial" panose="020B0604020202020204" pitchFamily="34" charset="0"/>
              </a:rPr>
              <a:t>.</a:t>
            </a:r>
            <a:r>
              <a:rPr lang="ko-KR" altLang="en-US" sz="900">
                <a:latin typeface="Arial" panose="020B0604020202020204" pitchFamily="34" charset="0"/>
                <a:cs typeface="Arial" panose="020B0604020202020204" pitchFamily="34" charset="0"/>
              </a:rPr>
              <a:t> </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회사의 </a:t>
            </a:r>
            <a:r>
              <a:rPr lang="ko-KR" altLang="en-US" sz="900" kern="0">
                <a:latin typeface="Arial" panose="020B0604020202020204" pitchFamily="34" charset="0"/>
                <a:cs typeface="Arial" panose="020B0604020202020204" pitchFamily="34" charset="0"/>
              </a:rPr>
              <a:t>매출채권</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회수정책은 발생 후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30</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일 </a:t>
            </a:r>
            <a:r>
              <a:rPr lang="ko-KR" altLang="en-US" sz="900" kern="0">
                <a:latin typeface="Arial" panose="020B0604020202020204" pitchFamily="34" charset="0"/>
                <a:cs typeface="Arial" panose="020B0604020202020204" pitchFamily="34" charset="0"/>
              </a:rPr>
              <a:t>기준으로</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안정적으로 회수되고 있으며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현재 장기보유채권은 없는 것으로 파악됨</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재고자산은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년부터 회사가 </a:t>
            </a:r>
            <a:r>
              <a:rPr kumimoji="0" lang="ko-KR" altLang="en-US" sz="9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직매입</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직판매</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사업을 시작함에 따라 발생한 전액 중고차매매목적 매입 차량이며</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’22</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월 기준 보유재고를 모두 판매하여 잔액이 존재하지 않음</a:t>
            </a:r>
            <a:endPar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선수금의 경우 판매자가 </a:t>
            </a:r>
            <a:r>
              <a:rPr lang="ko-KR" altLang="en-US" sz="900" kern="0" err="1">
                <a:latin typeface="Arial" panose="020B0604020202020204" pitchFamily="34" charset="0"/>
                <a:cs typeface="Arial" panose="020B0604020202020204" pitchFamily="34" charset="0"/>
              </a:rPr>
              <a:t>내차팔기를</a:t>
            </a:r>
            <a:r>
              <a:rPr lang="ko-KR" altLang="en-US" sz="900" kern="0">
                <a:latin typeface="Arial" panose="020B0604020202020204" pitchFamily="34" charset="0"/>
                <a:cs typeface="Arial" panose="020B0604020202020204" pitchFamily="34" charset="0"/>
              </a:rPr>
              <a:t> 통하여 경매한 차량에 대해 </a:t>
            </a:r>
            <a:r>
              <a:rPr lang="ko-KR" altLang="en-US" sz="900" kern="0" err="1">
                <a:latin typeface="Arial" panose="020B0604020202020204" pitchFamily="34" charset="0"/>
                <a:cs typeface="Arial" panose="020B0604020202020204" pitchFamily="34" charset="0"/>
              </a:rPr>
              <a:t>낙찰받은</a:t>
            </a:r>
            <a:r>
              <a:rPr lang="ko-KR" altLang="en-US" sz="900" kern="0">
                <a:latin typeface="Arial" panose="020B0604020202020204" pitchFamily="34" charset="0"/>
                <a:cs typeface="Arial" panose="020B0604020202020204" pitchFamily="34" charset="0"/>
              </a:rPr>
              <a:t> 딜러로부터 수령하며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거래 성사 시 매출로 인식함</a:t>
            </a:r>
            <a:endParaRPr lang="en-US" altLang="ko-KR" sz="900" kern="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a:latin typeface="Arial" panose="020B0604020202020204" pitchFamily="34" charset="0"/>
                <a:cs typeface="Arial" panose="020B0604020202020204" pitchFamily="34" charset="0"/>
              </a:rPr>
              <a:t>선급금은 광고선전비 집행관련 광고대행사에 선제적으로 지급하는 금액으로</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향후 용역 발생에 따라 비용 처리하고 있음</a:t>
            </a:r>
            <a:endParaRPr lang="en-US" altLang="ko-KR" sz="900" kern="0">
              <a:latin typeface="Arial" panose="020B0604020202020204" pitchFamily="34" charset="0"/>
              <a:cs typeface="Arial" panose="020B0604020202020204" pitchFamily="34" charset="0"/>
            </a:endParaRPr>
          </a:p>
          <a:p>
            <a:pPr marL="85725">
              <a:lnSpc>
                <a:spcPts val="1200"/>
              </a:lnSpc>
            </a:pPr>
            <a:endParaRPr lang="en-US" altLang="ko-KR" sz="900" kern="0">
              <a:latin typeface="Arial" panose="020B0604020202020204" pitchFamily="34" charset="0"/>
              <a:cs typeface="Arial" panose="020B0604020202020204" pitchFamily="34" charset="0"/>
            </a:endParaRPr>
          </a:p>
          <a:p>
            <a:pPr marL="266700" indent="-180975">
              <a:lnSpc>
                <a:spcPts val="1200"/>
              </a:lnSpc>
              <a:buFont typeface="Wingdings" panose="05000000000000000000" pitchFamily="2" charset="2"/>
              <a:buChar char="ü"/>
            </a:pPr>
            <a:endPar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66700" indent="-180975">
              <a:lnSpc>
                <a:spcPts val="1200"/>
              </a:lnSpc>
              <a:buFont typeface="Wingdings" panose="05000000000000000000" pitchFamily="2" charset="2"/>
              <a:buChar char="ü"/>
            </a:pPr>
            <a:endPar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a:lnSpc>
                <a:spcPts val="1200"/>
              </a:lnSpc>
            </a:pPr>
            <a:endParaRPr lang="en-US" altLang="ko-KR" sz="900">
              <a:latin typeface="Arial" panose="020B0604020202020204" pitchFamily="34" charset="0"/>
              <a:cs typeface="Arial" panose="020B0604020202020204" pitchFamily="34" charset="0"/>
            </a:endParaRPr>
          </a:p>
          <a:p>
            <a:pPr>
              <a:lnSpc>
                <a:spcPts val="1200"/>
              </a:lnSpc>
            </a:pPr>
            <a:endParaRPr lang="en-US" altLang="ko-KR" sz="900">
              <a:latin typeface="Arial" panose="020B0604020202020204" pitchFamily="34" charset="0"/>
              <a:cs typeface="Arial" panose="020B0604020202020204" pitchFamily="34" charset="0"/>
            </a:endParaRPr>
          </a:p>
          <a:p>
            <a:pPr>
              <a:lnSpc>
                <a:spcPts val="1200"/>
              </a:lnSpc>
            </a:pPr>
            <a:endParaRPr lang="en-US" altLang="ko-KR" sz="900">
              <a:latin typeface="Arial" panose="020B0604020202020204" pitchFamily="34" charset="0"/>
              <a:cs typeface="Arial" panose="020B0604020202020204" pitchFamily="34" charset="0"/>
            </a:endParaRPr>
          </a:p>
          <a:p>
            <a:pPr>
              <a:lnSpc>
                <a:spcPts val="1200"/>
              </a:lnSpc>
            </a:pPr>
            <a:endParaRPr lang="en-US" altLang="ko-KR" sz="900">
              <a:latin typeface="Arial" panose="020B0604020202020204" pitchFamily="34" charset="0"/>
              <a:cs typeface="Arial" panose="020B0604020202020204" pitchFamily="34" charset="0"/>
            </a:endParaRPr>
          </a:p>
          <a:p>
            <a:pPr>
              <a:lnSpc>
                <a:spcPts val="1200"/>
              </a:lnSpc>
            </a:pPr>
            <a:endParaRPr lang="en-US" altLang="ko-KR" sz="900" b="1">
              <a:latin typeface="Arial" panose="020B0604020202020204" pitchFamily="34" charset="0"/>
              <a:cs typeface="Arial" panose="020B0604020202020204" pitchFamily="34" charset="0"/>
            </a:endParaRPr>
          </a:p>
        </p:txBody>
      </p:sp>
      <p:sp>
        <p:nvSpPr>
          <p:cNvPr id="25" name="순서도: 연결자 24">
            <a:extLst>
              <a:ext uri="{FF2B5EF4-FFF2-40B4-BE49-F238E27FC236}">
                <a16:creationId xmlns:a16="http://schemas.microsoft.com/office/drawing/2014/main" id="{B62052E3-6811-4B91-BF79-B58EACEB364F}"/>
              </a:ext>
            </a:extLst>
          </p:cNvPr>
          <p:cNvSpPr/>
          <p:nvPr/>
        </p:nvSpPr>
        <p:spPr bwMode="auto">
          <a:xfrm>
            <a:off x="4776020" y="15123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35" name="직사각형 34">
            <a:extLst>
              <a:ext uri="{FF2B5EF4-FFF2-40B4-BE49-F238E27FC236}">
                <a16:creationId xmlns:a16="http://schemas.microsoft.com/office/drawing/2014/main" id="{C20E50B7-79E4-4842-8475-79F93F68B5B1}"/>
              </a:ext>
            </a:extLst>
          </p:cNvPr>
          <p:cNvSpPr/>
          <p:nvPr/>
        </p:nvSpPr>
        <p:spPr>
          <a:xfrm>
            <a:off x="601201" y="1977208"/>
            <a:ext cx="4065960" cy="43587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순서도: 연결자 35">
            <a:extLst>
              <a:ext uri="{FF2B5EF4-FFF2-40B4-BE49-F238E27FC236}">
                <a16:creationId xmlns:a16="http://schemas.microsoft.com/office/drawing/2014/main" id="{70C520DB-C2AD-4F2F-AA1F-455EE4554402}"/>
              </a:ext>
            </a:extLst>
          </p:cNvPr>
          <p:cNvSpPr/>
          <p:nvPr/>
        </p:nvSpPr>
        <p:spPr bwMode="auto">
          <a:xfrm>
            <a:off x="524437" y="190520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1</a:t>
            </a:r>
            <a:endParaRPr lang="ko-KR" altLang="en-US" sz="800" b="1" kern="0">
              <a:solidFill>
                <a:srgbClr val="FFFFFF"/>
              </a:solidFill>
              <a:cs typeface="Arial" panose="020B0604020202020204" pitchFamily="34" charset="0"/>
            </a:endParaRPr>
          </a:p>
        </p:txBody>
      </p:sp>
      <p:sp>
        <p:nvSpPr>
          <p:cNvPr id="2" name="TextBox 1">
            <a:extLst>
              <a:ext uri="{FF2B5EF4-FFF2-40B4-BE49-F238E27FC236}">
                <a16:creationId xmlns:a16="http://schemas.microsoft.com/office/drawing/2014/main" id="{F5B8F7D3-3757-47AF-B446-4AEE56C39DBE}"/>
              </a:ext>
            </a:extLst>
          </p:cNvPr>
          <p:cNvSpPr txBox="1"/>
          <p:nvPr/>
        </p:nvSpPr>
        <p:spPr>
          <a:xfrm>
            <a:off x="2709862" y="2967037"/>
            <a:ext cx="914400" cy="914400"/>
          </a:xfrm>
          <a:prstGeom prst="rect">
            <a:avLst/>
          </a:prstGeom>
          <a:noFill/>
        </p:spPr>
        <p:txBody>
          <a:bodyPr wrap="square" lIns="54610" tIns="54610" rIns="54610" bIns="54610" rtlCol="0">
            <a:noAutofit/>
          </a:bodyPr>
          <a:lstStyle/>
          <a:p>
            <a:pPr>
              <a:spcAft>
                <a:spcPts val="600"/>
              </a:spcAft>
            </a:pPr>
            <a:endParaRPr lang="ko-KR" altLang="en-US" sz="1000" err="1">
              <a:solidFill>
                <a:schemeClr val="tx2"/>
              </a:solidFill>
            </a:endParaRPr>
          </a:p>
        </p:txBody>
      </p:sp>
      <p:sp>
        <p:nvSpPr>
          <p:cNvPr id="17" name="직사각형 16">
            <a:extLst>
              <a:ext uri="{FF2B5EF4-FFF2-40B4-BE49-F238E27FC236}">
                <a16:creationId xmlns:a16="http://schemas.microsoft.com/office/drawing/2014/main" id="{201530D0-CA7A-4F0F-9C0E-9C8091D33F7A}"/>
              </a:ext>
            </a:extLst>
          </p:cNvPr>
          <p:cNvSpPr/>
          <p:nvPr/>
        </p:nvSpPr>
        <p:spPr>
          <a:xfrm>
            <a:off x="601201" y="2431401"/>
            <a:ext cx="4065960" cy="72408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연결자 19">
            <a:extLst>
              <a:ext uri="{FF2B5EF4-FFF2-40B4-BE49-F238E27FC236}">
                <a16:creationId xmlns:a16="http://schemas.microsoft.com/office/drawing/2014/main" id="{92BB6A5E-30AF-49E8-B243-19CB11B752DE}"/>
              </a:ext>
            </a:extLst>
          </p:cNvPr>
          <p:cNvSpPr/>
          <p:nvPr/>
        </p:nvSpPr>
        <p:spPr bwMode="auto">
          <a:xfrm>
            <a:off x="537492" y="23594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21" name="순서도: 연결자 20">
            <a:extLst>
              <a:ext uri="{FF2B5EF4-FFF2-40B4-BE49-F238E27FC236}">
                <a16:creationId xmlns:a16="http://schemas.microsoft.com/office/drawing/2014/main" id="{836E4D8D-D9B2-45DE-9E10-A2B6E5A28517}"/>
              </a:ext>
            </a:extLst>
          </p:cNvPr>
          <p:cNvSpPr/>
          <p:nvPr/>
        </p:nvSpPr>
        <p:spPr bwMode="auto">
          <a:xfrm>
            <a:off x="4776020" y="32319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2</a:t>
            </a:r>
            <a:endParaRPr lang="ko-KR" altLang="en-US" sz="800" b="1" kern="0">
              <a:solidFill>
                <a:srgbClr val="FFFFFF"/>
              </a:solidFill>
              <a:cs typeface="Arial" panose="020B0604020202020204" pitchFamily="34" charset="0"/>
            </a:endParaRPr>
          </a:p>
        </p:txBody>
      </p:sp>
      <p:sp>
        <p:nvSpPr>
          <p:cNvPr id="18" name="TextBox 17">
            <a:extLst>
              <a:ext uri="{FF2B5EF4-FFF2-40B4-BE49-F238E27FC236}">
                <a16:creationId xmlns:a16="http://schemas.microsoft.com/office/drawing/2014/main" id="{A93489C8-A585-4798-8B42-F934622C0FCD}"/>
              </a:ext>
            </a:extLst>
          </p:cNvPr>
          <p:cNvSpPr txBox="1"/>
          <p:nvPr/>
        </p:nvSpPr>
        <p:spPr>
          <a:xfrm>
            <a:off x="601200" y="4913863"/>
            <a:ext cx="357938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‘22</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6</a:t>
            </a:r>
            <a:r>
              <a:rPr lang="ko-KR" altLang="en-US" sz="700">
                <a:latin typeface="Arial" panose="020B0604020202020204" pitchFamily="34" charset="0"/>
                <a:cs typeface="Arial" panose="020B0604020202020204" pitchFamily="34" charset="0"/>
              </a:rPr>
              <a:t>월말 기준 일부 </a:t>
            </a:r>
            <a:r>
              <a:rPr lang="ko-KR" altLang="en-US" sz="700" err="1">
                <a:latin typeface="Arial" panose="020B0604020202020204" pitchFamily="34" charset="0"/>
                <a:cs typeface="Arial" panose="020B0604020202020204" pitchFamily="34" charset="0"/>
              </a:rPr>
              <a:t>미결산된</a:t>
            </a:r>
            <a:r>
              <a:rPr lang="ko-KR" altLang="en-US" sz="700">
                <a:latin typeface="Arial" panose="020B0604020202020204" pitchFamily="34" charset="0"/>
                <a:cs typeface="Arial" panose="020B0604020202020204" pitchFamily="34" charset="0"/>
              </a:rPr>
              <a:t> 금액</a:t>
            </a:r>
            <a:r>
              <a:rPr lang="en-US" altLang="ko-KR" sz="700">
                <a:latin typeface="Arial" panose="020B0604020202020204" pitchFamily="34" charset="0"/>
                <a:cs typeface="Arial" panose="020B0604020202020204" pitchFamily="34" charset="0"/>
              </a:rPr>
              <a:t>(6.6</a:t>
            </a:r>
            <a:r>
              <a:rPr lang="ko-KR" altLang="en-US" sz="700">
                <a:latin typeface="Arial" panose="020B0604020202020204" pitchFamily="34" charset="0"/>
                <a:cs typeface="Arial" panose="020B0604020202020204" pitchFamily="34" charset="0"/>
              </a:rPr>
              <a:t>백만원</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이 존재함</a:t>
            </a:r>
            <a:endParaRPr lang="en-US" altLang="ko-KR" sz="70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07922001-686F-4DBD-A2D9-50E2718965BB}"/>
              </a:ext>
            </a:extLst>
          </p:cNvPr>
          <p:cNvSpPr txBox="1"/>
          <p:nvPr/>
        </p:nvSpPr>
        <p:spPr>
          <a:xfrm>
            <a:off x="610365" y="5035560"/>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00389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표 12">
            <a:extLst>
              <a:ext uri="{FF2B5EF4-FFF2-40B4-BE49-F238E27FC236}">
                <a16:creationId xmlns:a16="http://schemas.microsoft.com/office/drawing/2014/main" id="{504CD576-5577-490D-B7B2-51392E7E2772}"/>
              </a:ext>
            </a:extLst>
          </p:cNvPr>
          <p:cNvGraphicFramePr>
            <a:graphicFrameLocks noGrp="1"/>
          </p:cNvGraphicFramePr>
          <p:nvPr/>
        </p:nvGraphicFramePr>
        <p:xfrm>
          <a:off x="601200" y="1515600"/>
          <a:ext cx="4064400" cy="2793480"/>
        </p:xfrm>
        <a:graphic>
          <a:graphicData uri="http://schemas.openxmlformats.org/drawingml/2006/table">
            <a:tbl>
              <a:tblPr/>
              <a:tblGrid>
                <a:gridCol w="110069">
                  <a:extLst>
                    <a:ext uri="{9D8B030D-6E8A-4147-A177-3AD203B41FA5}">
                      <a16:colId xmlns:a16="http://schemas.microsoft.com/office/drawing/2014/main" val="2196355534"/>
                    </a:ext>
                  </a:extLst>
                </a:gridCol>
                <a:gridCol w="854331">
                  <a:extLst>
                    <a:ext uri="{9D8B030D-6E8A-4147-A177-3AD203B41FA5}">
                      <a16:colId xmlns:a16="http://schemas.microsoft.com/office/drawing/2014/main" val="1325438720"/>
                    </a:ext>
                  </a:extLst>
                </a:gridCol>
                <a:gridCol w="775000">
                  <a:extLst>
                    <a:ext uri="{9D8B030D-6E8A-4147-A177-3AD203B41FA5}">
                      <a16:colId xmlns:a16="http://schemas.microsoft.com/office/drawing/2014/main" val="462318405"/>
                    </a:ext>
                  </a:extLst>
                </a:gridCol>
                <a:gridCol w="775000">
                  <a:extLst>
                    <a:ext uri="{9D8B030D-6E8A-4147-A177-3AD203B41FA5}">
                      <a16:colId xmlns:a16="http://schemas.microsoft.com/office/drawing/2014/main" val="1461992814"/>
                    </a:ext>
                  </a:extLst>
                </a:gridCol>
                <a:gridCol w="775000">
                  <a:extLst>
                    <a:ext uri="{9D8B030D-6E8A-4147-A177-3AD203B41FA5}">
                      <a16:colId xmlns:a16="http://schemas.microsoft.com/office/drawing/2014/main" val="3412105189"/>
                    </a:ext>
                  </a:extLst>
                </a:gridCol>
                <a:gridCol w="775000">
                  <a:extLst>
                    <a:ext uri="{9D8B030D-6E8A-4147-A177-3AD203B41FA5}">
                      <a16:colId xmlns:a16="http://schemas.microsoft.com/office/drawing/2014/main" val="3919496948"/>
                    </a:ext>
                  </a:extLst>
                </a:gridCol>
              </a:tblGrid>
              <a:tr h="180000">
                <a:tc gridSpan="2">
                  <a:txBody>
                    <a:bodyPr/>
                    <a:lstStyle/>
                    <a:p>
                      <a:pPr algn="l" rtl="0" fontAlgn="ctr"/>
                      <a:r>
                        <a:rPr lang="en-US" sz="900" b="1" i="0" u="none" strike="noStrike">
                          <a:solidFill>
                            <a:srgbClr val="FFFFFF"/>
                          </a:solidFill>
                          <a:effectLst/>
                          <a:latin typeface="Arial" panose="020B0604020202020204" pitchFamily="34" charset="0"/>
                          <a:ea typeface="+mn-ea"/>
                          <a:cs typeface="Arial" panose="020B0604020202020204" pitchFamily="34" charset="0"/>
                        </a:rPr>
                        <a:t>NWC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algn="l" fontAlgn="ctr"/>
                      <a:r>
                        <a:rPr lang="ko-KR" altLang="en-US" sz="10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139886389"/>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880850497"/>
                  </a:ext>
                </a:extLst>
              </a:tr>
              <a:tr h="144000">
                <a:tc gridSpan="2">
                  <a:txBody>
                    <a:bodyPr/>
                    <a:lstStyle/>
                    <a:p>
                      <a:pPr algn="l" rtl="0" fontAlgn="ct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Jun. 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383241286"/>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순운전자본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1000" b="1"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048576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78095107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657421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선수금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6522180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선급금</a:t>
                      </a:r>
                      <a:r>
                        <a:rPr lang="en-US" altLang="ko-KR" sz="900" b="0" i="0" u="none" strike="noStrike" kern="1200" baseline="30000">
                          <a:solidFill>
                            <a:srgbClr val="000000"/>
                          </a:solidFill>
                          <a:effectLst/>
                          <a:latin typeface="Arial" panose="020B0604020202020204" pitchFamily="34" charset="0"/>
                          <a:ea typeface="+mn-ea"/>
                          <a:cs typeface="Arial" panose="020B0604020202020204" pitchFamily="34" charset="0"/>
                        </a:rPr>
                        <a:t>1</a:t>
                      </a:r>
                      <a:endParaRPr lang="ko-KR" altLang="en-US" sz="900" b="0" i="0" u="none" strike="noStrike" baseline="3000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18773450"/>
                  </a:ext>
                </a:extLst>
              </a:tr>
              <a:tr h="144000">
                <a:tc gridSpan="2">
                  <a:txBody>
                    <a:bodyPr/>
                    <a:lstStyle/>
                    <a:p>
                      <a:pPr algn="l" fontAlgn="ctr"/>
                      <a:r>
                        <a:rPr lang="en-US" sz="900" b="0" i="1" u="none" strike="noStrike">
                          <a:solidFill>
                            <a:srgbClr val="000000"/>
                          </a:solidFill>
                          <a:effectLst/>
                          <a:latin typeface="Arial" panose="020B0604020202020204" pitchFamily="34" charset="0"/>
                          <a:ea typeface="+mn-ea"/>
                          <a:cs typeface="Arial" panose="020B0604020202020204" pitchFamily="34" charset="0"/>
                        </a:rPr>
                        <a:t>% of Revenue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3252420"/>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관련수익</a:t>
                      </a:r>
                      <a:r>
                        <a:rPr lang="en-US" altLang="ko-KR" sz="900" b="1" i="0" u="none" strike="noStrike">
                          <a:solidFill>
                            <a:srgbClr val="000000"/>
                          </a:solidFill>
                          <a:effectLst/>
                          <a:latin typeface="Arial" panose="020B0604020202020204" pitchFamily="34" charset="0"/>
                          <a:ea typeface="+mn-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n-ea"/>
                          <a:cs typeface="Arial" panose="020B0604020202020204" pitchFamily="34" charset="0"/>
                        </a:rPr>
                        <a:t>비용</a:t>
                      </a:r>
                      <a:endParaRPr lang="en-US" sz="900" b="1" i="0" u="none" strike="noStrike" baseline="3000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algn="l"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1">
                        <a:lumMod val="75000"/>
                      </a:schemeClr>
                    </a:solidFill>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643607252"/>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9525" marB="0" anchor="ctr">
                    <a:lnL w="6350" cap="flat" cmpd="sng" algn="ctr">
                      <a:solidFill>
                        <a:srgbClr val="00338D"/>
                      </a:solidFill>
                      <a:prstDash val="dot"/>
                      <a:round/>
                      <a:headEnd type="none" w="med" len="med"/>
                      <a:tailEnd type="none" w="med" len="med"/>
                    </a:lnL>
                    <a:lnR w="12700" cmpd="sng">
                      <a:noFill/>
                      <a:prstDash val="solid"/>
                    </a:lnR>
                    <a:lnT w="6350" cap="flat" cmpd="sng" algn="ctr">
                      <a:solidFill>
                        <a:srgbClr val="00338D"/>
                      </a:solidFill>
                      <a:prstDash val="dot"/>
                      <a:round/>
                      <a:headEnd type="none" w="med" len="med"/>
                      <a:tailEnd type="none" w="med" len="med"/>
                    </a:lnT>
                    <a:lnB w="12700" cmpd="sng">
                      <a:noFill/>
                      <a:prstDash val="solid"/>
                    </a:lnB>
                  </a:tcPr>
                </a:tc>
                <a:tc>
                  <a:txBody>
                    <a:bodyPr/>
                    <a:lstStyle/>
                    <a:p>
                      <a:pPr algn="r" rtl="0" fontAlgn="ctr"/>
                      <a:endPar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4,415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344944477"/>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9525" marB="0" anchor="ctr">
                    <a:lnL w="6350" cap="flat" cmpd="sng" algn="ctr">
                      <a:solidFill>
                        <a:srgbClr val="00338D"/>
                      </a:solidFill>
                      <a:prstDash val="dot"/>
                      <a:round/>
                      <a:headEnd type="none" w="med" len="med"/>
                      <a:tailEnd type="none" w="med" len="med"/>
                    </a:lnL>
                    <a:lnR w="12700" cmpd="sng">
                      <a:noFill/>
                      <a:prstDash val="solid"/>
                    </a:lnR>
                    <a:lnT w="12700" cmpd="sng">
                      <a:noFill/>
                      <a:prstDash val="solid"/>
                    </a:lnT>
                    <a:lnB w="12700" cmpd="sng">
                      <a:noFill/>
                      <a:prstDash val="solid"/>
                    </a:lnB>
                  </a:tcPr>
                </a:tc>
                <a:tc>
                  <a:txBody>
                    <a:bodyPr/>
                    <a:lstStyle/>
                    <a:p>
                      <a:pPr algn="r" fontAlgn="ctr"/>
                      <a:endPar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589407636"/>
                  </a:ext>
                </a:extLst>
              </a:tr>
              <a:tr h="144000">
                <a:tc>
                  <a:txBody>
                    <a:bodyPr/>
                    <a:lstStyle/>
                    <a:p>
                      <a:pPr algn="l" fontAlgn="ctr"/>
                      <a:endParaRPr lang="ko-KR" altLang="en-US" sz="9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r>
                        <a:rPr lang="en-US" altLang="ko-KR"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w="6350" cap="flat" cmpd="sng" algn="ctr">
                      <a:solidFill>
                        <a:srgbClr val="00338D"/>
                      </a:solidFill>
                      <a:prstDash val="dot"/>
                      <a:round/>
                      <a:headEnd type="none" w="med" len="med"/>
                      <a:tailEnd type="none" w="med" len="med"/>
                    </a:lnL>
                    <a:lnR w="12700" cmpd="sng">
                      <a:noFill/>
                      <a:prstDash val="solid"/>
                    </a:lnR>
                    <a:lnT w="12700" cmpd="sng">
                      <a:noFill/>
                      <a:prstDash val="solid"/>
                    </a:lnT>
                    <a:lnB w="12700" cmpd="sng">
                      <a:noFill/>
                      <a:prstDash val="solid"/>
                    </a:lnB>
                  </a:tcPr>
                </a:tc>
                <a:tc>
                  <a:txBody>
                    <a:bodyPr/>
                    <a:lstStyle/>
                    <a:p>
                      <a:pPr algn="r" fontAlgn="ctr"/>
                      <a:endPar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2,039</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2,046</a:t>
                      </a:r>
                    </a:p>
                  </a:txBody>
                  <a:tcPr marL="36000" marR="3600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86115074"/>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광고선전비</a:t>
                      </a:r>
                    </a:p>
                  </a:txBody>
                  <a:tcPr marL="36000" marR="36000" marT="9525" marB="0" anchor="ctr">
                    <a:lnL w="6350" cap="flat" cmpd="sng" algn="ctr">
                      <a:solidFill>
                        <a:srgbClr val="00338D"/>
                      </a:solidFill>
                      <a:prstDash val="dot"/>
                      <a:round/>
                      <a:headEnd type="none" w="med" len="med"/>
                      <a:tailEnd type="none" w="med" len="med"/>
                    </a:lnL>
                    <a:lnR w="12700" cmpd="sng">
                      <a:noFill/>
                      <a:prstDash val="solid"/>
                    </a:lnR>
                    <a:lnT w="12700" cmpd="sng">
                      <a:noFill/>
                      <a:prstDash val="solid"/>
                    </a:lnT>
                    <a:lnB w="6350" cap="flat" cmpd="sng" algn="ctr">
                      <a:solidFill>
                        <a:srgbClr val="00338D"/>
                      </a:solidFill>
                      <a:prstDash val="solid"/>
                      <a:round/>
                      <a:headEnd type="none" w="med" len="med"/>
                      <a:tailEnd type="none" w="med" len="med"/>
                    </a:lnB>
                  </a:tcPr>
                </a:tc>
                <a:tc>
                  <a:txBody>
                    <a:bodyPr/>
                    <a:lstStyle/>
                    <a:p>
                      <a:pPr algn="r" rtl="0" fontAlgn="ctr"/>
                      <a:endPar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2,236</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2,116</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42679383"/>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mn-ea"/>
                          <a:cs typeface="Arial" panose="020B0604020202020204" pitchFamily="34" charset="0"/>
                        </a:rPr>
                        <a:t>T/O Days</a:t>
                      </a:r>
                      <a:endParaRPr lang="en-US" sz="900" b="1" i="0" u="none" strike="noStrike" baseline="3000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endParaRPr lang="ko-KR" altLang="en-US"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1">
                        <a:lumMod val="75000"/>
                      </a:schemeClr>
                    </a:solidFill>
                  </a:tcPr>
                </a:tc>
                <a:tc>
                  <a:txBody>
                    <a:bodyPr/>
                    <a:lstStyle/>
                    <a:p>
                      <a:pPr algn="l" fontAlgn="ctr"/>
                      <a:r>
                        <a:rPr lang="ko-KR" altLang="en-US"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fontAlgn="ctr"/>
                      <a:r>
                        <a:rPr lang="ko-KR" altLang="en-US"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16821701"/>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매출채권</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endPar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solidFill>
                      <a:schemeClr val="bg1">
                        <a:lumMod val="75000"/>
                      </a:schemeClr>
                    </a:solidFill>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a:t>
                      </a:r>
                    </a:p>
                  </a:txBody>
                  <a:tcPr marL="36000" marR="36000" marT="9525"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a:t>
                      </a:r>
                    </a:p>
                  </a:txBody>
                  <a:tcPr marL="36000" marR="36000" marT="9525"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83720453"/>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재고자산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a:noFill/>
                    </a:lnT>
                    <a:lnB>
                      <a:noFill/>
                    </a:lnB>
                    <a:solidFill>
                      <a:schemeClr val="bg1">
                        <a:lumMod val="75000"/>
                      </a:schemeClr>
                    </a:solidFill>
                  </a:tcPr>
                </a:tc>
                <a:tc>
                  <a:txBody>
                    <a:bodyPr/>
                    <a:lstStyle/>
                    <a:p>
                      <a:pPr algn="r" rtl="0" fontAlgn="ctr"/>
                      <a:r>
                        <a:rPr lang="en-US"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9525" marB="0" anchor="ctr">
                    <a:lnL>
                      <a:noFill/>
                    </a:lnL>
                    <a:lnR>
                      <a:noFill/>
                    </a:lnR>
                    <a:lnT>
                      <a:noFill/>
                    </a:lnT>
                    <a:lnB>
                      <a:noFill/>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r>
                        <a:rPr lang="en-US" altLang="ko-KR" sz="9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endPar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a:noFill/>
                    </a:lnT>
                    <a:lnB>
                      <a:noFill/>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11153715"/>
                  </a:ext>
                </a:extLst>
              </a:tr>
              <a:tr h="144000">
                <a:tc>
                  <a:txBody>
                    <a:bodyPr/>
                    <a:lstStyle/>
                    <a:p>
                      <a:pPr algn="l" fontAlgn="ctr"/>
                      <a:endParaRPr lang="ko-KR" altLang="en-US" sz="9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선수금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a:noFill/>
                    </a:lnT>
                    <a:lnB>
                      <a:noFill/>
                    </a:lnB>
                    <a:solidFill>
                      <a:schemeClr val="bg1">
                        <a:lumMod val="75000"/>
                      </a:schemeClr>
                    </a:solidFill>
                  </a:tcPr>
                </a:tc>
                <a:tc>
                  <a:txBody>
                    <a:bodyPr/>
                    <a:lstStyle/>
                    <a:p>
                      <a:pPr algn="r"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62.2</a:t>
                      </a:r>
                    </a:p>
                  </a:txBody>
                  <a:tcPr marL="36000" marR="36000" marT="9525" marB="0" anchor="ctr">
                    <a:lnL>
                      <a:noFill/>
                    </a:lnL>
                    <a:lnR>
                      <a:noFill/>
                    </a:lnR>
                    <a:lnT>
                      <a:noFill/>
                    </a:lnT>
                    <a:lnB>
                      <a:noFill/>
                    </a:lnB>
                  </a:tcPr>
                </a:tc>
                <a:tc>
                  <a:txBody>
                    <a:bodyPr/>
                    <a:lstStyle/>
                    <a:p>
                      <a:pPr algn="r"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80.1</a:t>
                      </a:r>
                    </a:p>
                  </a:txBody>
                  <a:tcPr marL="36000" marR="36000" marT="9525" marB="0" anchor="ctr">
                    <a:lnL>
                      <a:noFill/>
                    </a:lnL>
                    <a:lnR>
                      <a:noFill/>
                    </a:lnR>
                    <a:lnT>
                      <a:noFill/>
                    </a:lnT>
                    <a:lnB>
                      <a:noFill/>
                    </a:lnB>
                  </a:tcPr>
                </a:tc>
                <a:tc>
                  <a:txBody>
                    <a:bodyPr/>
                    <a:lstStyle/>
                    <a:p>
                      <a:pPr algn="r"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96.2</a:t>
                      </a:r>
                    </a:p>
                  </a:txBody>
                  <a:tcPr marL="36000" marR="36000" marT="9525"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1522366"/>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n-ea"/>
                          <a:cs typeface="Arial" panose="020B0604020202020204" pitchFamily="34" charset="0"/>
                        </a:rPr>
                        <a:t>선급금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9525"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9525"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49152560"/>
                  </a:ext>
                </a:extLst>
              </a:tr>
            </a:tbl>
          </a:graphicData>
        </a:graphic>
      </p:graphicFrame>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2" name="Title 1">
            <a:extLst>
              <a:ext uri="{FF2B5EF4-FFF2-40B4-BE49-F238E27FC236}">
                <a16:creationId xmlns:a16="http://schemas.microsoft.com/office/drawing/2014/main" id="{AD57EB35-847D-4C51-A5AC-F2353DFA105D}"/>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회사의 매출채권은 대부분 </a:t>
            </a:r>
            <a:r>
              <a:rPr lang="en-US" altLang="ko-KR" sz="1000" b="1">
                <a:solidFill>
                  <a:srgbClr val="002997"/>
                </a:solidFill>
                <a:latin typeface="Arial" panose="020B0604020202020204" pitchFamily="34" charset="0"/>
                <a:ea typeface="+mj-ea"/>
                <a:cs typeface="Arial" panose="020B0604020202020204" pitchFamily="34" charset="0"/>
              </a:rPr>
              <a:t>PG</a:t>
            </a:r>
            <a:r>
              <a:rPr lang="ko-KR" altLang="en-US" sz="1000" b="1">
                <a:solidFill>
                  <a:srgbClr val="002997"/>
                </a:solidFill>
                <a:latin typeface="Arial" panose="020B0604020202020204" pitchFamily="34" charset="0"/>
                <a:ea typeface="+mj-ea"/>
                <a:cs typeface="Arial" panose="020B0604020202020204" pitchFamily="34" charset="0"/>
              </a:rPr>
              <a:t> 결제 대행사에 대한 채권으로 대손의 위험성은 낮은 수준이며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재고자산의 회전기일은 상대적으로 일정한 수준으로 유지되고 있음</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err="1">
                <a:solidFill>
                  <a:srgbClr val="002997"/>
                </a:solidFill>
                <a:latin typeface="Arial" panose="020B0604020202020204" pitchFamily="34" charset="0"/>
                <a:ea typeface="+mj-ea"/>
                <a:cs typeface="Arial" panose="020B0604020202020204" pitchFamily="34" charset="0"/>
              </a:rPr>
              <a:t>내차팔기</a:t>
            </a:r>
            <a:r>
              <a:rPr lang="ko-KR" altLang="en-US" sz="1000" b="1">
                <a:solidFill>
                  <a:srgbClr val="002997"/>
                </a:solidFill>
                <a:latin typeface="Arial" panose="020B0604020202020204" pitchFamily="34" charset="0"/>
                <a:ea typeface="+mj-ea"/>
                <a:cs typeface="Arial" panose="020B0604020202020204" pitchFamily="34" charset="0"/>
              </a:rPr>
              <a:t> 매출 관련 선급금의 회수기일에는 변동성이 존재하고 있으며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선급금은 주 거래처의 결제정책 변경으로 인해 회전기일이 감소하였음</a:t>
            </a:r>
            <a:r>
              <a:rPr lang="en-US" altLang="ko-KR" sz="1000" b="1">
                <a:solidFill>
                  <a:srgbClr val="002997"/>
                </a:solidFill>
                <a:latin typeface="Arial" panose="020B0604020202020204" pitchFamily="34" charset="0"/>
                <a:ea typeface="+mj-ea"/>
                <a:cs typeface="Arial" panose="020B0604020202020204" pitchFamily="34" charset="0"/>
              </a:rPr>
              <a:t>.</a:t>
            </a:r>
          </a:p>
        </p:txBody>
      </p:sp>
      <p:sp>
        <p:nvSpPr>
          <p:cNvPr id="23" name="TextBox 22">
            <a:extLst>
              <a:ext uri="{FF2B5EF4-FFF2-40B4-BE49-F238E27FC236}">
                <a16:creationId xmlns:a16="http://schemas.microsoft.com/office/drawing/2014/main" id="{5030E57F-4E21-4CBD-A4B5-CD0A03DC42C5}"/>
              </a:ext>
            </a:extLst>
          </p:cNvPr>
          <p:cNvSpPr txBox="1"/>
          <p:nvPr/>
        </p:nvSpPr>
        <p:spPr>
          <a:xfrm>
            <a:off x="4751388" y="1515599"/>
            <a:ext cx="4699910" cy="3264947"/>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순운전자본</a:t>
            </a:r>
            <a:endParaRPr lang="en-US" altLang="ko-KR" sz="90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년 말 운전자본은 매출액 대비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6.8% </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수준이었으나</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선수금 수령액이 증가함에 따라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년 기준으로는 </a:t>
            </a:r>
            <a:r>
              <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(0.1)% </a:t>
            </a:r>
            <a:r>
              <a:rPr kumimoji="0" lang="ko-KR" altLang="en-US"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수준으로 감소하였음</a:t>
            </a:r>
            <a:endParaRPr kumimoji="0" lang="en-US" altLang="ko-KR" sz="9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a:latin typeface="Arial" panose="020B0604020202020204" pitchFamily="34" charset="0"/>
                <a:cs typeface="Arial" panose="020B0604020202020204" pitchFamily="34" charset="0"/>
              </a:rPr>
              <a:t>운전자본 회전기일</a:t>
            </a:r>
            <a:endParaRPr lang="en-US" altLang="ko-KR" sz="90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a:latin typeface="Arial" panose="020B0604020202020204" pitchFamily="34" charset="0"/>
                <a:cs typeface="Arial" panose="020B0604020202020204" pitchFamily="34" charset="0"/>
              </a:rPr>
              <a:t>매출채권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회사 매출채권의 대부분은 </a:t>
            </a:r>
            <a:r>
              <a:rPr lang="en-US" altLang="ko-KR" sz="900">
                <a:latin typeface="Arial" panose="020B0604020202020204" pitchFamily="34" charset="0"/>
                <a:cs typeface="Arial" panose="020B0604020202020204" pitchFamily="34" charset="0"/>
              </a:rPr>
              <a:t>PG </a:t>
            </a:r>
            <a:r>
              <a:rPr lang="ko-KR" altLang="en-US" sz="900">
                <a:latin typeface="Arial" panose="020B0604020202020204" pitchFamily="34" charset="0"/>
                <a:cs typeface="Arial" panose="020B0604020202020204" pitchFamily="34" charset="0"/>
              </a:rPr>
              <a:t>결제 대행사에 대한 채권으로 이루어져 있으며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결제 대행사 정책에 따라 </a:t>
            </a:r>
            <a:r>
              <a:rPr lang="en-US" altLang="ko-KR" sz="900">
                <a:latin typeface="Arial" panose="020B0604020202020204" pitchFamily="34" charset="0"/>
                <a:cs typeface="Arial" panose="020B0604020202020204" pitchFamily="34" charset="0"/>
              </a:rPr>
              <a:t>30</a:t>
            </a:r>
            <a:r>
              <a:rPr lang="ko-KR" altLang="en-US" sz="900">
                <a:latin typeface="Arial" panose="020B0604020202020204" pitchFamily="34" charset="0"/>
                <a:cs typeface="Arial" panose="020B0604020202020204" pitchFamily="34" charset="0"/>
              </a:rPr>
              <a:t>일 이내로 대금을 수령하고 있음</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또한 장기 </a:t>
            </a:r>
            <a:r>
              <a:rPr lang="ko-KR" altLang="en-US" sz="900" err="1">
                <a:latin typeface="Arial" panose="020B0604020202020204" pitchFamily="34" charset="0"/>
                <a:cs typeface="Arial" panose="020B0604020202020204" pitchFamily="34" charset="0"/>
              </a:rPr>
              <a:t>미회수</a:t>
            </a:r>
            <a:r>
              <a:rPr lang="ko-KR" altLang="en-US" sz="900">
                <a:latin typeface="Arial" panose="020B0604020202020204" pitchFamily="34" charset="0"/>
                <a:cs typeface="Arial" panose="020B0604020202020204" pitchFamily="34" charset="0"/>
              </a:rPr>
              <a:t> 채권은 없는 것으로 파악됨</a:t>
            </a:r>
            <a:endParaRPr lang="en-US" altLang="ko-KR" sz="900">
              <a:latin typeface="Arial" panose="020B0604020202020204" pitchFamily="34" charset="0"/>
              <a:cs typeface="Arial" panose="020B0604020202020204" pitchFamily="34" charset="0"/>
            </a:endParaRPr>
          </a:p>
          <a:p>
            <a:pPr marL="268288" marR="0" lvl="0" indent="-179388"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선수금</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회사는 딜러로부터 </a:t>
            </a:r>
            <a:r>
              <a:rPr kumimoji="0" lang="ko-KR" altLang="en-US" sz="9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rPr>
              <a:t>내차팔기</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매출 관련 낙찰 시 수수료를 수령 후 거래 성사 시 이를 선수금에서 차감하여 매출로 인식하고 있음</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다만 거래가 딜러 귀책사유가 아닌 기타 사유로 불발될 경우 매출로 인식하지 </a:t>
            </a:r>
            <a:r>
              <a:rPr lang="ko-KR" altLang="en-US" sz="900">
                <a:latin typeface="Arial" panose="020B0604020202020204" pitchFamily="34" charset="0"/>
                <a:cs typeface="Arial" panose="020B0604020202020204" pitchFamily="34" charset="0"/>
              </a:rPr>
              <a:t>않고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향후 동일 딜러의 거래가 성사될 경우에 매출로 인식하기 때문에</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선수금의 매출 인식 주기가 일정하지 않아 회전기일 또한 일정하지 않게 발생하고 있음</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lang="ko-KR" altLang="en-US" sz="900">
                <a:latin typeface="Arial" panose="020B0604020202020204" pitchFamily="34" charset="0"/>
                <a:cs typeface="Arial" panose="020B0604020202020204" pitchFamily="34" charset="0"/>
              </a:rPr>
              <a:t>딜러 귀책사유로 거래 불발 시 귀책사유 확인 일자에 선수금에서 차감하여 매출로 인식함</a:t>
            </a:r>
            <a:r>
              <a:rPr lang="en-US" altLang="ko-KR" sz="900">
                <a:latin typeface="Arial" panose="020B0604020202020204" pitchFamily="34" charset="0"/>
                <a:cs typeface="Arial" panose="020B0604020202020204" pitchFamily="34" charset="0"/>
              </a:rPr>
              <a:t>)</a:t>
            </a: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68288" marR="0" lvl="0" indent="-179388"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lang="ko-KR" altLang="en-US" sz="900">
                <a:latin typeface="Arial" panose="020B0604020202020204" pitchFamily="34" charset="0"/>
                <a:cs typeface="Arial" panose="020B0604020202020204" pitchFamily="34" charset="0"/>
              </a:rPr>
              <a:t>선급금</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선급금의 경우 광고선전비 위주로 발생하고 있으며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구글 등 상대적으로 금액이 큰 거래처들의 정책 변경으로 선급금 지급 후 차감 방식이 아닌 비용 실 발생 시 직접 결제하는 방식으로 변경됨에 따라 선급금이 급감하여 관련 회전기일이 감소함</a:t>
            </a:r>
            <a:endParaRPr lang="en-US" altLang="ko-KR" sz="900">
              <a:latin typeface="Arial" panose="020B0604020202020204" pitchFamily="34" charset="0"/>
              <a:cs typeface="Arial" panose="020B0604020202020204" pitchFamily="34" charset="0"/>
            </a:endParaRPr>
          </a:p>
          <a:p>
            <a:pPr marL="268288" indent="-179388">
              <a:lnSpc>
                <a:spcPts val="1200"/>
              </a:lnSpc>
              <a:spcBef>
                <a:spcPts val="600"/>
              </a:spcBef>
              <a:buClr>
                <a:srgbClr val="00338D"/>
              </a:buClr>
              <a:buFont typeface="Wingdings" panose="05000000000000000000" pitchFamily="2" charset="2"/>
              <a:buChar char="ü"/>
              <a:tabLst>
                <a:tab pos="4843463" algn="l"/>
              </a:tabLst>
              <a:defRPr/>
            </a:pPr>
            <a:r>
              <a:rPr lang="ko-KR" altLang="en-US" sz="900">
                <a:latin typeface="Arial" panose="020B0604020202020204" pitchFamily="34" charset="0"/>
                <a:cs typeface="Arial" panose="020B0604020202020204" pitchFamily="34" charset="0"/>
              </a:rPr>
              <a:t>재고자산</a:t>
            </a:r>
            <a:r>
              <a:rPr lang="en-US" altLang="ko-KR" sz="900">
                <a:latin typeface="Arial" panose="020B0604020202020204" pitchFamily="34" charset="0"/>
                <a:cs typeface="Arial" panose="020B0604020202020204" pitchFamily="34" charset="0"/>
              </a:rPr>
              <a:t>: ’21</a:t>
            </a:r>
            <a:r>
              <a:rPr lang="ko-KR" altLang="en-US" sz="900">
                <a:latin typeface="Arial" panose="020B0604020202020204" pitchFamily="34" charset="0"/>
                <a:cs typeface="Arial" panose="020B0604020202020204" pitchFamily="34" charset="0"/>
              </a:rPr>
              <a:t>년 </a:t>
            </a:r>
            <a:r>
              <a:rPr lang="en-US" altLang="ko-KR" sz="900">
                <a:latin typeface="Arial" panose="020B0604020202020204" pitchFamily="34" charset="0"/>
                <a:cs typeface="Arial" panose="020B0604020202020204" pitchFamily="34" charset="0"/>
              </a:rPr>
              <a:t>12</a:t>
            </a:r>
            <a:r>
              <a:rPr lang="ko-KR" altLang="en-US" sz="900">
                <a:latin typeface="Arial" panose="020B0604020202020204" pitchFamily="34" charset="0"/>
                <a:cs typeface="Arial" panose="020B0604020202020204" pitchFamily="34" charset="0"/>
              </a:rPr>
              <a:t>월부터 새롭게 직매매를 수행함에 따라 재고자산이 발생하였으며</a:t>
            </a:r>
            <a:r>
              <a:rPr lang="en-US" altLang="ko-KR" sz="900">
                <a:latin typeface="Arial" panose="020B0604020202020204" pitchFamily="34" charset="0"/>
                <a:cs typeface="Arial" panose="020B0604020202020204" pitchFamily="34" charset="0"/>
              </a:rPr>
              <a:t>, </a:t>
            </a:r>
            <a:r>
              <a:rPr lang="ko-KR" altLang="en-US" sz="900">
                <a:latin typeface="Arial" panose="020B0604020202020204" pitchFamily="34" charset="0"/>
                <a:cs typeface="Arial" panose="020B0604020202020204" pitchFamily="34" charset="0"/>
              </a:rPr>
              <a:t>이에 따라 재고자산회전기일은 일정한 수준으로 유지되고 있음</a:t>
            </a:r>
            <a:endParaRPr lang="en-US" altLang="ko-KR" sz="900">
              <a:latin typeface="Arial" panose="020B0604020202020204" pitchFamily="34" charset="0"/>
              <a:cs typeface="Arial" panose="020B0604020202020204" pitchFamily="34" charset="0"/>
            </a:endParaRPr>
          </a:p>
          <a:p>
            <a:pPr marL="268288" marR="0" lvl="0" indent="-179388"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268288" indent="-179388">
              <a:lnSpc>
                <a:spcPts val="1200"/>
              </a:lnSpc>
              <a:buFont typeface="Wingdings" panose="05000000000000000000" pitchFamily="2" charset="2"/>
              <a:buChar char="ü"/>
            </a:pPr>
            <a:endParaRPr lang="en-US" altLang="ko-KR" sz="900">
              <a:latin typeface="Arial" panose="020B0604020202020204" pitchFamily="34" charset="0"/>
              <a:cs typeface="Arial" panose="020B0604020202020204" pitchFamily="34" charset="0"/>
            </a:endParaRPr>
          </a:p>
          <a:p>
            <a:pPr marL="266700" indent="-180975">
              <a:lnSpc>
                <a:spcPts val="1200"/>
              </a:lnSpc>
              <a:buFont typeface="Wingdings" panose="05000000000000000000" pitchFamily="2" charset="2"/>
              <a:buChar char="ü"/>
            </a:pPr>
            <a:endParaRPr lang="en-US" altLang="ko-KR" sz="90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4AF78407-A480-47FF-A338-54E66549C182}"/>
              </a:ext>
            </a:extLst>
          </p:cNvPr>
          <p:cNvSpPr txBox="1"/>
          <p:nvPr/>
        </p:nvSpPr>
        <p:spPr>
          <a:xfrm>
            <a:off x="601200" y="4337287"/>
            <a:ext cx="3897875" cy="323165"/>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‘22</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6</a:t>
            </a:r>
            <a:r>
              <a:rPr lang="ko-KR" altLang="en-US" sz="700">
                <a:latin typeface="Arial" panose="020B0604020202020204" pitchFamily="34" charset="0"/>
                <a:cs typeface="Arial" panose="020B0604020202020204" pitchFamily="34" charset="0"/>
              </a:rPr>
              <a:t>월말 기준 일부 </a:t>
            </a:r>
            <a:r>
              <a:rPr lang="ko-KR" altLang="en-US" sz="700" err="1">
                <a:latin typeface="Arial" panose="020B0604020202020204" pitchFamily="34" charset="0"/>
                <a:cs typeface="Arial" panose="020B0604020202020204" pitchFamily="34" charset="0"/>
              </a:rPr>
              <a:t>미결산된</a:t>
            </a:r>
            <a:r>
              <a:rPr lang="ko-KR" altLang="en-US" sz="700">
                <a:latin typeface="Arial" panose="020B0604020202020204" pitchFamily="34" charset="0"/>
                <a:cs typeface="Arial" panose="020B0604020202020204" pitchFamily="34" charset="0"/>
              </a:rPr>
              <a:t> 금액</a:t>
            </a:r>
            <a:r>
              <a:rPr lang="en-US" altLang="ko-KR" sz="700">
                <a:latin typeface="Arial" panose="020B0604020202020204" pitchFamily="34" charset="0"/>
                <a:cs typeface="Arial" panose="020B0604020202020204" pitchFamily="34" charset="0"/>
              </a:rPr>
              <a:t>(6.6</a:t>
            </a:r>
            <a:r>
              <a:rPr lang="ko-KR" altLang="en-US" sz="700">
                <a:latin typeface="Arial" panose="020B0604020202020204" pitchFamily="34" charset="0"/>
                <a:cs typeface="Arial" panose="020B0604020202020204" pitchFamily="34" charset="0"/>
              </a:rPr>
              <a:t>백만원</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이 존재함</a:t>
            </a:r>
            <a:endParaRPr lang="en-US" altLang="ko-KR" sz="700">
              <a:latin typeface="Arial" panose="020B0604020202020204" pitchFamily="34" charset="0"/>
              <a:cs typeface="Arial" panose="020B0604020202020204" pitchFamily="34" charset="0"/>
            </a:endParaRPr>
          </a:p>
          <a:p>
            <a:r>
              <a:rPr lang="en-US" altLang="ko-KR" sz="700">
                <a:latin typeface="Arial" panose="020B0604020202020204" pitchFamily="34" charset="0"/>
                <a:cs typeface="Arial" panose="020B0604020202020204" pitchFamily="34" charset="0"/>
              </a:rPr>
              <a:t>Note 2: </a:t>
            </a:r>
            <a:r>
              <a:rPr lang="ko-KR" altLang="en-US" sz="700">
                <a:latin typeface="Arial" panose="020B0604020202020204" pitchFamily="34" charset="0"/>
                <a:cs typeface="Arial" panose="020B0604020202020204" pitchFamily="34" charset="0"/>
              </a:rPr>
              <a:t>선수금이 발생하는 </a:t>
            </a:r>
            <a:r>
              <a:rPr lang="ko-KR" altLang="en-US" sz="700" err="1">
                <a:latin typeface="Arial" panose="020B0604020202020204" pitchFamily="34" charset="0"/>
                <a:cs typeface="Arial" panose="020B0604020202020204" pitchFamily="34" charset="0"/>
              </a:rPr>
              <a:t>내차팔기</a:t>
            </a:r>
            <a:r>
              <a:rPr lang="ko-KR" altLang="en-US" sz="700">
                <a:latin typeface="Arial" panose="020B0604020202020204" pitchFamily="34" charset="0"/>
                <a:cs typeface="Arial" panose="020B0604020202020204" pitchFamily="34" charset="0"/>
              </a:rPr>
              <a:t> 매출액만 구분하였음</a:t>
            </a:r>
            <a:endParaRPr lang="en-US" altLang="ko-KR" sz="700">
              <a:latin typeface="Arial" panose="020B0604020202020204" pitchFamily="34" charset="0"/>
              <a:cs typeface="Arial" panose="020B0604020202020204" pitchFamily="34" charset="0"/>
            </a:endParaRPr>
          </a:p>
          <a:p>
            <a:r>
              <a:rPr lang="en-US" altLang="ko-KR" sz="700">
                <a:latin typeface="Arial" panose="020B0604020202020204" pitchFamily="34" charset="0"/>
                <a:cs typeface="Arial" panose="020B0604020202020204" pitchFamily="34" charset="0"/>
              </a:rPr>
              <a:t>Note 3: ’21</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12</a:t>
            </a:r>
            <a:r>
              <a:rPr lang="ko-KR" altLang="en-US" sz="700">
                <a:latin typeface="Arial" panose="020B0604020202020204" pitchFamily="34" charset="0"/>
                <a:cs typeface="Arial" panose="020B0604020202020204" pitchFamily="34" charset="0"/>
              </a:rPr>
              <a:t>월부터 매출액이 발생하였으며 회전기일 또한 </a:t>
            </a:r>
            <a:r>
              <a:rPr lang="en-US" altLang="ko-KR" sz="700">
                <a:latin typeface="Arial" panose="020B0604020202020204" pitchFamily="34" charset="0"/>
                <a:cs typeface="Arial" panose="020B0604020202020204" pitchFamily="34" charset="0"/>
              </a:rPr>
              <a:t>31</a:t>
            </a:r>
            <a:r>
              <a:rPr lang="ko-KR" altLang="en-US" sz="700">
                <a:latin typeface="Arial" panose="020B0604020202020204" pitchFamily="34" charset="0"/>
                <a:cs typeface="Arial" panose="020B0604020202020204" pitchFamily="34" charset="0"/>
              </a:rPr>
              <a:t>일 기준으로 계산하였음</a:t>
            </a:r>
            <a:endParaRPr lang="en-US" altLang="ko-KR" sz="700">
              <a:latin typeface="Arial" panose="020B0604020202020204" pitchFamily="34" charset="0"/>
              <a:cs typeface="Arial" panose="020B0604020202020204" pitchFamily="34" charset="0"/>
            </a:endParaRPr>
          </a:p>
        </p:txBody>
      </p:sp>
      <p:sp>
        <p:nvSpPr>
          <p:cNvPr id="24" name="제목 2">
            <a:extLst>
              <a:ext uri="{FF2B5EF4-FFF2-40B4-BE49-F238E27FC236}">
                <a16:creationId xmlns:a16="http://schemas.microsoft.com/office/drawing/2014/main" id="{FEC7D819-2621-4FDC-85DF-519877BA040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NAV Statement (2/6)</a:t>
            </a:r>
          </a:p>
        </p:txBody>
      </p:sp>
      <p:sp>
        <p:nvSpPr>
          <p:cNvPr id="14" name="TextBox 13">
            <a:extLst>
              <a:ext uri="{FF2B5EF4-FFF2-40B4-BE49-F238E27FC236}">
                <a16:creationId xmlns:a16="http://schemas.microsoft.com/office/drawing/2014/main" id="{5B514AFF-6D8C-4FA4-B586-DB3B0FA049CE}"/>
              </a:ext>
            </a:extLst>
          </p:cNvPr>
          <p:cNvSpPr txBox="1"/>
          <p:nvPr/>
        </p:nvSpPr>
        <p:spPr>
          <a:xfrm>
            <a:off x="3744602" y="4337287"/>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79960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2" name="Title 1">
            <a:extLst>
              <a:ext uri="{FF2B5EF4-FFF2-40B4-BE49-F238E27FC236}">
                <a16:creationId xmlns:a16="http://schemas.microsoft.com/office/drawing/2014/main" id="{AD57EB35-847D-4C51-A5AC-F2353DFA105D}"/>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dirty="0">
                <a:solidFill>
                  <a:srgbClr val="002997"/>
                </a:solidFill>
                <a:latin typeface="Arial" panose="020B0604020202020204" pitchFamily="34" charset="0"/>
                <a:ea typeface="+mj-ea"/>
                <a:cs typeface="Arial" panose="020B0604020202020204" pitchFamily="34" charset="0"/>
              </a:rPr>
              <a:t>회사는 </a:t>
            </a:r>
            <a:r>
              <a:rPr lang="en-US" altLang="ko-KR" sz="1000" b="1" dirty="0">
                <a:solidFill>
                  <a:srgbClr val="002997"/>
                </a:solidFill>
                <a:latin typeface="Arial" panose="020B0604020202020204" pitchFamily="34" charset="0"/>
                <a:ea typeface="+mj-ea"/>
                <a:cs typeface="Arial" panose="020B0604020202020204" pitchFamily="34" charset="0"/>
              </a:rPr>
              <a:t>’21</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12</a:t>
            </a:r>
            <a:r>
              <a:rPr lang="ko-KR" altLang="en-US" sz="1000" b="1" dirty="0">
                <a:solidFill>
                  <a:srgbClr val="002997"/>
                </a:solidFill>
                <a:latin typeface="Arial" panose="020B0604020202020204" pitchFamily="34" charset="0"/>
                <a:ea typeface="+mj-ea"/>
                <a:cs typeface="Arial" panose="020B0604020202020204" pitchFamily="34" charset="0"/>
              </a:rPr>
              <a:t>월 차량을 </a:t>
            </a:r>
            <a:r>
              <a:rPr lang="ko-KR" altLang="en-US" sz="1000" b="1" dirty="0" err="1">
                <a:solidFill>
                  <a:srgbClr val="002997"/>
                </a:solidFill>
                <a:latin typeface="Arial" panose="020B0604020202020204" pitchFamily="34" charset="0"/>
                <a:ea typeface="+mj-ea"/>
                <a:cs typeface="Arial" panose="020B0604020202020204" pitchFamily="34" charset="0"/>
              </a:rPr>
              <a:t>직매입</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및 판매하기 시작하였으며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 </a:t>
            </a:r>
            <a:r>
              <a:rPr lang="ko-KR" altLang="en-US" sz="1000" b="1" dirty="0" err="1">
                <a:solidFill>
                  <a:srgbClr val="002997"/>
                </a:solidFill>
                <a:latin typeface="Arial" panose="020B0604020202020204" pitchFamily="34" charset="0"/>
                <a:ea typeface="+mj-ea"/>
                <a:cs typeface="Arial" panose="020B0604020202020204" pitchFamily="34" charset="0"/>
              </a:rPr>
              <a:t>차량별</a:t>
            </a:r>
            <a:r>
              <a:rPr lang="ko-KR" altLang="en-US" sz="1000" b="1" dirty="0">
                <a:solidFill>
                  <a:srgbClr val="002997"/>
                </a:solidFill>
                <a:latin typeface="Arial" panose="020B0604020202020204" pitchFamily="34" charset="0"/>
                <a:ea typeface="+mj-ea"/>
                <a:cs typeface="Arial" panose="020B0604020202020204" pitchFamily="34" charset="0"/>
              </a:rPr>
              <a:t> 평균 보유기간은 </a:t>
            </a:r>
            <a:r>
              <a:rPr lang="en-US" altLang="ko-KR" sz="1000" b="1" dirty="0">
                <a:solidFill>
                  <a:srgbClr val="002997"/>
                </a:solidFill>
                <a:latin typeface="Arial" panose="020B0604020202020204" pitchFamily="34" charset="0"/>
                <a:ea typeface="+mj-ea"/>
                <a:cs typeface="Arial" panose="020B0604020202020204" pitchFamily="34" charset="0"/>
              </a:rPr>
              <a:t>40.1</a:t>
            </a:r>
            <a:r>
              <a:rPr lang="ko-KR" altLang="en-US" sz="1000" b="1" dirty="0">
                <a:solidFill>
                  <a:srgbClr val="002997"/>
                </a:solidFill>
                <a:latin typeface="Arial" panose="020B0604020202020204" pitchFamily="34" charset="0"/>
                <a:ea typeface="+mj-ea"/>
                <a:cs typeface="Arial" panose="020B0604020202020204" pitchFamily="34" charset="0"/>
              </a:rPr>
              <a:t>일 수준임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일부 차량의 경우는 딜러들을 통하여 고객으로부터 </a:t>
            </a:r>
            <a:r>
              <a:rPr lang="ko-KR" altLang="en-US" sz="1000" b="1" dirty="0" err="1">
                <a:solidFill>
                  <a:srgbClr val="002997"/>
                </a:solidFill>
                <a:latin typeface="Arial" panose="020B0604020202020204" pitchFamily="34" charset="0"/>
                <a:ea typeface="+mj-ea"/>
                <a:cs typeface="Arial" panose="020B0604020202020204" pitchFamily="34" charset="0"/>
              </a:rPr>
              <a:t>수배받는</a:t>
            </a:r>
            <a:r>
              <a:rPr lang="ko-KR" altLang="en-US" sz="1000" b="1" dirty="0">
                <a:solidFill>
                  <a:srgbClr val="002997"/>
                </a:solidFill>
                <a:latin typeface="Arial" panose="020B0604020202020204" pitchFamily="34" charset="0"/>
                <a:ea typeface="+mj-ea"/>
                <a:cs typeface="Arial" panose="020B0604020202020204" pitchFamily="34" charset="0"/>
              </a:rPr>
              <a:t> 차량을 매입</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판매함에 따라 보유일수가 상대적으로 짧음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23" name="TextBox 22">
            <a:extLst>
              <a:ext uri="{FF2B5EF4-FFF2-40B4-BE49-F238E27FC236}">
                <a16:creationId xmlns:a16="http://schemas.microsoft.com/office/drawing/2014/main" id="{5030E57F-4E21-4CBD-A4B5-CD0A03DC42C5}"/>
              </a:ext>
            </a:extLst>
          </p:cNvPr>
          <p:cNvSpPr txBox="1"/>
          <p:nvPr/>
        </p:nvSpPr>
        <p:spPr>
          <a:xfrm>
            <a:off x="4751388" y="1515599"/>
            <a:ext cx="4553412" cy="4290883"/>
          </a:xfrm>
          <a:prstGeom prst="rect">
            <a:avLst/>
          </a:prstGeom>
          <a:noFill/>
          <a:ln>
            <a:noFill/>
          </a:ln>
        </p:spPr>
        <p:txBody>
          <a:bodyPr wrap="square" lIns="36000" tIns="0" rIns="36000" bIns="0" rtlCol="0">
            <a:noAutofit/>
          </a:bodyPr>
          <a:lstStyle/>
          <a:p>
            <a:pPr marL="180975" lvl="0" indent="-180975" defTabSz="914400" latinLnBrk="1">
              <a:lnSpc>
                <a:spcPts val="1200"/>
              </a:lnSpc>
              <a:spcBef>
                <a:spcPts val="600"/>
              </a:spcBef>
              <a:buClr>
                <a:srgbClr val="00338D"/>
              </a:buClr>
              <a:buFont typeface="Wingdings" panose="05000000000000000000" pitchFamily="2" charset="2"/>
              <a:buChar char="§"/>
              <a:tabLst>
                <a:tab pos="180975" algn="l"/>
              </a:tabLst>
              <a:defRPr/>
            </a:pPr>
            <a:r>
              <a:rPr lang="ko-KR" altLang="en-US" sz="900" b="1" u="sng" dirty="0">
                <a:latin typeface="Arial" panose="020B0604020202020204" pitchFamily="34" charset="0"/>
                <a:cs typeface="Arial" panose="020B0604020202020204" pitchFamily="34" charset="0"/>
              </a:rPr>
              <a:t>운전자본 회전기일</a:t>
            </a:r>
            <a:r>
              <a:rPr lang="en-US" altLang="ko-KR" sz="900" b="1" u="sng" dirty="0">
                <a:latin typeface="Arial" panose="020B0604020202020204" pitchFamily="34" charset="0"/>
                <a:cs typeface="Arial" panose="020B0604020202020204" pitchFamily="34" charset="0"/>
              </a:rPr>
              <a:t>_</a:t>
            </a:r>
            <a:r>
              <a:rPr lang="ko-KR" altLang="en-US" sz="900" b="1" u="sng" dirty="0">
                <a:latin typeface="Arial" panose="020B0604020202020204" pitchFamily="34" charset="0"/>
                <a:cs typeface="Arial" panose="020B0604020202020204" pitchFamily="34" charset="0"/>
              </a:rPr>
              <a:t>재고자산</a:t>
            </a:r>
            <a:endParaRPr lang="en-US" altLang="ko-KR" sz="90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12</a:t>
            </a:r>
            <a:r>
              <a:rPr lang="ko-KR" altLang="en-US" sz="900" kern="0" dirty="0">
                <a:latin typeface="Arial" panose="020B0604020202020204" pitchFamily="34" charset="0"/>
                <a:cs typeface="Arial" panose="020B0604020202020204" pitchFamily="34" charset="0"/>
              </a:rPr>
              <a:t>월부터 회사는 중고차량을 </a:t>
            </a:r>
            <a:r>
              <a:rPr lang="ko-KR" altLang="en-US" sz="900" kern="0" dirty="0" err="1">
                <a:latin typeface="Arial" panose="020B0604020202020204" pitchFamily="34" charset="0"/>
                <a:cs typeface="Arial" panose="020B0604020202020204" pitchFamily="34" charset="0"/>
              </a:rPr>
              <a:t>직매입</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직판매하고 있음</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현재 각 </a:t>
            </a:r>
            <a:r>
              <a:rPr lang="ko-KR" altLang="en-US" sz="900" kern="0" dirty="0" err="1">
                <a:latin typeface="Arial" panose="020B0604020202020204" pitchFamily="34" charset="0"/>
                <a:cs typeface="Arial" panose="020B0604020202020204" pitchFamily="34" charset="0"/>
              </a:rPr>
              <a:t>차랑별</a:t>
            </a:r>
            <a:r>
              <a:rPr lang="ko-KR" altLang="en-US" sz="900" kern="0" dirty="0">
                <a:latin typeface="Arial" panose="020B0604020202020204" pitchFamily="34" charset="0"/>
                <a:cs typeface="Arial" panose="020B0604020202020204" pitchFamily="34" charset="0"/>
              </a:rPr>
              <a:t> 보유일수를 단순평균 계산할 경우 보유기간은 </a:t>
            </a:r>
            <a:r>
              <a:rPr lang="en-US" altLang="ko-KR" sz="900" kern="0" dirty="0">
                <a:latin typeface="Arial" panose="020B0604020202020204" pitchFamily="34" charset="0"/>
                <a:cs typeface="Arial" panose="020B0604020202020204" pitchFamily="34" charset="0"/>
              </a:rPr>
              <a:t>40.1</a:t>
            </a:r>
            <a:r>
              <a:rPr lang="ko-KR" altLang="en-US" sz="900" kern="0" dirty="0">
                <a:latin typeface="Arial" panose="020B0604020202020204" pitchFamily="34" charset="0"/>
                <a:cs typeface="Arial" panose="020B0604020202020204" pitchFamily="34" charset="0"/>
              </a:rPr>
              <a:t>일임</a:t>
            </a:r>
            <a:endParaRPr lang="en-US" altLang="ko-KR" sz="900" kern="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통상적인 중고차매입</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판매 외에도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회사는 회사와 거래가 있는 딜러 네트워크 등을 통하여 고객이 원하는 차량을 </a:t>
            </a:r>
            <a:r>
              <a:rPr lang="ko-KR" altLang="en-US" sz="900" kern="0" dirty="0" err="1">
                <a:latin typeface="Arial" panose="020B0604020202020204" pitchFamily="34" charset="0"/>
                <a:cs typeface="Arial" panose="020B0604020202020204" pitchFamily="34" charset="0"/>
              </a:rPr>
              <a:t>수배받고</a:t>
            </a:r>
            <a:r>
              <a:rPr lang="ko-KR" altLang="en-US" sz="900" kern="0" dirty="0">
                <a:latin typeface="Arial" panose="020B0604020202020204" pitchFamily="34" charset="0"/>
                <a:cs typeface="Arial" panose="020B0604020202020204" pitchFamily="34" charset="0"/>
              </a:rPr>
              <a:t> 있음</a:t>
            </a:r>
            <a:r>
              <a:rPr lang="en-US" altLang="ko-KR" sz="900" kern="0" dirty="0">
                <a:latin typeface="Arial" panose="020B0604020202020204" pitchFamily="34" charset="0"/>
                <a:cs typeface="Arial" panose="020B0604020202020204" pitchFamily="34" charset="0"/>
              </a:rPr>
              <a:t>. </a:t>
            </a:r>
            <a:r>
              <a:rPr lang="ko-KR" altLang="en-US" sz="900" kern="0" dirty="0" err="1">
                <a:latin typeface="Arial" panose="020B0604020202020204" pitchFamily="34" charset="0"/>
                <a:cs typeface="Arial" panose="020B0604020202020204" pitchFamily="34" charset="0"/>
              </a:rPr>
              <a:t>수배받은</a:t>
            </a:r>
            <a:r>
              <a:rPr lang="ko-KR" altLang="en-US" sz="900" kern="0" dirty="0">
                <a:latin typeface="Arial" panose="020B0604020202020204" pitchFamily="34" charset="0"/>
                <a:cs typeface="Arial" panose="020B0604020202020204" pitchFamily="34" charset="0"/>
              </a:rPr>
              <a:t> 차량의 경우 입고당일 또는 입고 후 수주일 내에 바로 판매되고 있음</a:t>
            </a:r>
            <a:endParaRPr lang="en-US" altLang="ko-KR" sz="900" kern="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상대적으로 판매일수가 길어진 차량은 통상적인 중고차 매입</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매출차량으로</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원하는 고객을 찾기까지 시간이 소요됨에 따라 수배차량 판매보다는 상대적으로 보유기간이 길게 나타나는 것으로 보임</a:t>
            </a:r>
            <a:endParaRPr lang="en-US" altLang="ko-KR" sz="900" kern="0" dirty="0">
              <a:latin typeface="Arial" panose="020B0604020202020204" pitchFamily="34" charset="0"/>
              <a:cs typeface="Arial" panose="020B0604020202020204" pitchFamily="34" charset="0"/>
            </a:endParaRPr>
          </a:p>
          <a:p>
            <a:pPr marL="271463" lvl="0" indent="-177800">
              <a:lnSpc>
                <a:spcPts val="1200"/>
              </a:lnSpc>
              <a:spcBef>
                <a:spcPts val="300"/>
              </a:spcBef>
              <a:buClr>
                <a:srgbClr val="00338D"/>
              </a:buClr>
              <a:buFont typeface="Wingdings" panose="05000000000000000000" pitchFamily="2" charset="2"/>
              <a:buChar char="ü"/>
              <a:tabLst>
                <a:tab pos="4843463" algn="l"/>
              </a:tabLst>
              <a:defRPr/>
            </a:pPr>
            <a:r>
              <a:rPr lang="ko-KR" altLang="en-US" sz="900" kern="0" dirty="0">
                <a:latin typeface="Arial" panose="020B0604020202020204" pitchFamily="34" charset="0"/>
                <a:cs typeface="Arial" panose="020B0604020202020204" pitchFamily="34" charset="0"/>
              </a:rPr>
              <a:t>차량수배 매입</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판매의 경우 현재 회사 측 담당인력 부족으로 인해 본격적으로 서비스가 개시된 수준은 아닌 것으로 파악됨</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다만 향후 회사 측에서는 서비스 확장과 더불어 연계 가능 서비스 </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정비구독 등</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에 대해서도 확장 가능성을 검토 중에 있음</a:t>
            </a:r>
          </a:p>
          <a:p>
            <a:pPr marL="266700" indent="-180975">
              <a:lnSpc>
                <a:spcPts val="1200"/>
              </a:lnSpc>
              <a:spcBef>
                <a:spcPts val="600"/>
              </a:spcBef>
              <a:buFont typeface="Wingdings" panose="05000000000000000000" pitchFamily="2" charset="2"/>
              <a:buChar char="ü"/>
            </a:pPr>
            <a:endParaRPr lang="en-US" altLang="ko-KR" sz="900" kern="0" dirty="0">
              <a:latin typeface="Arial" panose="020B0604020202020204" pitchFamily="34" charset="0"/>
              <a:cs typeface="Arial" panose="020B0604020202020204" pitchFamily="34" charset="0"/>
            </a:endParaRPr>
          </a:p>
        </p:txBody>
      </p:sp>
      <p:sp>
        <p:nvSpPr>
          <p:cNvPr id="17" name="제목 2">
            <a:extLst>
              <a:ext uri="{FF2B5EF4-FFF2-40B4-BE49-F238E27FC236}">
                <a16:creationId xmlns:a16="http://schemas.microsoft.com/office/drawing/2014/main" id="{16BC6B30-546E-411C-8B14-56685342539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NAV Statement (3/6)</a:t>
            </a:r>
          </a:p>
        </p:txBody>
      </p:sp>
      <p:graphicFrame>
        <p:nvGraphicFramePr>
          <p:cNvPr id="15" name="표 14">
            <a:extLst>
              <a:ext uri="{FF2B5EF4-FFF2-40B4-BE49-F238E27FC236}">
                <a16:creationId xmlns:a16="http://schemas.microsoft.com/office/drawing/2014/main" id="{97D45394-FC7D-4027-829B-1967844CC6FC}"/>
              </a:ext>
            </a:extLst>
          </p:cNvPr>
          <p:cNvGraphicFramePr>
            <a:graphicFrameLocks noGrp="1"/>
          </p:cNvGraphicFramePr>
          <p:nvPr>
            <p:extLst>
              <p:ext uri="{D42A27DB-BD31-4B8C-83A1-F6EECF244321}">
                <p14:modId xmlns:p14="http://schemas.microsoft.com/office/powerpoint/2010/main" val="42213478"/>
              </p:ext>
            </p:extLst>
          </p:nvPr>
        </p:nvGraphicFramePr>
        <p:xfrm>
          <a:off x="601202" y="1509999"/>
          <a:ext cx="4064398" cy="3722400"/>
        </p:xfrm>
        <a:graphic>
          <a:graphicData uri="http://schemas.openxmlformats.org/drawingml/2006/table">
            <a:tbl>
              <a:tblPr/>
              <a:tblGrid>
                <a:gridCol w="836287">
                  <a:extLst>
                    <a:ext uri="{9D8B030D-6E8A-4147-A177-3AD203B41FA5}">
                      <a16:colId xmlns:a16="http://schemas.microsoft.com/office/drawing/2014/main" val="2024449337"/>
                    </a:ext>
                  </a:extLst>
                </a:gridCol>
                <a:gridCol w="777769">
                  <a:extLst>
                    <a:ext uri="{9D8B030D-6E8A-4147-A177-3AD203B41FA5}">
                      <a16:colId xmlns:a16="http://schemas.microsoft.com/office/drawing/2014/main" val="98367702"/>
                    </a:ext>
                  </a:extLst>
                </a:gridCol>
                <a:gridCol w="777769">
                  <a:extLst>
                    <a:ext uri="{9D8B030D-6E8A-4147-A177-3AD203B41FA5}">
                      <a16:colId xmlns:a16="http://schemas.microsoft.com/office/drawing/2014/main" val="1369799533"/>
                    </a:ext>
                  </a:extLst>
                </a:gridCol>
                <a:gridCol w="967133">
                  <a:extLst>
                    <a:ext uri="{9D8B030D-6E8A-4147-A177-3AD203B41FA5}">
                      <a16:colId xmlns:a16="http://schemas.microsoft.com/office/drawing/2014/main" val="3834777146"/>
                    </a:ext>
                  </a:extLst>
                </a:gridCol>
                <a:gridCol w="705440">
                  <a:extLst>
                    <a:ext uri="{9D8B030D-6E8A-4147-A177-3AD203B41FA5}">
                      <a16:colId xmlns:a16="http://schemas.microsoft.com/office/drawing/2014/main" val="433518590"/>
                    </a:ext>
                  </a:extLst>
                </a:gridCol>
              </a:tblGrid>
              <a:tr h="169200">
                <a:tc>
                  <a:txBody>
                    <a:bodyPr/>
                    <a:lstStyle/>
                    <a:p>
                      <a:pPr algn="ctr"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차량번호</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입고일</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보유일</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보유기간 </a:t>
                      </a:r>
                      <a:r>
                        <a:rPr lang="en-US" altLang="ko-KR" sz="9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a:solidFill>
                            <a:srgbClr val="FFFFFF"/>
                          </a:solidFill>
                          <a:effectLst/>
                          <a:latin typeface="Arial" panose="020B0604020202020204" pitchFamily="34" charset="0"/>
                          <a:ea typeface="+mj-ea"/>
                          <a:cs typeface="Arial" panose="020B0604020202020204" pitchFamily="34" charset="0"/>
                        </a:rPr>
                        <a:t>일수</a:t>
                      </a:r>
                      <a:r>
                        <a:rPr lang="en-US" altLang="ko-KR" sz="9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매입가액</a:t>
                      </a:r>
                      <a:r>
                        <a:rPr lang="en-US" altLang="ko-KR" sz="9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a:solidFill>
                            <a:srgbClr val="FFFFFF"/>
                          </a:solidFill>
                          <a:effectLst/>
                          <a:latin typeface="Arial" panose="020B0604020202020204" pitchFamily="34" charset="0"/>
                          <a:ea typeface="+mj-ea"/>
                          <a:cs typeface="Arial" panose="020B0604020202020204" pitchFamily="34" charset="0"/>
                        </a:rPr>
                        <a:t>원</a:t>
                      </a:r>
                      <a:r>
                        <a:rPr lang="en-US" altLang="ko-KR" sz="9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solid"/>
                      <a:round/>
                      <a:headEnd type="none" w="med" len="med"/>
                      <a:tailEnd type="none" w="med" len="med"/>
                    </a:lnT>
                    <a:lnB w="6350" cap="flat" cmpd="sng" algn="ctr">
                      <a:solidFill>
                        <a:srgbClr val="0070C0"/>
                      </a:solidFill>
                      <a:prstDash val="dot"/>
                      <a:round/>
                      <a:headEnd type="none" w="med" len="med"/>
                      <a:tailEnd type="none" w="med" len="med"/>
                    </a:lnB>
                    <a:solidFill>
                      <a:srgbClr val="00338D"/>
                    </a:solidFill>
                  </a:tcPr>
                </a:tc>
                <a:extLst>
                  <a:ext uri="{0D108BD9-81ED-4DB2-BD59-A6C34878D82A}">
                    <a16:rowId xmlns:a16="http://schemas.microsoft.com/office/drawing/2014/main" val="1040494793"/>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60</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거</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6776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2021-12-01</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2021-12-01</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1,195,700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426215049"/>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354</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노</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1854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2021-12-02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2021-12-13</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17,886,770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040320860"/>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112</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모</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4848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2021-12-02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2021-12-15</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27,130,460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135878793"/>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06</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어</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7588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2021-12-02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2021-12-15</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37,603,710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858620527"/>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37</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조</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5795</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2021-12-17</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2022-05-02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136</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36,732,330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4143144323"/>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39</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하</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9116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2022-01-13</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2022-01-25</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28,713,400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465835549"/>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361</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라</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2079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2022-01-26</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2022-01-28</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34,912,360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514066610"/>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110</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조</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9910</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2022-01-26</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2022-02-10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27,084,500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515021944"/>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256</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너</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9219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2022-01-27</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2022-03-30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34,905,100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983532715"/>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01</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주</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1684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2022-01-28</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2022-03-22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53</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35,325,290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754086724"/>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391</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너</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1936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2022-01-28</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2022-02-22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28,537,870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802252457"/>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310</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어</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2283</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2022-02-10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2022-05-02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81</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29,011,500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43507636"/>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54</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조</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7747</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2022-02-11</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2022-05-02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24,278,000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646721247"/>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46</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로</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9779</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2022-02-11</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2022-02-22</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27,382,500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137191731"/>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385</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부</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2606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2022-02-16</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2022-06-30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134</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14,584,470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163258514"/>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250</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마</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5718</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2022-03-24</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2022-04-19</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26</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20,366,200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81477746"/>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143</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수</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8226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2022-04-06</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2022-06-24</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79</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13,728,840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3386219498"/>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208</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구</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6462</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2022-04-06</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2022-06-30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85</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24,765,480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2981751783"/>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57</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호</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1914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2022-05-13</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2022-05-16</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13,970,900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603797832"/>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234</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더</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1544</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2022-06-24</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2022-06-30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18,448,210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dot"/>
                      <a:round/>
                      <a:headEnd type="none" w="med" len="med"/>
                      <a:tailEnd type="none" w="med" len="med"/>
                    </a:lnB>
                  </a:tcPr>
                </a:tc>
                <a:extLst>
                  <a:ext uri="{0D108BD9-81ED-4DB2-BD59-A6C34878D82A}">
                    <a16:rowId xmlns:a16="http://schemas.microsoft.com/office/drawing/2014/main" val="1135302242"/>
                  </a:ext>
                </a:extLst>
              </a:tr>
              <a:tr h="169200">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152</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어</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3916</a:t>
                      </a:r>
                    </a:p>
                  </a:txBody>
                  <a:tcPr marL="36000" marR="36000" marT="0" marB="0" anchor="ctr">
                    <a:lnL w="6350" cap="flat" cmpd="sng" algn="ctr">
                      <a:solidFill>
                        <a:srgbClr val="0070C0"/>
                      </a:solidFill>
                      <a:prstDash val="solid"/>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2022-06-27</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2022-06-30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dot"/>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17,214,800</a:t>
                      </a:r>
                    </a:p>
                  </a:txBody>
                  <a:tcPr marL="36000" marR="36000" marT="0" marB="0" anchor="ctr">
                    <a:lnL w="6350" cap="flat" cmpd="sng" algn="ctr">
                      <a:solidFill>
                        <a:srgbClr val="0070C0"/>
                      </a:solidFill>
                      <a:prstDash val="dot"/>
                      <a:round/>
                      <a:headEnd type="none" w="med" len="med"/>
                      <a:tailEnd type="none" w="med" len="med"/>
                    </a:lnL>
                    <a:lnR w="6350" cap="flat" cmpd="sng" algn="ctr">
                      <a:solidFill>
                        <a:srgbClr val="0070C0"/>
                      </a:solidFill>
                      <a:prstDash val="solid"/>
                      <a:round/>
                      <a:headEnd type="none" w="med" len="med"/>
                      <a:tailEnd type="none" w="med" len="med"/>
                    </a:lnR>
                    <a:lnT w="6350" cap="flat" cmpd="sng" algn="ctr">
                      <a:solidFill>
                        <a:srgbClr val="0070C0"/>
                      </a:solidFill>
                      <a:prstDash val="dot"/>
                      <a:round/>
                      <a:headEnd type="none" w="med" len="med"/>
                      <a:tailEnd type="none" w="med" len="med"/>
                    </a:lnT>
                    <a:lnB w="635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694719511"/>
                  </a:ext>
                </a:extLst>
              </a:tr>
            </a:tbl>
          </a:graphicData>
        </a:graphic>
      </p:graphicFrame>
    </p:spTree>
    <p:extLst>
      <p:ext uri="{BB962C8B-B14F-4D97-AF65-F5344CB8AC3E}">
        <p14:creationId xmlns:p14="http://schemas.microsoft.com/office/powerpoint/2010/main" val="2362887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표 27">
            <a:extLst>
              <a:ext uri="{FF2B5EF4-FFF2-40B4-BE49-F238E27FC236}">
                <a16:creationId xmlns:a16="http://schemas.microsoft.com/office/drawing/2014/main" id="{AC369697-46A8-4D28-A435-E0058C1D1E78}"/>
              </a:ext>
            </a:extLst>
          </p:cNvPr>
          <p:cNvGraphicFramePr>
            <a:graphicFrameLocks noGrp="1"/>
          </p:cNvGraphicFramePr>
          <p:nvPr>
            <p:extLst>
              <p:ext uri="{D42A27DB-BD31-4B8C-83A1-F6EECF244321}">
                <p14:modId xmlns:p14="http://schemas.microsoft.com/office/powerpoint/2010/main" val="4162617732"/>
              </p:ext>
            </p:extLst>
          </p:nvPr>
        </p:nvGraphicFramePr>
        <p:xfrm>
          <a:off x="596437" y="1525569"/>
          <a:ext cx="4070724" cy="3361425"/>
        </p:xfrm>
        <a:graphic>
          <a:graphicData uri="http://schemas.openxmlformats.org/drawingml/2006/table">
            <a:tbl>
              <a:tblPr/>
              <a:tblGrid>
                <a:gridCol w="145135">
                  <a:extLst>
                    <a:ext uri="{9D8B030D-6E8A-4147-A177-3AD203B41FA5}">
                      <a16:colId xmlns:a16="http://schemas.microsoft.com/office/drawing/2014/main" val="3432411723"/>
                    </a:ext>
                  </a:extLst>
                </a:gridCol>
                <a:gridCol w="1340445">
                  <a:extLst>
                    <a:ext uri="{9D8B030D-6E8A-4147-A177-3AD203B41FA5}">
                      <a16:colId xmlns:a16="http://schemas.microsoft.com/office/drawing/2014/main" val="748762324"/>
                    </a:ext>
                  </a:extLst>
                </a:gridCol>
                <a:gridCol w="646286">
                  <a:extLst>
                    <a:ext uri="{9D8B030D-6E8A-4147-A177-3AD203B41FA5}">
                      <a16:colId xmlns:a16="http://schemas.microsoft.com/office/drawing/2014/main" val="1250208538"/>
                    </a:ext>
                  </a:extLst>
                </a:gridCol>
                <a:gridCol w="646286">
                  <a:extLst>
                    <a:ext uri="{9D8B030D-6E8A-4147-A177-3AD203B41FA5}">
                      <a16:colId xmlns:a16="http://schemas.microsoft.com/office/drawing/2014/main" val="3690363739"/>
                    </a:ext>
                  </a:extLst>
                </a:gridCol>
                <a:gridCol w="646286">
                  <a:extLst>
                    <a:ext uri="{9D8B030D-6E8A-4147-A177-3AD203B41FA5}">
                      <a16:colId xmlns:a16="http://schemas.microsoft.com/office/drawing/2014/main" val="35629541"/>
                    </a:ext>
                  </a:extLst>
                </a:gridCol>
                <a:gridCol w="646286">
                  <a:extLst>
                    <a:ext uri="{9D8B030D-6E8A-4147-A177-3AD203B41FA5}">
                      <a16:colId xmlns:a16="http://schemas.microsoft.com/office/drawing/2014/main" val="441331730"/>
                    </a:ext>
                  </a:extLst>
                </a:gridCol>
              </a:tblGrid>
              <a:tr h="180000">
                <a:tc gridSpan="2">
                  <a:txBody>
                    <a:bodyPr/>
                    <a:lstStyle/>
                    <a:p>
                      <a:pPr algn="l"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NAV Statement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59998958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313607019"/>
                  </a:ext>
                </a:extLst>
              </a:tr>
              <a:tr h="144000">
                <a:tc gridSpan="2">
                  <a:txBody>
                    <a:bodyPr/>
                    <a:lstStyle/>
                    <a:p>
                      <a:pPr algn="l"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654362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Net 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1,669</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4577778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Arial" panose="020B0604020202020204" pitchFamily="34" charset="0"/>
                          <a:ea typeface="+mj-ea"/>
                          <a:cs typeface="Arial" panose="020B0604020202020204" pitchFamily="34" charset="0"/>
                        </a:rPr>
                        <a:t>현금및현금성자산</a:t>
                      </a: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2,159</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1,968</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1,730</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982838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351031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rtl="0" fontAlgn="ctr"/>
                      <a:r>
                        <a:rPr lang="ko-KR" altLang="en-US" sz="10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02952883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매출채권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7128429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867898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1720630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선급금</a:t>
                      </a:r>
                      <a:r>
                        <a:rPr lang="en-US" altLang="ko-KR" sz="900" b="0" i="0" u="none" strike="noStrike" baseline="30000">
                          <a:solidFill>
                            <a:srgbClr val="000000"/>
                          </a:solidFill>
                          <a:effectLst/>
                          <a:latin typeface="Arial" panose="020B0604020202020204" pitchFamily="34" charset="0"/>
                          <a:ea typeface="+mj-ea"/>
                          <a:cs typeface="Arial" panose="020B0604020202020204" pitchFamily="34" charset="0"/>
                        </a:rPr>
                        <a:t>1</a:t>
                      </a:r>
                      <a:endParaRPr lang="ko-KR" altLang="en-US" sz="900" b="0" i="0" u="none" strike="noStrike" baseline="3000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9525"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10738047"/>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PP&amp;E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3593698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유형자산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743005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무형자산</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17724312"/>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Others</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151211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금융자산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5374151"/>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보증금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388240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5230055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예수금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00981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5638131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퇴직급여충당부채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952353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91351853"/>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NAV</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1,537</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822</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84488776"/>
                  </a:ext>
                </a:extLst>
              </a:tr>
            </a:tbl>
          </a:graphicData>
        </a:graphic>
      </p:graphicFrame>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2" name="Title 1">
            <a:extLst>
              <a:ext uri="{FF2B5EF4-FFF2-40B4-BE49-F238E27FC236}">
                <a16:creationId xmlns:a16="http://schemas.microsoft.com/office/drawing/2014/main" id="{AD57EB35-847D-4C51-A5AC-F2353DFA105D}"/>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회사의 유</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무형자산은 큰 규모의 취득</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처분 없이 일정한 규모를 유지하고 있으며</a:t>
            </a:r>
            <a:r>
              <a:rPr lang="en-US" altLang="ko-KR" sz="1000" b="1">
                <a:solidFill>
                  <a:srgbClr val="002997"/>
                </a:solidFill>
                <a:latin typeface="Arial" panose="020B0604020202020204" pitchFamily="34" charset="0"/>
                <a:ea typeface="+mj-ea"/>
                <a:cs typeface="Arial" panose="020B0604020202020204" pitchFamily="34" charset="0"/>
              </a:rPr>
              <a:t>, </a:t>
            </a:r>
            <a:r>
              <a:rPr lang="ko-KR" altLang="en-US" sz="1000" b="1">
                <a:solidFill>
                  <a:srgbClr val="002997"/>
                </a:solidFill>
                <a:latin typeface="Arial" panose="020B0604020202020204" pitchFamily="34" charset="0"/>
                <a:ea typeface="+mj-ea"/>
                <a:cs typeface="Arial" panose="020B0604020202020204" pitchFamily="34" charset="0"/>
              </a:rPr>
              <a:t>회사의 주요 특허권</a:t>
            </a:r>
            <a:r>
              <a:rPr lang="en-US" altLang="ko-KR" sz="1000" b="1">
                <a:solidFill>
                  <a:srgbClr val="002997"/>
                </a:solidFill>
                <a:latin typeface="Arial" panose="020B0604020202020204" pitchFamily="34" charset="0"/>
                <a:ea typeface="+mj-ea"/>
                <a:cs typeface="Arial" panose="020B0604020202020204" pitchFamily="34" charset="0"/>
              </a:rPr>
              <a:t>/</a:t>
            </a:r>
            <a:r>
              <a:rPr lang="ko-KR" altLang="en-US" sz="1000" b="1">
                <a:solidFill>
                  <a:srgbClr val="002997"/>
                </a:solidFill>
                <a:latin typeface="Arial" panose="020B0604020202020204" pitchFamily="34" charset="0"/>
                <a:ea typeface="+mj-ea"/>
                <a:cs typeface="Arial" panose="020B0604020202020204" pitchFamily="34" charset="0"/>
              </a:rPr>
              <a:t>상표권의 경우 등록 및 출원 시점에서 전액 비용으로 인식하였음</a:t>
            </a:r>
            <a:r>
              <a:rPr lang="en-US" altLang="ko-KR" sz="1000" b="1">
                <a:solidFill>
                  <a:srgbClr val="002997"/>
                </a:solidFill>
                <a:latin typeface="Arial" panose="020B0604020202020204" pitchFamily="34" charset="0"/>
                <a:ea typeface="+mj-ea"/>
                <a:cs typeface="Arial" panose="020B0604020202020204" pitchFamily="34" charset="0"/>
              </a:rPr>
              <a:t>.</a:t>
            </a:r>
          </a:p>
        </p:txBody>
      </p:sp>
      <p:sp>
        <p:nvSpPr>
          <p:cNvPr id="23" name="TextBox 22">
            <a:extLst>
              <a:ext uri="{FF2B5EF4-FFF2-40B4-BE49-F238E27FC236}">
                <a16:creationId xmlns:a16="http://schemas.microsoft.com/office/drawing/2014/main" id="{5030E57F-4E21-4CBD-A4B5-CD0A03DC42C5}"/>
              </a:ext>
            </a:extLst>
          </p:cNvPr>
          <p:cNvSpPr txBox="1"/>
          <p:nvPr/>
        </p:nvSpPr>
        <p:spPr>
          <a:xfrm>
            <a:off x="4751388" y="1523220"/>
            <a:ext cx="4553412" cy="3679010"/>
          </a:xfrm>
          <a:prstGeom prst="rect">
            <a:avLst/>
          </a:prstGeom>
          <a:noFill/>
          <a:ln>
            <a:noFill/>
          </a:ln>
        </p:spPr>
        <p:txBody>
          <a:bodyPr wrap="square" lIns="36000" tIns="0" rIns="36000" bIns="0" rtlCol="0">
            <a:noAutofit/>
          </a:bodyPr>
          <a:lstStyle/>
          <a:p>
            <a:pPr marL="171450" indent="-171450">
              <a:lnSpc>
                <a:spcPts val="1200"/>
              </a:lnSpc>
              <a:buFont typeface="Wingdings" panose="05000000000000000000" pitchFamily="2" charset="2"/>
              <a:buChar char="§"/>
            </a:pPr>
            <a:r>
              <a:rPr lang="ko-KR" altLang="en-US" sz="900" b="1" u="sng">
                <a:latin typeface="Arial" panose="020B0604020202020204" pitchFamily="34" charset="0"/>
                <a:cs typeface="Arial" panose="020B0604020202020204" pitchFamily="34" charset="0"/>
              </a:rPr>
              <a:t>유무형자산</a:t>
            </a:r>
            <a:endParaRPr lang="en-US" altLang="ko-KR" sz="900" b="1" u="sng">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r>
              <a:rPr lang="ko-KR" altLang="en-US" sz="900" kern="0">
                <a:latin typeface="Arial" panose="020B0604020202020204" pitchFamily="34" charset="0"/>
                <a:cs typeface="Arial" panose="020B0604020202020204" pitchFamily="34" charset="0"/>
              </a:rPr>
              <a:t>회사의 유무형자산은 아래와 같이 구성되어 있음</a:t>
            </a:r>
            <a:endParaRPr lang="en-US" altLang="ko-KR" sz="900" kern="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endParaRPr lang="en-US" altLang="ko-KR" sz="900" kern="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endParaRPr lang="en-US" altLang="ko-KR" sz="900" kern="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endParaRPr lang="en-US" altLang="ko-KR" sz="900" kern="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endParaRPr lang="en-US" altLang="ko-KR" sz="900" kern="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r>
              <a:rPr lang="ko-KR" altLang="en-US" sz="900" kern="0">
                <a:latin typeface="Arial" panose="020B0604020202020204" pitchFamily="34" charset="0"/>
                <a:cs typeface="Arial" panose="020B0604020202020204" pitchFamily="34" charset="0"/>
              </a:rPr>
              <a:t>당사는 본사 사무실 </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삼성동</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 및 자동차 매매단지 사무실</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주차장</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등촌동</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을 임치하여 사용하므로 유무형자산이 매출 규모 대비 낮은 수준임</a:t>
            </a:r>
            <a:endParaRPr lang="en-US" altLang="ko-KR" sz="900" kern="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r>
              <a:rPr lang="ko-KR" altLang="en-US" sz="900" kern="0">
                <a:latin typeface="Arial" panose="020B0604020202020204" pitchFamily="34" charset="0"/>
                <a:cs typeface="Arial" panose="020B0604020202020204" pitchFamily="34" charset="0"/>
              </a:rPr>
              <a:t>비품은 노트북</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 가전 및 테스트용 모바일 기기 등이며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시설장치는 사무실 인테리어 관련 자산화한 금액으로 구성되어 있음</a:t>
            </a:r>
            <a:endParaRPr lang="en-US" altLang="ko-KR" sz="900" kern="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r>
              <a:rPr lang="ko-KR" altLang="en-US" sz="900" kern="0">
                <a:latin typeface="Arial" panose="020B0604020202020204" pitchFamily="34" charset="0"/>
                <a:cs typeface="Arial" panose="020B0604020202020204" pitchFamily="34" charset="0"/>
              </a:rPr>
              <a:t>소프트웨어는 마케팅 전략 수립 및 사용자 관리용 프로그램으로</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무형자산 취득 후에도 지급수수료로 </a:t>
            </a:r>
            <a:r>
              <a:rPr lang="ko-KR" altLang="en-US" sz="900" kern="0" err="1">
                <a:latin typeface="Arial" panose="020B0604020202020204" pitchFamily="34" charset="0"/>
                <a:cs typeface="Arial" panose="020B0604020202020204" pitchFamily="34" charset="0"/>
              </a:rPr>
              <a:t>구독비</a:t>
            </a:r>
            <a:r>
              <a:rPr lang="ko-KR" altLang="en-US" sz="900" kern="0">
                <a:latin typeface="Arial" panose="020B0604020202020204" pitchFamily="34" charset="0"/>
                <a:cs typeface="Arial" panose="020B0604020202020204" pitchFamily="34" charset="0"/>
              </a:rPr>
              <a:t> 성격의 비용을 지급하고 있음</a:t>
            </a:r>
            <a:endParaRPr lang="en-US" altLang="ko-KR" sz="900" kern="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r>
              <a:rPr lang="ko-KR" altLang="en-US" sz="900" kern="0">
                <a:latin typeface="Arial" panose="020B0604020202020204" pitchFamily="34" charset="0"/>
                <a:cs typeface="Arial" panose="020B0604020202020204" pitchFamily="34" charset="0"/>
              </a:rPr>
              <a:t>현재 회사가 </a:t>
            </a:r>
            <a:r>
              <a:rPr lang="ko-KR" altLang="en-US" sz="900" kern="0" err="1">
                <a:latin typeface="Arial" panose="020B0604020202020204" pitchFamily="34" charset="0"/>
                <a:cs typeface="Arial" panose="020B0604020202020204" pitchFamily="34" charset="0"/>
              </a:rPr>
              <a:t>자산화하지</a:t>
            </a:r>
            <a:r>
              <a:rPr lang="ko-KR" altLang="en-US" sz="900" kern="0">
                <a:latin typeface="Arial" panose="020B0604020202020204" pitchFamily="34" charset="0"/>
                <a:cs typeface="Arial" panose="020B0604020202020204" pitchFamily="34" charset="0"/>
              </a:rPr>
              <a:t> 않은 무형자산에는 특허권</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모바일 앱을 통한 중고차 판매</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디자인 및 상표권 등이 존재함</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관련 출원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등록비는 </a:t>
            </a:r>
            <a:r>
              <a:rPr lang="en-US" altLang="ko-KR" sz="900" kern="0">
                <a:latin typeface="Arial" panose="020B0604020202020204" pitchFamily="34" charset="0"/>
                <a:cs typeface="Arial" panose="020B0604020202020204" pitchFamily="34" charset="0"/>
              </a:rPr>
              <a:t>‘15~’17</a:t>
            </a:r>
            <a:r>
              <a:rPr lang="ko-KR" altLang="en-US" sz="900" kern="0">
                <a:latin typeface="Arial" panose="020B0604020202020204" pitchFamily="34" charset="0"/>
                <a:cs typeface="Arial" panose="020B0604020202020204" pitchFamily="34" charset="0"/>
              </a:rPr>
              <a:t>년에 발생하여 모두 비용으로 처리하였음</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특허권에 대해서는 기술보증기금이 </a:t>
            </a:r>
            <a:r>
              <a:rPr lang="ko-KR" altLang="en-US" sz="900" kern="0" err="1">
                <a:latin typeface="Arial" panose="020B0604020202020204" pitchFamily="34" charset="0"/>
                <a:cs typeface="Arial" panose="020B0604020202020204" pitchFamily="34" charset="0"/>
              </a:rPr>
              <a:t>근질권을</a:t>
            </a:r>
            <a:r>
              <a:rPr lang="ko-KR" altLang="en-US" sz="900" kern="0">
                <a:latin typeface="Arial" panose="020B0604020202020204" pitchFamily="34" charset="0"/>
                <a:cs typeface="Arial" panose="020B0604020202020204" pitchFamily="34" charset="0"/>
              </a:rPr>
              <a:t> 보유하고 있으며</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이를 담보로 기술보증기금의 보증을 통해 기업은행 차입금이 실행되었음</a:t>
            </a:r>
            <a:endParaRPr lang="en-US" altLang="ko-KR" sz="900" kern="0">
              <a:latin typeface="Arial" panose="020B0604020202020204" pitchFamily="34" charset="0"/>
              <a:cs typeface="Arial" panose="020B0604020202020204" pitchFamily="34" charset="0"/>
            </a:endParaRPr>
          </a:p>
        </p:txBody>
      </p:sp>
      <p:sp>
        <p:nvSpPr>
          <p:cNvPr id="18" name="제목 2">
            <a:extLst>
              <a:ext uri="{FF2B5EF4-FFF2-40B4-BE49-F238E27FC236}">
                <a16:creationId xmlns:a16="http://schemas.microsoft.com/office/drawing/2014/main" id="{7079EF1D-6BE9-4DEA-AE8D-36019EB32821}"/>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NAV Statement (4/6)</a:t>
            </a:r>
          </a:p>
        </p:txBody>
      </p:sp>
      <p:sp>
        <p:nvSpPr>
          <p:cNvPr id="21" name="순서도: 연결자 20">
            <a:extLst>
              <a:ext uri="{FF2B5EF4-FFF2-40B4-BE49-F238E27FC236}">
                <a16:creationId xmlns:a16="http://schemas.microsoft.com/office/drawing/2014/main" id="{96B8391B-7CC0-40F5-9EAB-E556E436100C}"/>
              </a:ext>
            </a:extLst>
          </p:cNvPr>
          <p:cNvSpPr/>
          <p:nvPr/>
        </p:nvSpPr>
        <p:spPr bwMode="auto">
          <a:xfrm>
            <a:off x="4776020" y="15123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sp>
        <p:nvSpPr>
          <p:cNvPr id="24" name="직사각형 23">
            <a:extLst>
              <a:ext uri="{FF2B5EF4-FFF2-40B4-BE49-F238E27FC236}">
                <a16:creationId xmlns:a16="http://schemas.microsoft.com/office/drawing/2014/main" id="{C63AA73F-B67F-4C0D-A0E9-EE89D295A942}"/>
              </a:ext>
            </a:extLst>
          </p:cNvPr>
          <p:cNvSpPr/>
          <p:nvPr/>
        </p:nvSpPr>
        <p:spPr>
          <a:xfrm>
            <a:off x="601201" y="3161035"/>
            <a:ext cx="4065960" cy="44335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6DAD54CD-E99F-48EA-8F6D-DCF20F5DB592}"/>
              </a:ext>
            </a:extLst>
          </p:cNvPr>
          <p:cNvSpPr/>
          <p:nvPr/>
        </p:nvSpPr>
        <p:spPr bwMode="auto">
          <a:xfrm>
            <a:off x="537492" y="30877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3</a:t>
            </a:r>
            <a:endParaRPr lang="ko-KR" altLang="en-US" sz="800" b="1" kern="0">
              <a:solidFill>
                <a:srgbClr val="FFFFFF"/>
              </a:solidFill>
              <a:cs typeface="Arial" panose="020B0604020202020204" pitchFamily="34" charset="0"/>
            </a:endParaRPr>
          </a:p>
        </p:txBody>
      </p:sp>
      <p:graphicFrame>
        <p:nvGraphicFramePr>
          <p:cNvPr id="27" name="표 26">
            <a:extLst>
              <a:ext uri="{FF2B5EF4-FFF2-40B4-BE49-F238E27FC236}">
                <a16:creationId xmlns:a16="http://schemas.microsoft.com/office/drawing/2014/main" id="{10562B72-1483-442C-8C36-232034CE4942}"/>
              </a:ext>
            </a:extLst>
          </p:cNvPr>
          <p:cNvGraphicFramePr>
            <a:graphicFrameLocks noGrp="1"/>
          </p:cNvGraphicFramePr>
          <p:nvPr>
            <p:extLst>
              <p:ext uri="{D42A27DB-BD31-4B8C-83A1-F6EECF244321}">
                <p14:modId xmlns:p14="http://schemas.microsoft.com/office/powerpoint/2010/main" val="431867300"/>
              </p:ext>
            </p:extLst>
          </p:nvPr>
        </p:nvGraphicFramePr>
        <p:xfrm>
          <a:off x="4953000" y="1927769"/>
          <a:ext cx="3473156" cy="871577"/>
        </p:xfrm>
        <a:graphic>
          <a:graphicData uri="http://schemas.openxmlformats.org/drawingml/2006/table">
            <a:tbl>
              <a:tblPr/>
              <a:tblGrid>
                <a:gridCol w="97400">
                  <a:extLst>
                    <a:ext uri="{9D8B030D-6E8A-4147-A177-3AD203B41FA5}">
                      <a16:colId xmlns:a16="http://schemas.microsoft.com/office/drawing/2014/main" val="1138241111"/>
                    </a:ext>
                  </a:extLst>
                </a:gridCol>
                <a:gridCol w="1099904">
                  <a:extLst>
                    <a:ext uri="{9D8B030D-6E8A-4147-A177-3AD203B41FA5}">
                      <a16:colId xmlns:a16="http://schemas.microsoft.com/office/drawing/2014/main" val="250107706"/>
                    </a:ext>
                  </a:extLst>
                </a:gridCol>
                <a:gridCol w="568963">
                  <a:extLst>
                    <a:ext uri="{9D8B030D-6E8A-4147-A177-3AD203B41FA5}">
                      <a16:colId xmlns:a16="http://schemas.microsoft.com/office/drawing/2014/main" val="2266132568"/>
                    </a:ext>
                  </a:extLst>
                </a:gridCol>
                <a:gridCol w="568963">
                  <a:extLst>
                    <a:ext uri="{9D8B030D-6E8A-4147-A177-3AD203B41FA5}">
                      <a16:colId xmlns:a16="http://schemas.microsoft.com/office/drawing/2014/main" val="4065631338"/>
                    </a:ext>
                  </a:extLst>
                </a:gridCol>
                <a:gridCol w="568963">
                  <a:extLst>
                    <a:ext uri="{9D8B030D-6E8A-4147-A177-3AD203B41FA5}">
                      <a16:colId xmlns:a16="http://schemas.microsoft.com/office/drawing/2014/main" val="3741909439"/>
                    </a:ext>
                  </a:extLst>
                </a:gridCol>
                <a:gridCol w="568963">
                  <a:extLst>
                    <a:ext uri="{9D8B030D-6E8A-4147-A177-3AD203B41FA5}">
                      <a16:colId xmlns:a16="http://schemas.microsoft.com/office/drawing/2014/main" val="2634640890"/>
                    </a:ext>
                  </a:extLst>
                </a:gridCol>
              </a:tblGrid>
              <a:tr h="124511">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l" fontAlgn="ctr"/>
                      <a:endParaRPr lang="ko-KR" altLang="en-US" sz="10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Jun-22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043265032"/>
                  </a:ext>
                </a:extLst>
              </a:tr>
              <a:tr h="124511">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338D"/>
                      </a:solidFill>
                      <a:prstDash val="solid"/>
                      <a:round/>
                      <a:headEnd type="none" w="med" len="med"/>
                      <a:tailEnd type="none" w="med" len="med"/>
                    </a:lnL>
                    <a:lnR>
                      <a:noFill/>
                    </a:lnR>
                    <a:lnT>
                      <a:noFill/>
                    </a:lnT>
                    <a:lnB w="12700" cap="flat" cmpd="sng" algn="ctr">
                      <a:noFill/>
                      <a:prstDash val="solid"/>
                      <a:round/>
                      <a:headEnd type="none" w="med" len="med"/>
                      <a:tailEnd type="none" w="med" len="med"/>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69576527"/>
                  </a:ext>
                </a:extLst>
              </a:tr>
              <a:tr h="12451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12700" cap="flat" cmpd="sng" algn="ctr">
                      <a:no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차량운반구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653409296"/>
                  </a:ext>
                </a:extLst>
              </a:tr>
              <a:tr h="12451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시설장치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w="635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79285507"/>
                  </a:ext>
                </a:extLst>
              </a:tr>
              <a:tr h="124511">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13039333"/>
                  </a:ext>
                </a:extLst>
              </a:tr>
              <a:tr h="12451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latinLnBrk="1"/>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소프트웨어</a:t>
                      </a:r>
                      <a:endParaRPr lang="ko-KR" altLang="en-US" sz="800">
                        <a:latin typeface="Arial" panose="020B0604020202020204" pitchFamily="34" charset="0"/>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820994515"/>
                  </a:ext>
                </a:extLst>
              </a:tr>
              <a:tr h="12451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a:t>
                      </a:r>
                    </a:p>
                  </a:txBody>
                  <a:tcPr marL="36000" marR="36000" marT="0" marB="0" anchor="ctr">
                    <a:lnL>
                      <a:noFill/>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74393446"/>
                  </a:ext>
                </a:extLst>
              </a:tr>
            </a:tbl>
          </a:graphicData>
        </a:graphic>
      </p:graphicFrame>
      <p:sp>
        <p:nvSpPr>
          <p:cNvPr id="17" name="TextBox 16">
            <a:extLst>
              <a:ext uri="{FF2B5EF4-FFF2-40B4-BE49-F238E27FC236}">
                <a16:creationId xmlns:a16="http://schemas.microsoft.com/office/drawing/2014/main" id="{18B71776-823D-493A-9C8F-08BF47C813F8}"/>
              </a:ext>
            </a:extLst>
          </p:cNvPr>
          <p:cNvSpPr txBox="1"/>
          <p:nvPr/>
        </p:nvSpPr>
        <p:spPr>
          <a:xfrm>
            <a:off x="601200" y="4929880"/>
            <a:ext cx="357938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‘22</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6</a:t>
            </a:r>
            <a:r>
              <a:rPr lang="ko-KR" altLang="en-US" sz="700">
                <a:latin typeface="Arial" panose="020B0604020202020204" pitchFamily="34" charset="0"/>
                <a:cs typeface="Arial" panose="020B0604020202020204" pitchFamily="34" charset="0"/>
              </a:rPr>
              <a:t>월말 기준 일부 </a:t>
            </a:r>
            <a:r>
              <a:rPr lang="ko-KR" altLang="en-US" sz="700" err="1">
                <a:latin typeface="Arial" panose="020B0604020202020204" pitchFamily="34" charset="0"/>
                <a:cs typeface="Arial" panose="020B0604020202020204" pitchFamily="34" charset="0"/>
              </a:rPr>
              <a:t>미결산된</a:t>
            </a:r>
            <a:r>
              <a:rPr lang="ko-KR" altLang="en-US" sz="700">
                <a:latin typeface="Arial" panose="020B0604020202020204" pitchFamily="34" charset="0"/>
                <a:cs typeface="Arial" panose="020B0604020202020204" pitchFamily="34" charset="0"/>
              </a:rPr>
              <a:t> 금액</a:t>
            </a:r>
            <a:r>
              <a:rPr lang="en-US" altLang="ko-KR" sz="700">
                <a:latin typeface="Arial" panose="020B0604020202020204" pitchFamily="34" charset="0"/>
                <a:cs typeface="Arial" panose="020B0604020202020204" pitchFamily="34" charset="0"/>
              </a:rPr>
              <a:t>(6.6</a:t>
            </a:r>
            <a:r>
              <a:rPr lang="ko-KR" altLang="en-US" sz="700">
                <a:latin typeface="Arial" panose="020B0604020202020204" pitchFamily="34" charset="0"/>
                <a:cs typeface="Arial" panose="020B0604020202020204" pitchFamily="34" charset="0"/>
              </a:rPr>
              <a:t>백만원</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이 존재함</a:t>
            </a:r>
            <a:endParaRPr lang="en-US" altLang="ko-KR" sz="70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2C73DD3-480F-4B19-BC46-A923678D21A8}"/>
              </a:ext>
            </a:extLst>
          </p:cNvPr>
          <p:cNvSpPr txBox="1"/>
          <p:nvPr/>
        </p:nvSpPr>
        <p:spPr>
          <a:xfrm>
            <a:off x="610365" y="5051577"/>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64175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CA42B1DA-508E-452C-B3E7-187DFCCB3554}"/>
              </a:ext>
            </a:extLst>
          </p:cNvPr>
          <p:cNvGraphicFramePr>
            <a:graphicFrameLocks noGrp="1"/>
          </p:cNvGraphicFramePr>
          <p:nvPr/>
        </p:nvGraphicFramePr>
        <p:xfrm>
          <a:off x="596437" y="1525569"/>
          <a:ext cx="4070724" cy="3361425"/>
        </p:xfrm>
        <a:graphic>
          <a:graphicData uri="http://schemas.openxmlformats.org/drawingml/2006/table">
            <a:tbl>
              <a:tblPr/>
              <a:tblGrid>
                <a:gridCol w="145135">
                  <a:extLst>
                    <a:ext uri="{9D8B030D-6E8A-4147-A177-3AD203B41FA5}">
                      <a16:colId xmlns:a16="http://schemas.microsoft.com/office/drawing/2014/main" val="3432411723"/>
                    </a:ext>
                  </a:extLst>
                </a:gridCol>
                <a:gridCol w="1340445">
                  <a:extLst>
                    <a:ext uri="{9D8B030D-6E8A-4147-A177-3AD203B41FA5}">
                      <a16:colId xmlns:a16="http://schemas.microsoft.com/office/drawing/2014/main" val="748762324"/>
                    </a:ext>
                  </a:extLst>
                </a:gridCol>
                <a:gridCol w="646286">
                  <a:extLst>
                    <a:ext uri="{9D8B030D-6E8A-4147-A177-3AD203B41FA5}">
                      <a16:colId xmlns:a16="http://schemas.microsoft.com/office/drawing/2014/main" val="1250208538"/>
                    </a:ext>
                  </a:extLst>
                </a:gridCol>
                <a:gridCol w="646286">
                  <a:extLst>
                    <a:ext uri="{9D8B030D-6E8A-4147-A177-3AD203B41FA5}">
                      <a16:colId xmlns:a16="http://schemas.microsoft.com/office/drawing/2014/main" val="3690363739"/>
                    </a:ext>
                  </a:extLst>
                </a:gridCol>
                <a:gridCol w="646286">
                  <a:extLst>
                    <a:ext uri="{9D8B030D-6E8A-4147-A177-3AD203B41FA5}">
                      <a16:colId xmlns:a16="http://schemas.microsoft.com/office/drawing/2014/main" val="35629541"/>
                    </a:ext>
                  </a:extLst>
                </a:gridCol>
                <a:gridCol w="646286">
                  <a:extLst>
                    <a:ext uri="{9D8B030D-6E8A-4147-A177-3AD203B41FA5}">
                      <a16:colId xmlns:a16="http://schemas.microsoft.com/office/drawing/2014/main" val="441331730"/>
                    </a:ext>
                  </a:extLst>
                </a:gridCol>
              </a:tblGrid>
              <a:tr h="180000">
                <a:tc gridSpan="2">
                  <a:txBody>
                    <a:bodyPr/>
                    <a:lstStyle/>
                    <a:p>
                      <a:pPr algn="l"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NAV Statement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59998958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313607019"/>
                  </a:ext>
                </a:extLst>
              </a:tr>
              <a:tr h="144000">
                <a:tc gridSpan="2">
                  <a:txBody>
                    <a:bodyPr/>
                    <a:lstStyle/>
                    <a:p>
                      <a:pPr algn="l"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654362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Net 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1,669</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4577778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Arial" panose="020B0604020202020204" pitchFamily="34" charset="0"/>
                          <a:ea typeface="+mj-ea"/>
                          <a:cs typeface="Arial" panose="020B0604020202020204" pitchFamily="34" charset="0"/>
                        </a:rPr>
                        <a:t>현금및현금성자산</a:t>
                      </a: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2,159</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1,968</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1,730</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982838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351031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rtl="0" fontAlgn="ctr"/>
                      <a:r>
                        <a:rPr lang="ko-KR" altLang="en-US" sz="10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02952883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매출채권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7128429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867898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1720630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선급금</a:t>
                      </a:r>
                      <a:r>
                        <a:rPr lang="en-US" altLang="ko-KR" sz="900" b="0" i="0" u="none" strike="noStrike" kern="1200" baseline="30000">
                          <a:solidFill>
                            <a:srgbClr val="000000"/>
                          </a:solidFill>
                          <a:effectLst/>
                          <a:latin typeface="Arial" panose="020B0604020202020204" pitchFamily="34" charset="0"/>
                          <a:ea typeface="+mn-ea"/>
                          <a:cs typeface="Arial" panose="020B0604020202020204" pitchFamily="34" charset="0"/>
                        </a:rPr>
                        <a:t>1</a:t>
                      </a: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9525"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10738047"/>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PP&amp;E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3593698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유형자산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743005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무형자산</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17724312"/>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Others</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151211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금융자산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5374151"/>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보증금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388240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5230055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예수금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00981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5638131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퇴직급여충당부채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952353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91351853"/>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NAV</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1,537</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822</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84488776"/>
                  </a:ext>
                </a:extLst>
              </a:tr>
            </a:tbl>
          </a:graphicData>
        </a:graphic>
      </p:graphicFrame>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2" name="Title 1">
            <a:extLst>
              <a:ext uri="{FF2B5EF4-FFF2-40B4-BE49-F238E27FC236}">
                <a16:creationId xmlns:a16="http://schemas.microsoft.com/office/drawing/2014/main" id="{AD57EB35-847D-4C51-A5AC-F2353DFA105D}"/>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기타자산부채의 경우 퇴직급여충당금이 지속적으로 증가함에 따라</a:t>
            </a:r>
            <a:r>
              <a:rPr lang="en-US" altLang="ko-KR" sz="1000" b="1">
                <a:solidFill>
                  <a:srgbClr val="002997"/>
                </a:solidFill>
                <a:latin typeface="Arial" panose="020B0604020202020204" pitchFamily="34" charset="0"/>
                <a:ea typeface="+mj-ea"/>
                <a:cs typeface="Arial" panose="020B0604020202020204" pitchFamily="34" charset="0"/>
              </a:rPr>
              <a:t> ’19</a:t>
            </a:r>
            <a:r>
              <a:rPr lang="ko-KR" altLang="en-US" sz="1000" b="1">
                <a:solidFill>
                  <a:srgbClr val="002997"/>
                </a:solidFill>
                <a:latin typeface="Arial" panose="020B0604020202020204" pitchFamily="34" charset="0"/>
                <a:ea typeface="+mj-ea"/>
                <a:cs typeface="Arial" panose="020B0604020202020204" pitchFamily="34" charset="0"/>
              </a:rPr>
              <a:t>년부터 지속적으로 </a:t>
            </a:r>
            <a:r>
              <a:rPr lang="ko-KR" altLang="en-US" sz="1000" b="1" err="1">
                <a:solidFill>
                  <a:srgbClr val="002997"/>
                </a:solidFill>
                <a:latin typeface="Arial" panose="020B0604020202020204" pitchFamily="34" charset="0"/>
                <a:ea typeface="+mj-ea"/>
                <a:cs typeface="Arial" panose="020B0604020202020204" pitchFamily="34" charset="0"/>
              </a:rPr>
              <a:t>순액이</a:t>
            </a:r>
            <a:r>
              <a:rPr lang="ko-KR" altLang="en-US" sz="1000" b="1">
                <a:solidFill>
                  <a:srgbClr val="002997"/>
                </a:solidFill>
                <a:latin typeface="Arial" panose="020B0604020202020204" pitchFamily="34" charset="0"/>
                <a:ea typeface="+mj-ea"/>
                <a:cs typeface="Arial" panose="020B0604020202020204" pitchFamily="34" charset="0"/>
              </a:rPr>
              <a:t> 감소하고 있음</a:t>
            </a:r>
            <a:r>
              <a:rPr lang="en-US" altLang="ko-KR" sz="1000" b="1">
                <a:solidFill>
                  <a:srgbClr val="002997"/>
                </a:solidFill>
                <a:latin typeface="Arial" panose="020B0604020202020204" pitchFamily="34" charset="0"/>
                <a:ea typeface="+mj-ea"/>
                <a:cs typeface="Arial" panose="020B0604020202020204" pitchFamily="34" charset="0"/>
              </a:rPr>
              <a:t>.</a:t>
            </a:r>
          </a:p>
        </p:txBody>
      </p:sp>
      <p:sp>
        <p:nvSpPr>
          <p:cNvPr id="23" name="TextBox 22">
            <a:extLst>
              <a:ext uri="{FF2B5EF4-FFF2-40B4-BE49-F238E27FC236}">
                <a16:creationId xmlns:a16="http://schemas.microsoft.com/office/drawing/2014/main" id="{5030E57F-4E21-4CBD-A4B5-CD0A03DC42C5}"/>
              </a:ext>
            </a:extLst>
          </p:cNvPr>
          <p:cNvSpPr txBox="1"/>
          <p:nvPr/>
        </p:nvSpPr>
        <p:spPr>
          <a:xfrm>
            <a:off x="4751388" y="1515599"/>
            <a:ext cx="4553412" cy="4290883"/>
          </a:xfrm>
          <a:prstGeom prst="rect">
            <a:avLst/>
          </a:prstGeom>
          <a:noFill/>
          <a:ln>
            <a:noFill/>
          </a:ln>
        </p:spPr>
        <p:txBody>
          <a:bodyPr wrap="square" lIns="36000" tIns="0" rIns="36000" bIns="0" rtlCol="0">
            <a:noAutofit/>
          </a:bodyPr>
          <a:lstStyle/>
          <a:p>
            <a:pPr marL="171450" indent="-171450">
              <a:lnSpc>
                <a:spcPts val="1200"/>
              </a:lnSpc>
              <a:buFont typeface="Wingdings" panose="05000000000000000000" pitchFamily="2" charset="2"/>
              <a:buChar char="§"/>
            </a:pPr>
            <a:r>
              <a:rPr lang="ko-KR" altLang="en-US" sz="900" b="1" u="sng" dirty="0">
                <a:latin typeface="Arial" panose="020B0604020202020204" pitchFamily="34" charset="0"/>
                <a:cs typeface="Arial" panose="020B0604020202020204" pitchFamily="34" charset="0"/>
              </a:rPr>
              <a:t>기타자산부채</a:t>
            </a:r>
            <a:r>
              <a:rPr lang="en-US" altLang="ko-KR" sz="900" b="1" u="sng" dirty="0">
                <a:latin typeface="Arial" panose="020B0604020202020204" pitchFamily="34" charset="0"/>
                <a:cs typeface="Arial" panose="020B0604020202020204" pitchFamily="34" charset="0"/>
              </a:rPr>
              <a:t>(Others)</a:t>
            </a:r>
            <a:endParaRPr lang="en-US" altLang="ko-KR" sz="900" b="1" dirty="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r>
              <a:rPr lang="ko-KR" altLang="en-US" sz="900" dirty="0">
                <a:latin typeface="Arial" panose="020B0604020202020204" pitchFamily="34" charset="0"/>
                <a:cs typeface="Arial" panose="020B0604020202020204" pitchFamily="34" charset="0"/>
              </a:rPr>
              <a:t>금융자산</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회사는 </a:t>
            </a:r>
            <a:r>
              <a:rPr lang="en-US" altLang="ko-KR" sz="900" dirty="0">
                <a:latin typeface="Arial" panose="020B0604020202020204" pitchFamily="34" charset="0"/>
                <a:cs typeface="Arial" panose="020B0604020202020204" pitchFamily="34" charset="0"/>
              </a:rPr>
              <a:t>’20</a:t>
            </a:r>
            <a:r>
              <a:rPr lang="ko-KR" altLang="en-US" sz="900" dirty="0">
                <a:latin typeface="Arial" panose="020B0604020202020204" pitchFamily="34" charset="0"/>
                <a:cs typeface="Arial" panose="020B0604020202020204" pitchFamily="34" charset="0"/>
              </a:rPr>
              <a:t>년부터 </a:t>
            </a:r>
            <a:r>
              <a:rPr lang="ko-KR" altLang="en-US" sz="900" dirty="0" err="1">
                <a:latin typeface="Arial" panose="020B0604020202020204" pitchFamily="34" charset="0"/>
                <a:cs typeface="Arial" panose="020B0604020202020204" pitchFamily="34" charset="0"/>
              </a:rPr>
              <a:t>정기예적금</a:t>
            </a:r>
            <a:r>
              <a:rPr lang="ko-KR" altLang="en-US" sz="900" dirty="0">
                <a:latin typeface="Arial" panose="020B0604020202020204" pitchFamily="34" charset="0"/>
                <a:cs typeface="Arial" panose="020B0604020202020204" pitchFamily="34" charset="0"/>
              </a:rPr>
              <a:t> 상품에 가입하였으며 </a:t>
            </a:r>
            <a:r>
              <a:rPr lang="en-US" altLang="ko-KR" sz="900" dirty="0">
                <a:latin typeface="Arial" panose="020B0604020202020204" pitchFamily="34" charset="0"/>
                <a:cs typeface="Arial" panose="020B0604020202020204" pitchFamily="34" charset="0"/>
              </a:rPr>
              <a:t>‘21</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70</a:t>
            </a:r>
            <a:r>
              <a:rPr lang="ko-KR" altLang="en-US" sz="900" dirty="0">
                <a:latin typeface="Arial" panose="020B0604020202020204" pitchFamily="34" charset="0"/>
                <a:cs typeface="Arial" panose="020B0604020202020204" pitchFamily="34" charset="0"/>
              </a:rPr>
              <a:t>만원</a:t>
            </a:r>
            <a:r>
              <a:rPr lang="en-US" altLang="ko-KR" sz="900" dirty="0">
                <a:latin typeface="Arial" panose="020B0604020202020204" pitchFamily="34" charset="0"/>
                <a:cs typeface="Arial" panose="020B0604020202020204" pitchFamily="34" charset="0"/>
              </a:rPr>
              <a:t>/’22</a:t>
            </a:r>
            <a:r>
              <a:rPr lang="ko-KR" altLang="en-US" sz="900" dirty="0">
                <a:latin typeface="Arial" panose="020B0604020202020204" pitchFamily="34" charset="0"/>
                <a:cs typeface="Arial" panose="020B0604020202020204" pitchFamily="34" charset="0"/>
              </a:rPr>
              <a:t>년 </a:t>
            </a:r>
            <a:r>
              <a:rPr lang="en-US" altLang="ko-KR" sz="900" dirty="0">
                <a:latin typeface="Arial" panose="020B0604020202020204" pitchFamily="34" charset="0"/>
                <a:cs typeface="Arial" panose="020B0604020202020204" pitchFamily="34" charset="0"/>
              </a:rPr>
              <a:t>50</a:t>
            </a:r>
            <a:r>
              <a:rPr lang="ko-KR" altLang="en-US" sz="900" dirty="0">
                <a:latin typeface="Arial" panose="020B0604020202020204" pitchFamily="34" charset="0"/>
                <a:cs typeface="Arial" panose="020B0604020202020204" pitchFamily="34" charset="0"/>
              </a:rPr>
              <a:t>만원을 추가로 적립하였음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r>
              <a:rPr lang="ko-KR" altLang="en-US" sz="900" kern="0" dirty="0">
                <a:latin typeface="Arial" panose="020B0604020202020204" pitchFamily="34" charset="0"/>
                <a:cs typeface="Arial" panose="020B0604020202020204" pitchFamily="34" charset="0"/>
              </a:rPr>
              <a:t>임차보증금</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회사의 삼성동 사무실 </a:t>
            </a:r>
            <a:r>
              <a:rPr lang="en-US" altLang="ko-KR" sz="900" kern="0" dirty="0">
                <a:latin typeface="Arial" panose="020B0604020202020204" pitchFamily="34" charset="0"/>
                <a:cs typeface="Arial" panose="020B0604020202020204" pitchFamily="34" charset="0"/>
              </a:rPr>
              <a:t>(1.4</a:t>
            </a:r>
            <a:r>
              <a:rPr lang="ko-KR" altLang="en-US" sz="900" kern="0" dirty="0">
                <a:latin typeface="Arial" panose="020B0604020202020204" pitchFamily="34" charset="0"/>
                <a:cs typeface="Arial" panose="020B0604020202020204" pitchFamily="34" charset="0"/>
              </a:rPr>
              <a:t>억원</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및 등촌동 자동차매매단지 사무실</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주차장 대여</a:t>
            </a:r>
            <a:r>
              <a:rPr lang="en-US" altLang="ko-KR" sz="900" kern="0" dirty="0">
                <a:latin typeface="Arial" panose="020B0604020202020204" pitchFamily="34" charset="0"/>
                <a:cs typeface="Arial" panose="020B0604020202020204" pitchFamily="34" charset="0"/>
              </a:rPr>
              <a:t>(0.3</a:t>
            </a:r>
            <a:r>
              <a:rPr lang="ko-KR" altLang="en-US" sz="900" kern="0" dirty="0">
                <a:latin typeface="Arial" panose="020B0604020202020204" pitchFamily="34" charset="0"/>
                <a:cs typeface="Arial" panose="020B0604020202020204" pitchFamily="34" charset="0"/>
              </a:rPr>
              <a:t>억원</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에 따라 지급한 임차보증금임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등촌동 단지에는 관련 사무실</a:t>
            </a:r>
            <a:r>
              <a:rPr lang="en-US" altLang="ko-KR" sz="900" kern="0" dirty="0">
                <a:latin typeface="Arial" panose="020B0604020202020204" pitchFamily="34" charset="0"/>
                <a:cs typeface="Arial" panose="020B0604020202020204" pitchFamily="34" charset="0"/>
              </a:rPr>
              <a:t> 1</a:t>
            </a:r>
            <a:r>
              <a:rPr lang="ko-KR" altLang="en-US" sz="900" kern="0" dirty="0">
                <a:latin typeface="Arial" panose="020B0604020202020204" pitchFamily="34" charset="0"/>
                <a:cs typeface="Arial" panose="020B0604020202020204" pitchFamily="34" charset="0"/>
              </a:rPr>
              <a:t>개소 및 주차장 </a:t>
            </a:r>
            <a:r>
              <a:rPr lang="en-US" altLang="ko-KR" sz="900" kern="0" dirty="0">
                <a:latin typeface="Arial" panose="020B0604020202020204" pitchFamily="34" charset="0"/>
                <a:cs typeface="Arial" panose="020B0604020202020204" pitchFamily="34" charset="0"/>
              </a:rPr>
              <a:t>245m</a:t>
            </a:r>
            <a:r>
              <a:rPr lang="en-US" altLang="ko-KR" sz="900" kern="0" baseline="30000" dirty="0">
                <a:latin typeface="Arial" panose="020B0604020202020204" pitchFamily="34" charset="0"/>
                <a:cs typeface="Arial" panose="020B0604020202020204" pitchFamily="34" charset="0"/>
              </a:rPr>
              <a:t>2</a:t>
            </a:r>
            <a:r>
              <a:rPr lang="ko-KR" altLang="en-US" sz="900" kern="0" dirty="0">
                <a:latin typeface="Arial" panose="020B0604020202020204" pitchFamily="34" charset="0"/>
                <a:cs typeface="Arial" panose="020B0604020202020204" pitchFamily="34" charset="0"/>
              </a:rPr>
              <a:t>을 임차하였으며 기간은 </a:t>
            </a:r>
            <a:r>
              <a:rPr lang="en-US" altLang="ko-KR" sz="900" kern="0" dirty="0">
                <a:latin typeface="Arial" panose="020B0604020202020204" pitchFamily="34" charset="0"/>
                <a:cs typeface="Arial" panose="020B0604020202020204" pitchFamily="34" charset="0"/>
              </a:rPr>
              <a:t>’21.9.1~’24.10.31</a:t>
            </a:r>
            <a:r>
              <a:rPr lang="ko-KR" altLang="en-US" sz="900" kern="0" dirty="0">
                <a:latin typeface="Arial" panose="020B0604020202020204" pitchFamily="34" charset="0"/>
                <a:cs typeface="Arial" panose="020B0604020202020204" pitchFamily="34" charset="0"/>
              </a:rPr>
              <a:t>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또한 기간 만료 시 주변시세를 반영하여 조정된 임차 조건으로 </a:t>
            </a:r>
            <a:r>
              <a:rPr lang="ko-KR" altLang="en-US" sz="900" kern="0" dirty="0" err="1">
                <a:latin typeface="Arial" panose="020B0604020202020204" pitchFamily="34" charset="0"/>
                <a:cs typeface="Arial" panose="020B0604020202020204" pitchFamily="34" charset="0"/>
              </a:rPr>
              <a:t>재임차할</a:t>
            </a:r>
            <a:r>
              <a:rPr lang="ko-KR" altLang="en-US" sz="900" kern="0" dirty="0">
                <a:latin typeface="Arial" panose="020B0604020202020204" pitchFamily="34" charset="0"/>
                <a:cs typeface="Arial" panose="020B0604020202020204" pitchFamily="34" charset="0"/>
              </a:rPr>
              <a:t> 수 있음</a:t>
            </a:r>
            <a:r>
              <a:rPr lang="en-US" altLang="ko-KR" sz="900" kern="0" dirty="0">
                <a:latin typeface="Arial" panose="020B0604020202020204" pitchFamily="34" charset="0"/>
                <a:cs typeface="Arial" panose="020B0604020202020204" pitchFamily="34" charset="0"/>
              </a:rPr>
              <a:t>. </a:t>
            </a:r>
          </a:p>
          <a:p>
            <a:pPr marL="266700" indent="-180975">
              <a:lnSpc>
                <a:spcPts val="1200"/>
              </a:lnSpc>
              <a:spcBef>
                <a:spcPts val="600"/>
              </a:spcBef>
              <a:buClr>
                <a:srgbClr val="00338D"/>
              </a:buClr>
              <a:buFont typeface="Wingdings" panose="05000000000000000000" pitchFamily="2" charset="2"/>
              <a:buChar char="ü"/>
            </a:pPr>
            <a:r>
              <a:rPr lang="ko-KR" altLang="en-US" sz="900" kern="0" dirty="0">
                <a:latin typeface="Arial" panose="020B0604020202020204" pitchFamily="34" charset="0"/>
                <a:cs typeface="Arial" panose="020B0604020202020204" pitchFamily="34" charset="0"/>
              </a:rPr>
              <a:t>기타보증금</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차량 경매장 이용에 따라 차량업체</a:t>
            </a:r>
            <a:r>
              <a:rPr lang="en-US" altLang="ko-KR" sz="900" kern="0" dirty="0">
                <a:latin typeface="Arial" panose="020B0604020202020204" pitchFamily="34" charset="0"/>
                <a:cs typeface="Arial" panose="020B0604020202020204" pitchFamily="34" charset="0"/>
              </a:rPr>
              <a:t>(</a:t>
            </a:r>
            <a:r>
              <a:rPr lang="ko-KR" altLang="en-US" sz="900" kern="0" dirty="0" err="1">
                <a:latin typeface="Arial" panose="020B0604020202020204" pitchFamily="34" charset="0"/>
                <a:cs typeface="Arial" panose="020B0604020202020204" pitchFamily="34" charset="0"/>
              </a:rPr>
              <a:t>롯데렌탈</a:t>
            </a:r>
            <a:r>
              <a:rPr lang="en-US" altLang="ko-KR" sz="900" kern="0" dirty="0">
                <a:latin typeface="Arial" panose="020B0604020202020204" pitchFamily="34" charset="0"/>
                <a:cs typeface="Arial" panose="020B0604020202020204" pitchFamily="34" charset="0"/>
              </a:rPr>
              <a:t>/</a:t>
            </a:r>
            <a:r>
              <a:rPr lang="ko-KR" altLang="en-US" sz="900" kern="0" dirty="0" err="1">
                <a:latin typeface="Arial" panose="020B0604020202020204" pitchFamily="34" charset="0"/>
                <a:cs typeface="Arial" panose="020B0604020202020204" pitchFamily="34" charset="0"/>
              </a:rPr>
              <a:t>현대글로비스</a:t>
            </a:r>
            <a:r>
              <a:rPr lang="en-US" altLang="ko-KR" sz="900" kern="0" dirty="0">
                <a:latin typeface="Arial" panose="020B0604020202020204" pitchFamily="34" charset="0"/>
                <a:cs typeface="Arial" panose="020B0604020202020204" pitchFamily="34" charset="0"/>
              </a:rPr>
              <a:t>/AJ</a:t>
            </a:r>
            <a:r>
              <a:rPr lang="ko-KR" altLang="en-US" sz="900" kern="0" dirty="0">
                <a:latin typeface="Arial" panose="020B0604020202020204" pitchFamily="34" charset="0"/>
                <a:cs typeface="Arial" panose="020B0604020202020204" pitchFamily="34" charset="0"/>
              </a:rPr>
              <a:t>셀카</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에 회원권 성격으로 지급하는 보증금</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각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백만원</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및 차량 임차에 따른 보증금</a:t>
            </a:r>
            <a:r>
              <a:rPr lang="en-US" altLang="ko-KR" sz="900" kern="0" dirty="0">
                <a:latin typeface="Arial" panose="020B0604020202020204" pitchFamily="34" charset="0"/>
                <a:cs typeface="Arial" panose="020B0604020202020204" pitchFamily="34" charset="0"/>
              </a:rPr>
              <a:t>(40.5</a:t>
            </a:r>
            <a:r>
              <a:rPr lang="ko-KR" altLang="en-US" sz="900" kern="0" dirty="0">
                <a:latin typeface="Arial" panose="020B0604020202020204" pitchFamily="34" charset="0"/>
                <a:cs typeface="Arial" panose="020B0604020202020204" pitchFamily="34" charset="0"/>
              </a:rPr>
              <a:t>백만원</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으로 구성되어 있음</a:t>
            </a:r>
            <a:endParaRPr lang="en-US" altLang="ko-KR" sz="900" kern="0" dirty="0">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r>
              <a:rPr lang="ko-KR" altLang="en-US" sz="900" kern="0" dirty="0">
                <a:latin typeface="Arial" panose="020B0604020202020204" pitchFamily="34" charset="0"/>
                <a:cs typeface="Arial" panose="020B0604020202020204" pitchFamily="34" charset="0"/>
              </a:rPr>
              <a:t>미지급금</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복리후생비 관련 카드 미지급금 위주로 구성되어 있으며</a:t>
            </a:r>
            <a:r>
              <a:rPr lang="en-US" altLang="ko-KR" sz="900" kern="0" dirty="0">
                <a:latin typeface="Arial" panose="020B0604020202020204" pitchFamily="34" charset="0"/>
                <a:cs typeface="Arial" panose="020B0604020202020204" pitchFamily="34" charset="0"/>
              </a:rPr>
              <a:t>, ‘19</a:t>
            </a:r>
            <a:r>
              <a:rPr lang="ko-KR" altLang="en-US" sz="900" kern="0" dirty="0">
                <a:latin typeface="Arial" panose="020B0604020202020204" pitchFamily="34" charset="0"/>
                <a:cs typeface="Arial" panose="020B0604020202020204" pitchFamily="34" charset="0"/>
              </a:rPr>
              <a:t>년 퇴직급여의 </a:t>
            </a:r>
            <a:r>
              <a:rPr lang="en-US" altLang="ko-KR" sz="900" kern="0" dirty="0">
                <a:latin typeface="Arial" panose="020B0604020202020204" pitchFamily="34" charset="0"/>
                <a:cs typeface="Arial" panose="020B0604020202020204" pitchFamily="34" charset="0"/>
              </a:rPr>
              <a:t>12/31</a:t>
            </a:r>
            <a:r>
              <a:rPr lang="ko-KR" altLang="en-US" sz="900" kern="0" dirty="0">
                <a:latin typeface="Arial" panose="020B0604020202020204" pitchFamily="34" charset="0"/>
                <a:cs typeface="Arial" panose="020B0604020202020204" pitchFamily="34" charset="0"/>
              </a:rPr>
              <a:t>일자 퇴직인원에 대해 정산되지 않은 금액 </a:t>
            </a:r>
            <a:r>
              <a:rPr lang="en-US" altLang="ko-KR" sz="900" kern="0" dirty="0">
                <a:latin typeface="Arial" panose="020B0604020202020204" pitchFamily="34" charset="0"/>
                <a:cs typeface="Arial" panose="020B0604020202020204" pitchFamily="34" charset="0"/>
              </a:rPr>
              <a:t>(17</a:t>
            </a:r>
            <a:r>
              <a:rPr lang="ko-KR" altLang="en-US" sz="900" kern="0" dirty="0">
                <a:latin typeface="Arial" panose="020B0604020202020204" pitchFamily="34" charset="0"/>
                <a:cs typeface="Arial" panose="020B0604020202020204" pitchFamily="34" charset="0"/>
              </a:rPr>
              <a:t>백만원</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이 포함되어 있어 상대적으로 큰 금액이 발생함</a:t>
            </a:r>
            <a:r>
              <a:rPr lang="en-US" altLang="ko-KR" sz="900" kern="0" dirty="0">
                <a:latin typeface="Arial" panose="020B0604020202020204" pitchFamily="34" charset="0"/>
                <a:cs typeface="Arial" panose="020B0604020202020204" pitchFamily="34" charset="0"/>
              </a:rPr>
              <a:t>. ’21</a:t>
            </a:r>
            <a:r>
              <a:rPr lang="ko-KR" altLang="en-US" sz="900" kern="0" dirty="0">
                <a:latin typeface="Arial" panose="020B0604020202020204" pitchFamily="34" charset="0"/>
                <a:cs typeface="Arial" panose="020B0604020202020204" pitchFamily="34" charset="0"/>
              </a:rPr>
              <a:t>년</a:t>
            </a:r>
            <a:r>
              <a:rPr lang="en-US" altLang="ko-KR" sz="900" kern="0" dirty="0">
                <a:latin typeface="Arial" panose="020B0604020202020204" pitchFamily="34" charset="0"/>
                <a:cs typeface="Arial" panose="020B0604020202020204" pitchFamily="34" charset="0"/>
              </a:rPr>
              <a:t>/’22</a:t>
            </a:r>
            <a:r>
              <a:rPr lang="ko-KR" altLang="en-US" sz="900" kern="0" dirty="0">
                <a:latin typeface="Arial" panose="020B0604020202020204" pitchFamily="34" charset="0"/>
                <a:cs typeface="Arial" panose="020B0604020202020204" pitchFamily="34" charset="0"/>
              </a:rPr>
              <a:t>년의 경우 직원에게 지급할 상품권</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각각 </a:t>
            </a:r>
            <a:r>
              <a:rPr lang="en-US" altLang="ko-KR" sz="900" kern="0" dirty="0">
                <a:latin typeface="Arial" panose="020B0604020202020204" pitchFamily="34" charset="0"/>
                <a:cs typeface="Arial" panose="020B0604020202020204" pitchFamily="34" charset="0"/>
              </a:rPr>
              <a:t>7</a:t>
            </a:r>
            <a:r>
              <a:rPr lang="ko-KR" altLang="en-US" sz="900" kern="0" dirty="0">
                <a:latin typeface="Arial" panose="020B0604020202020204" pitchFamily="34" charset="0"/>
                <a:cs typeface="Arial" panose="020B0604020202020204" pitchFamily="34" charset="0"/>
              </a:rPr>
              <a:t>백만원</a:t>
            </a:r>
            <a:r>
              <a:rPr lang="en-US" altLang="ko-KR" sz="900" kern="0" dirty="0">
                <a:latin typeface="Arial" panose="020B0604020202020204" pitchFamily="34" charset="0"/>
                <a:cs typeface="Arial" panose="020B0604020202020204" pitchFamily="34" charset="0"/>
              </a:rPr>
              <a:t>/6</a:t>
            </a:r>
            <a:r>
              <a:rPr lang="ko-KR" altLang="en-US" sz="900" kern="0" dirty="0">
                <a:latin typeface="Arial" panose="020B0604020202020204" pitchFamily="34" charset="0"/>
                <a:cs typeface="Arial" panose="020B0604020202020204" pitchFamily="34" charset="0"/>
              </a:rPr>
              <a:t>백만원</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매입으로 인해 미지급금이 증가하였음</a:t>
            </a:r>
          </a:p>
          <a:p>
            <a:pPr marL="266700" indent="-180975">
              <a:lnSpc>
                <a:spcPts val="1200"/>
              </a:lnSpc>
              <a:spcBef>
                <a:spcPts val="600"/>
              </a:spcBef>
              <a:buClr>
                <a:srgbClr val="00338D"/>
              </a:buClr>
              <a:buFont typeface="Wingdings" panose="05000000000000000000" pitchFamily="2" charset="2"/>
              <a:buChar char="ü"/>
            </a:pPr>
            <a:r>
              <a:rPr lang="ko-KR" altLang="en-US" sz="900" kern="0" dirty="0">
                <a:latin typeface="Arial" panose="020B0604020202020204" pitchFamily="34" charset="0"/>
                <a:cs typeface="Arial" panose="020B0604020202020204" pitchFamily="34" charset="0"/>
              </a:rPr>
              <a:t>예수금</a:t>
            </a:r>
            <a:r>
              <a:rPr lang="en-US" altLang="ko-KR" sz="900" kern="0" dirty="0">
                <a:latin typeface="Arial" panose="020B0604020202020204" pitchFamily="34" charset="0"/>
                <a:cs typeface="Arial" panose="020B0604020202020204" pitchFamily="34" charset="0"/>
              </a:rPr>
              <a:t>: 4</a:t>
            </a:r>
            <a:r>
              <a:rPr lang="ko-KR" altLang="en-US" sz="900" kern="0" dirty="0" err="1">
                <a:latin typeface="Arial" panose="020B0604020202020204" pitchFamily="34" charset="0"/>
                <a:cs typeface="Arial" panose="020B0604020202020204" pitchFamily="34" charset="0"/>
              </a:rPr>
              <a:t>대보험</a:t>
            </a:r>
            <a:r>
              <a:rPr lang="ko-KR" altLang="en-US" sz="900" kern="0" dirty="0">
                <a:latin typeface="Arial" panose="020B0604020202020204" pitchFamily="34" charset="0"/>
                <a:cs typeface="Arial" panose="020B0604020202020204" pitchFamily="34" charset="0"/>
              </a:rPr>
              <a:t> 관련 예수금으로 구성되어 있음</a:t>
            </a:r>
          </a:p>
          <a:p>
            <a:pPr marL="266700" indent="-180975">
              <a:lnSpc>
                <a:spcPts val="1200"/>
              </a:lnSpc>
              <a:spcBef>
                <a:spcPts val="600"/>
              </a:spcBef>
              <a:buClr>
                <a:srgbClr val="00338D"/>
              </a:buClr>
              <a:buFont typeface="Wingdings" panose="05000000000000000000" pitchFamily="2" charset="2"/>
              <a:buChar char="ü"/>
            </a:pPr>
            <a:r>
              <a:rPr lang="ko-KR" altLang="en-US" sz="900" kern="0" dirty="0">
                <a:latin typeface="Arial" panose="020B0604020202020204" pitchFamily="34" charset="0"/>
                <a:cs typeface="Arial" panose="020B0604020202020204" pitchFamily="34" charset="0"/>
              </a:rPr>
              <a:t>미지급비용</a:t>
            </a:r>
            <a:r>
              <a:rPr lang="en-US" altLang="ko-KR" sz="900" kern="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미지급 이자비용 인식액과 연차수당 미지급비용으로 구성되어 있음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또한 </a:t>
            </a:r>
            <a:r>
              <a:rPr lang="ko-KR" altLang="en-US" sz="900" kern="0" dirty="0">
                <a:latin typeface="Arial" panose="020B0604020202020204" pitchFamily="34" charset="0"/>
                <a:cs typeface="Arial" panose="020B0604020202020204" pitchFamily="34" charset="0"/>
              </a:rPr>
              <a:t>매입채무의 경우 회사의 서버유지비용</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중고차 시장관련 </a:t>
            </a:r>
            <a:r>
              <a:rPr lang="en-US" altLang="ko-KR" sz="900" kern="0" dirty="0">
                <a:latin typeface="Arial" panose="020B0604020202020204" pitchFamily="34" charset="0"/>
                <a:cs typeface="Arial" panose="020B0604020202020204" pitchFamily="34" charset="0"/>
              </a:rPr>
              <a:t>Data </a:t>
            </a:r>
            <a:r>
              <a:rPr lang="ko-KR" altLang="en-US" sz="900" kern="0" dirty="0">
                <a:latin typeface="Arial" panose="020B0604020202020204" pitchFamily="34" charset="0"/>
                <a:cs typeface="Arial" panose="020B0604020202020204" pitchFamily="34" charset="0"/>
              </a:rPr>
              <a:t>이용 수수료</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및 마케팅 광고 대행사 등에 대하여 발생하고 있음</a:t>
            </a:r>
            <a:r>
              <a:rPr lang="en-US" altLang="ko-KR" sz="900" kern="0" dirty="0">
                <a:latin typeface="Arial" panose="020B0604020202020204" pitchFamily="34" charset="0"/>
                <a:cs typeface="Arial" panose="020B0604020202020204" pitchFamily="34" charset="0"/>
              </a:rPr>
              <a:t>.</a:t>
            </a:r>
            <a:r>
              <a:rPr lang="en-US" altLang="ko-KR" sz="900" dirty="0">
                <a:latin typeface="Arial" panose="020B0604020202020204" pitchFamily="34" charset="0"/>
                <a:cs typeface="Arial" panose="020B0604020202020204" pitchFamily="34" charset="0"/>
              </a:rPr>
              <a:t> ’21</a:t>
            </a:r>
            <a:r>
              <a:rPr lang="ko-KR" altLang="en-US" sz="900" dirty="0">
                <a:latin typeface="Arial" panose="020B0604020202020204" pitchFamily="34" charset="0"/>
                <a:cs typeface="Arial" panose="020B0604020202020204" pitchFamily="34" charset="0"/>
              </a:rPr>
              <a:t>년 중 구글 광고수수료 결제를 대행하던 업체와 거래가 종료되고 직접 결제함에 따라 매입채무 금액이 감소하였음</a:t>
            </a:r>
            <a:r>
              <a:rPr lang="en-US" altLang="ko-KR" sz="900" dirty="0">
                <a:latin typeface="Arial" panose="020B0604020202020204" pitchFamily="34" charset="0"/>
                <a:cs typeface="Arial" panose="020B0604020202020204" pitchFamily="34" charset="0"/>
              </a:rPr>
              <a:t>. </a:t>
            </a:r>
            <a:r>
              <a:rPr lang="ko-KR" altLang="en-US" sz="900" dirty="0">
                <a:latin typeface="Arial" panose="020B0604020202020204" pitchFamily="34" charset="0"/>
                <a:cs typeface="Arial" panose="020B0604020202020204" pitchFamily="34" charset="0"/>
              </a:rPr>
              <a:t>거래처별로 분류한 각 비용으로 </a:t>
            </a:r>
            <a:r>
              <a:rPr lang="ko-KR" altLang="en-US" sz="900" dirty="0" err="1">
                <a:latin typeface="Arial" panose="020B0604020202020204" pitchFamily="34" charset="0"/>
                <a:cs typeface="Arial" panose="020B0604020202020204" pitchFamily="34" charset="0"/>
              </a:rPr>
              <a:t>상계되는</a:t>
            </a:r>
            <a:r>
              <a:rPr lang="ko-KR" altLang="en-US" sz="900" dirty="0">
                <a:latin typeface="Arial" panose="020B0604020202020204" pitchFamily="34" charset="0"/>
                <a:cs typeface="Arial" panose="020B0604020202020204" pitchFamily="34" charset="0"/>
              </a:rPr>
              <a:t> 매입채무 금액은 아래와 같음</a:t>
            </a:r>
            <a:endParaRPr lang="en-US" altLang="ko-KR" sz="900" dirty="0">
              <a:latin typeface="Arial" panose="020B0604020202020204" pitchFamily="34" charset="0"/>
              <a:cs typeface="Arial" panose="020B0604020202020204" pitchFamily="34" charset="0"/>
            </a:endParaRPr>
          </a:p>
          <a:p>
            <a:pPr marL="266700" indent="-180975">
              <a:lnSpc>
                <a:spcPts val="1200"/>
              </a:lnSpc>
              <a:spcBef>
                <a:spcPts val="600"/>
              </a:spcBef>
              <a:buFont typeface="Wingdings" panose="05000000000000000000" pitchFamily="2" charset="2"/>
              <a:buChar char="ü"/>
            </a:pPr>
            <a:endParaRPr lang="en-US" altLang="ko-KR" sz="900" kern="0" dirty="0">
              <a:latin typeface="Arial" panose="020B0604020202020204" pitchFamily="34" charset="0"/>
              <a:cs typeface="Arial" panose="020B0604020202020204" pitchFamily="34" charset="0"/>
            </a:endParaRPr>
          </a:p>
        </p:txBody>
      </p:sp>
      <p:sp>
        <p:nvSpPr>
          <p:cNvPr id="25" name="순서도: 연결자 24">
            <a:extLst>
              <a:ext uri="{FF2B5EF4-FFF2-40B4-BE49-F238E27FC236}">
                <a16:creationId xmlns:a16="http://schemas.microsoft.com/office/drawing/2014/main" id="{B62052E3-6811-4B91-BF79-B58EACEB364F}"/>
              </a:ext>
            </a:extLst>
          </p:cNvPr>
          <p:cNvSpPr/>
          <p:nvPr/>
        </p:nvSpPr>
        <p:spPr bwMode="auto">
          <a:xfrm>
            <a:off x="4776020" y="15123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33" name="직사각형 32">
            <a:extLst>
              <a:ext uri="{FF2B5EF4-FFF2-40B4-BE49-F238E27FC236}">
                <a16:creationId xmlns:a16="http://schemas.microsoft.com/office/drawing/2014/main" id="{0F447CC3-FD38-4A83-8514-33326A7027B0}"/>
              </a:ext>
            </a:extLst>
          </p:cNvPr>
          <p:cNvSpPr/>
          <p:nvPr/>
        </p:nvSpPr>
        <p:spPr>
          <a:xfrm>
            <a:off x="603996" y="3577003"/>
            <a:ext cx="4065960" cy="116206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연결자 33">
            <a:extLst>
              <a:ext uri="{FF2B5EF4-FFF2-40B4-BE49-F238E27FC236}">
                <a16:creationId xmlns:a16="http://schemas.microsoft.com/office/drawing/2014/main" id="{C12EB709-A1CF-4F56-BA01-EF11EEBF32E5}"/>
              </a:ext>
            </a:extLst>
          </p:cNvPr>
          <p:cNvSpPr/>
          <p:nvPr/>
        </p:nvSpPr>
        <p:spPr bwMode="auto">
          <a:xfrm>
            <a:off x="526373" y="35050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
        <p:nvSpPr>
          <p:cNvPr id="17" name="제목 2">
            <a:extLst>
              <a:ext uri="{FF2B5EF4-FFF2-40B4-BE49-F238E27FC236}">
                <a16:creationId xmlns:a16="http://schemas.microsoft.com/office/drawing/2014/main" id="{16BC6B30-546E-411C-8B14-56685342539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NAV Statement (5/6)</a:t>
            </a:r>
          </a:p>
        </p:txBody>
      </p:sp>
      <p:sp>
        <p:nvSpPr>
          <p:cNvPr id="13" name="TextBox 12">
            <a:extLst>
              <a:ext uri="{FF2B5EF4-FFF2-40B4-BE49-F238E27FC236}">
                <a16:creationId xmlns:a16="http://schemas.microsoft.com/office/drawing/2014/main" id="{7A6BD230-05F6-4F7F-B177-6A28A357DB83}"/>
              </a:ext>
            </a:extLst>
          </p:cNvPr>
          <p:cNvSpPr txBox="1"/>
          <p:nvPr/>
        </p:nvSpPr>
        <p:spPr>
          <a:xfrm>
            <a:off x="601200" y="4911614"/>
            <a:ext cx="357938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‘22</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6</a:t>
            </a:r>
            <a:r>
              <a:rPr lang="ko-KR" altLang="en-US" sz="700">
                <a:latin typeface="Arial" panose="020B0604020202020204" pitchFamily="34" charset="0"/>
                <a:cs typeface="Arial" panose="020B0604020202020204" pitchFamily="34" charset="0"/>
              </a:rPr>
              <a:t>월말 기준 일부 </a:t>
            </a:r>
            <a:r>
              <a:rPr lang="ko-KR" altLang="en-US" sz="700" err="1">
                <a:latin typeface="Arial" panose="020B0604020202020204" pitchFamily="34" charset="0"/>
                <a:cs typeface="Arial" panose="020B0604020202020204" pitchFamily="34" charset="0"/>
              </a:rPr>
              <a:t>미결산된</a:t>
            </a:r>
            <a:r>
              <a:rPr lang="ko-KR" altLang="en-US" sz="700">
                <a:latin typeface="Arial" panose="020B0604020202020204" pitchFamily="34" charset="0"/>
                <a:cs typeface="Arial" panose="020B0604020202020204" pitchFamily="34" charset="0"/>
              </a:rPr>
              <a:t> 금액</a:t>
            </a:r>
            <a:r>
              <a:rPr lang="en-US" altLang="ko-KR" sz="700">
                <a:latin typeface="Arial" panose="020B0604020202020204" pitchFamily="34" charset="0"/>
                <a:cs typeface="Arial" panose="020B0604020202020204" pitchFamily="34" charset="0"/>
              </a:rPr>
              <a:t>(6.6</a:t>
            </a:r>
            <a:r>
              <a:rPr lang="ko-KR" altLang="en-US" sz="700">
                <a:latin typeface="Arial" panose="020B0604020202020204" pitchFamily="34" charset="0"/>
                <a:cs typeface="Arial" panose="020B0604020202020204" pitchFamily="34" charset="0"/>
              </a:rPr>
              <a:t>백만원</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이 존재함</a:t>
            </a:r>
            <a:endParaRPr lang="en-US" altLang="ko-KR" sz="7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5FB6B83-82F7-4CC8-A7CA-6E138E4C3FF5}"/>
              </a:ext>
            </a:extLst>
          </p:cNvPr>
          <p:cNvSpPr txBox="1"/>
          <p:nvPr/>
        </p:nvSpPr>
        <p:spPr>
          <a:xfrm>
            <a:off x="610365" y="5033311"/>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graphicFrame>
        <p:nvGraphicFramePr>
          <p:cNvPr id="16" name="표 15">
            <a:extLst>
              <a:ext uri="{FF2B5EF4-FFF2-40B4-BE49-F238E27FC236}">
                <a16:creationId xmlns:a16="http://schemas.microsoft.com/office/drawing/2014/main" id="{9D9A174D-04AA-4451-ADCA-6C80E92DEC85}"/>
              </a:ext>
            </a:extLst>
          </p:cNvPr>
          <p:cNvGraphicFramePr>
            <a:graphicFrameLocks noGrp="1"/>
          </p:cNvGraphicFramePr>
          <p:nvPr>
            <p:extLst>
              <p:ext uri="{D42A27DB-BD31-4B8C-83A1-F6EECF244321}">
                <p14:modId xmlns:p14="http://schemas.microsoft.com/office/powerpoint/2010/main" val="2279152675"/>
              </p:ext>
            </p:extLst>
          </p:nvPr>
        </p:nvGraphicFramePr>
        <p:xfrm>
          <a:off x="5059769" y="5045883"/>
          <a:ext cx="3403985" cy="1173480"/>
        </p:xfrm>
        <a:graphic>
          <a:graphicData uri="http://schemas.openxmlformats.org/drawingml/2006/table">
            <a:tbl>
              <a:tblPr/>
              <a:tblGrid>
                <a:gridCol w="114857">
                  <a:extLst>
                    <a:ext uri="{9D8B030D-6E8A-4147-A177-3AD203B41FA5}">
                      <a16:colId xmlns:a16="http://schemas.microsoft.com/office/drawing/2014/main" val="1307807542"/>
                    </a:ext>
                  </a:extLst>
                </a:gridCol>
                <a:gridCol w="1046540">
                  <a:extLst>
                    <a:ext uri="{9D8B030D-6E8A-4147-A177-3AD203B41FA5}">
                      <a16:colId xmlns:a16="http://schemas.microsoft.com/office/drawing/2014/main" val="3191531949"/>
                    </a:ext>
                  </a:extLst>
                </a:gridCol>
                <a:gridCol w="560647">
                  <a:extLst>
                    <a:ext uri="{9D8B030D-6E8A-4147-A177-3AD203B41FA5}">
                      <a16:colId xmlns:a16="http://schemas.microsoft.com/office/drawing/2014/main" val="4244402274"/>
                    </a:ext>
                  </a:extLst>
                </a:gridCol>
                <a:gridCol w="560647">
                  <a:extLst>
                    <a:ext uri="{9D8B030D-6E8A-4147-A177-3AD203B41FA5}">
                      <a16:colId xmlns:a16="http://schemas.microsoft.com/office/drawing/2014/main" val="1521753723"/>
                    </a:ext>
                  </a:extLst>
                </a:gridCol>
                <a:gridCol w="560647">
                  <a:extLst>
                    <a:ext uri="{9D8B030D-6E8A-4147-A177-3AD203B41FA5}">
                      <a16:colId xmlns:a16="http://schemas.microsoft.com/office/drawing/2014/main" val="2030685568"/>
                    </a:ext>
                  </a:extLst>
                </a:gridCol>
                <a:gridCol w="560647">
                  <a:extLst>
                    <a:ext uri="{9D8B030D-6E8A-4147-A177-3AD203B41FA5}">
                      <a16:colId xmlns:a16="http://schemas.microsoft.com/office/drawing/2014/main" val="3960226051"/>
                    </a:ext>
                  </a:extLst>
                </a:gridCol>
              </a:tblGrid>
              <a:tr h="97486">
                <a:tc gridSpan="2">
                  <a:txBody>
                    <a:bodyPr/>
                    <a:lstStyle/>
                    <a:p>
                      <a:pPr algn="l" fontAlgn="ctr"/>
                      <a:r>
                        <a:rPr lang="en-US" altLang="ko-KR" sz="800" b="1" i="0" u="none" strike="noStrike">
                          <a:solidFill>
                            <a:srgbClr val="FFFFFF"/>
                          </a:solidFill>
                          <a:effectLst/>
                          <a:latin typeface="Arial" panose="020B0604020202020204" pitchFamily="34" charset="0"/>
                          <a:ea typeface="+mn-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Dec-19</a:t>
                      </a:r>
                    </a:p>
                  </a:txBody>
                  <a:tcPr marL="36000" marR="36000" marT="0" marB="0" anchor="ctr">
                    <a:lnL>
                      <a:noFill/>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Dec-20</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Dec-21</a:t>
                      </a:r>
                    </a:p>
                  </a:txBody>
                  <a:tcPr marL="36000" marR="36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rtl="0" fontAlgn="ctr"/>
                      <a:r>
                        <a:rPr lang="en-US" sz="800" b="1" i="0" u="none" strike="noStrike">
                          <a:solidFill>
                            <a:srgbClr val="FFFFFF"/>
                          </a:solidFill>
                          <a:effectLst/>
                          <a:latin typeface="Arial" panose="020B0604020202020204" pitchFamily="34" charset="0"/>
                          <a:ea typeface="맑은 고딕" panose="020B0503020000020004" pitchFamily="50" charset="-127"/>
                        </a:rPr>
                        <a:t>Jun-22</a:t>
                      </a:r>
                    </a:p>
                  </a:txBody>
                  <a:tcPr marL="36000" marR="36000" marT="0"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63774411"/>
                  </a:ext>
                </a:extLst>
              </a:tr>
              <a:tr h="70298">
                <a:tc gridSpan="2">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매입채무</a:t>
                      </a:r>
                      <a:endParaRPr lang="en-US" sz="8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chemeClr val="tx1"/>
                          </a:solidFill>
                          <a:effectLst/>
                          <a:latin typeface="Arial" panose="020B0604020202020204" pitchFamily="34" charset="0"/>
                          <a:ea typeface="맑은 고딕" panose="020B0503020000020004" pitchFamily="50" charset="-127"/>
                        </a:rPr>
                        <a:t>21</a:t>
                      </a:r>
                    </a:p>
                  </a:txBody>
                  <a:tcPr marL="36000" marR="36000" marT="9525" marB="0" anchor="ctr">
                    <a:lnL>
                      <a:noFill/>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77996255"/>
                  </a:ext>
                </a:extLst>
              </a:tr>
              <a:tr h="105102">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11</a:t>
                      </a:r>
                    </a:p>
                  </a:txBody>
                  <a:tcPr marL="36000" marR="36000" marT="9525" marB="0" anchor="ctr">
                    <a:lnL>
                      <a:noFill/>
                    </a:lnL>
                    <a:lnR w="12700" cap="flat" cmpd="sng" algn="ctr">
                      <a:no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7</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6</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15</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71567380"/>
                  </a:ext>
                </a:extLst>
              </a:tr>
              <a:tr h="105102">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운반비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712955866"/>
                  </a:ext>
                </a:extLst>
              </a:tr>
              <a:tr h="105102">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통신비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4</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4</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4</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19</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4033177442"/>
                  </a:ext>
                </a:extLst>
              </a:tr>
              <a:tr h="127100">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차량임차료</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3</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3</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560678778"/>
                  </a:ext>
                </a:extLst>
              </a:tr>
              <a:tr h="105102">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광고선전비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3</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92</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9</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16</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251819233"/>
                  </a:ext>
                </a:extLst>
              </a:tr>
              <a:tr h="105102">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9525" marB="0" anchor="ctr">
                    <a:lnL w="6350" cap="flat" cmpd="sng" algn="ctr">
                      <a:solidFill>
                        <a:srgbClr val="005EB8"/>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a:noFill/>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3717775648"/>
                  </a:ext>
                </a:extLst>
              </a:tr>
              <a:tr h="105102">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상품</a:t>
                      </a:r>
                      <a:r>
                        <a:rPr lang="en-US" altLang="ko-KR" sz="800" b="0" i="0" u="none" strike="noStrike" baseline="30000">
                          <a:solidFill>
                            <a:srgbClr val="000000"/>
                          </a:solidFill>
                          <a:effectLst/>
                          <a:latin typeface="맑은 고딕" panose="020B0503020000020004" pitchFamily="50" charset="-127"/>
                          <a:ea typeface="맑은 고딕" panose="020B0503020000020004" pitchFamily="50" charset="-127"/>
                        </a:rPr>
                        <a:t>2</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err="1">
                          <a:solidFill>
                            <a:srgbClr val="000000"/>
                          </a:solidFill>
                          <a:effectLst/>
                          <a:latin typeface="맑은 고딕" panose="020B0503020000020004" pitchFamily="50" charset="-127"/>
                          <a:ea typeface="맑은 고딕" panose="020B0503020000020004" pitchFamily="50" charset="-127"/>
                        </a:rPr>
                        <a:t>탁송비</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미결산</a:t>
                      </a: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9525" marB="0" anchor="ctr">
                    <a:lnL w="6350" cap="flat" cmpd="sng" algn="ctr">
                      <a:solidFill>
                        <a:srgbClr val="005EB8"/>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a:noFill/>
                    </a:lnL>
                    <a:lnR w="1270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1</a:t>
                      </a:r>
                    </a:p>
                  </a:txBody>
                  <a:tcPr marL="36000" marR="3600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444444"/>
                          </a:solidFill>
                          <a:effectLst/>
                          <a:latin typeface="Arial" panose="020B0604020202020204" pitchFamily="34" charset="0"/>
                          <a:ea typeface="맑은 고딕" panose="020B0503020000020004" pitchFamily="50" charset="-127"/>
                        </a:rPr>
                        <a:t>(0)</a:t>
                      </a:r>
                    </a:p>
                  </a:txBody>
                  <a:tcPr marL="36000" marR="36000" marT="9525" marB="0"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11222424"/>
                  </a:ext>
                </a:extLst>
              </a:tr>
            </a:tbl>
          </a:graphicData>
        </a:graphic>
      </p:graphicFrame>
      <p:sp>
        <p:nvSpPr>
          <p:cNvPr id="15" name="TextBox 14">
            <a:extLst>
              <a:ext uri="{FF2B5EF4-FFF2-40B4-BE49-F238E27FC236}">
                <a16:creationId xmlns:a16="http://schemas.microsoft.com/office/drawing/2014/main" id="{3CA8A288-2B43-4EC5-8C99-A5BFC2DA701B}"/>
              </a:ext>
            </a:extLst>
          </p:cNvPr>
          <p:cNvSpPr txBox="1"/>
          <p:nvPr/>
        </p:nvSpPr>
        <p:spPr>
          <a:xfrm>
            <a:off x="5059769" y="6253935"/>
            <a:ext cx="2349600"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2: ’22</a:t>
            </a:r>
            <a:r>
              <a:rPr lang="ko-KR" altLang="en-US" sz="700">
                <a:latin typeface="Arial" panose="020B0604020202020204" pitchFamily="34" charset="0"/>
                <a:cs typeface="Arial" panose="020B0604020202020204" pitchFamily="34" charset="0"/>
              </a:rPr>
              <a:t>년 상품 매입채무 </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금액은 결산 후 정리될 예정</a:t>
            </a:r>
            <a:endParaRPr lang="en-US" altLang="ko-KR" sz="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1367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CA42B1DA-508E-452C-B3E7-187DFCCB3554}"/>
              </a:ext>
            </a:extLst>
          </p:cNvPr>
          <p:cNvGraphicFramePr>
            <a:graphicFrameLocks noGrp="1"/>
          </p:cNvGraphicFramePr>
          <p:nvPr/>
        </p:nvGraphicFramePr>
        <p:xfrm>
          <a:off x="596437" y="1525569"/>
          <a:ext cx="4070724" cy="3361425"/>
        </p:xfrm>
        <a:graphic>
          <a:graphicData uri="http://schemas.openxmlformats.org/drawingml/2006/table">
            <a:tbl>
              <a:tblPr/>
              <a:tblGrid>
                <a:gridCol w="145135">
                  <a:extLst>
                    <a:ext uri="{9D8B030D-6E8A-4147-A177-3AD203B41FA5}">
                      <a16:colId xmlns:a16="http://schemas.microsoft.com/office/drawing/2014/main" val="3432411723"/>
                    </a:ext>
                  </a:extLst>
                </a:gridCol>
                <a:gridCol w="1340445">
                  <a:extLst>
                    <a:ext uri="{9D8B030D-6E8A-4147-A177-3AD203B41FA5}">
                      <a16:colId xmlns:a16="http://schemas.microsoft.com/office/drawing/2014/main" val="748762324"/>
                    </a:ext>
                  </a:extLst>
                </a:gridCol>
                <a:gridCol w="646286">
                  <a:extLst>
                    <a:ext uri="{9D8B030D-6E8A-4147-A177-3AD203B41FA5}">
                      <a16:colId xmlns:a16="http://schemas.microsoft.com/office/drawing/2014/main" val="1250208538"/>
                    </a:ext>
                  </a:extLst>
                </a:gridCol>
                <a:gridCol w="646286">
                  <a:extLst>
                    <a:ext uri="{9D8B030D-6E8A-4147-A177-3AD203B41FA5}">
                      <a16:colId xmlns:a16="http://schemas.microsoft.com/office/drawing/2014/main" val="3690363739"/>
                    </a:ext>
                  </a:extLst>
                </a:gridCol>
                <a:gridCol w="646286">
                  <a:extLst>
                    <a:ext uri="{9D8B030D-6E8A-4147-A177-3AD203B41FA5}">
                      <a16:colId xmlns:a16="http://schemas.microsoft.com/office/drawing/2014/main" val="35629541"/>
                    </a:ext>
                  </a:extLst>
                </a:gridCol>
                <a:gridCol w="646286">
                  <a:extLst>
                    <a:ext uri="{9D8B030D-6E8A-4147-A177-3AD203B41FA5}">
                      <a16:colId xmlns:a16="http://schemas.microsoft.com/office/drawing/2014/main" val="441331730"/>
                    </a:ext>
                  </a:extLst>
                </a:gridCol>
              </a:tblGrid>
              <a:tr h="180000">
                <a:tc gridSpan="2">
                  <a:txBody>
                    <a:bodyPr/>
                    <a:lstStyle/>
                    <a:p>
                      <a:pPr algn="l"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NAV Statement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endParaRPr lang="ko-KR" altLang="en-US" sz="9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no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59998958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2019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2022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313607019"/>
                  </a:ext>
                </a:extLst>
              </a:tr>
              <a:tr h="144000">
                <a:tc gridSpan="2">
                  <a:txBody>
                    <a:bodyPr/>
                    <a:lstStyle/>
                    <a:p>
                      <a:pPr algn="l"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단위</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 </a:t>
                      </a:r>
                      <a:r>
                        <a:rPr lang="ko-KR" altLang="en-US" sz="900" b="1" i="0" u="none" strike="noStrike">
                          <a:solidFill>
                            <a:srgbClr val="000000"/>
                          </a:solidFill>
                          <a:effectLst/>
                          <a:latin typeface="Arial" panose="020B0604020202020204" pitchFamily="34" charset="0"/>
                          <a:ea typeface="+mj-ea"/>
                          <a:cs typeface="Arial" panose="020B0604020202020204" pitchFamily="34" charset="0"/>
                        </a:rPr>
                        <a:t>백만원</a:t>
                      </a:r>
                      <a:r>
                        <a:rPr lang="en-US" altLang="ko-KR" sz="900" b="1"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Dec. 31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a:cs typeface="Arial" panose="020B0604020202020204" pitchFamily="34" charset="0"/>
                        </a:rPr>
                        <a:t>Jun. 30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654362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Net 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1,669</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45777788"/>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err="1">
                          <a:solidFill>
                            <a:srgbClr val="000000"/>
                          </a:solidFill>
                          <a:effectLst/>
                          <a:latin typeface="Arial" panose="020B0604020202020204" pitchFamily="34" charset="0"/>
                          <a:ea typeface="+mj-ea"/>
                          <a:cs typeface="Arial" panose="020B0604020202020204" pitchFamily="34" charset="0"/>
                        </a:rPr>
                        <a:t>현금및현금성자산</a:t>
                      </a: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2,159</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1,968</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1,730</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1,265</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982838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35103191"/>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rtl="0" fontAlgn="ctr"/>
                      <a:r>
                        <a:rPr lang="ko-KR" altLang="en-US" sz="10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a:t>
                      </a:r>
                    </a:p>
                  </a:txBody>
                  <a:tcPr marL="36000" marR="36000" marT="9525"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02952883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매출채권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297</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a:t>
                      </a:r>
                    </a:p>
                  </a:txBody>
                  <a:tcPr marL="36000" marR="36000" marT="9525"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a:t>
                      </a:r>
                    </a:p>
                  </a:txBody>
                  <a:tcPr marL="36000" marR="36000" marT="9525"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7128429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867898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a:t>
                      </a:r>
                    </a:p>
                  </a:txBody>
                  <a:tcPr marL="36000" marR="36000" marT="9525"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(459)</a:t>
                      </a:r>
                    </a:p>
                  </a:txBody>
                  <a:tcPr marL="36000" marR="36000" marT="9525"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17206305"/>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선급금</a:t>
                      </a:r>
                      <a:r>
                        <a:rPr lang="en-US" altLang="ko-KR" sz="900" b="0" i="0" u="none" strike="noStrike" kern="1200" baseline="30000">
                          <a:solidFill>
                            <a:srgbClr val="000000"/>
                          </a:solidFill>
                          <a:effectLst/>
                          <a:latin typeface="Arial" panose="020B0604020202020204" pitchFamily="34" charset="0"/>
                          <a:ea typeface="+mn-ea"/>
                          <a:cs typeface="Arial" panose="020B0604020202020204" pitchFamily="34" charset="0"/>
                        </a:rPr>
                        <a:t>1</a:t>
                      </a: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9525"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a:t>
                      </a:r>
                    </a:p>
                  </a:txBody>
                  <a:tcPr marL="36000" marR="36000" marT="9525"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10738047"/>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PP&amp;E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3593698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유형자산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a:t>
                      </a:r>
                    </a:p>
                  </a:txBody>
                  <a:tcPr marL="36000" marR="36000" marT="0" marB="0" anchor="b">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743005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무형자산</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17724312"/>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Others</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(670)</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(780)</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15121123"/>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금융자산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a:noFill/>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5374151"/>
                  </a:ext>
                </a:extLst>
              </a:tr>
              <a:tr h="144000">
                <a:tc>
                  <a:txBody>
                    <a:bodyPr/>
                    <a:lstStyle/>
                    <a:p>
                      <a:pPr algn="l" rtl="0" fontAlgn="ctr"/>
                      <a:endParaRPr lang="ko-KR" altLang="en-US" sz="9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보증금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38824016"/>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b">
                    <a:lnL>
                      <a:noFill/>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5230055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예수금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0098104"/>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5638131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퇴직급여충당부채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(803)</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a:t>
                      </a:r>
                    </a:p>
                  </a:txBody>
                  <a:tcPr marL="36000" marR="36000" marT="0" marB="0" anchor="b">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952353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b">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b">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91351853"/>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mj-ea"/>
                          <a:cs typeface="Arial" panose="020B0604020202020204" pitchFamily="34" charset="0"/>
                        </a:rPr>
                        <a:t>NAV</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1,537</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822</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536</a:t>
                      </a:r>
                    </a:p>
                  </a:txBody>
                  <a:tcPr marL="36000" marR="36000" marT="0" marB="0" anchor="b">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b">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84488776"/>
                  </a:ext>
                </a:extLst>
              </a:tr>
            </a:tbl>
          </a:graphicData>
        </a:graphic>
      </p:graphicFrame>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Supporting Analysis</a:t>
            </a:r>
          </a:p>
        </p:txBody>
      </p:sp>
      <p:sp>
        <p:nvSpPr>
          <p:cNvPr id="22" name="Title 1">
            <a:extLst>
              <a:ext uri="{FF2B5EF4-FFF2-40B4-BE49-F238E27FC236}">
                <a16:creationId xmlns:a16="http://schemas.microsoft.com/office/drawing/2014/main" id="{AD57EB35-847D-4C51-A5AC-F2353DFA105D}"/>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r>
              <a:rPr lang="ko-KR" altLang="en-US" sz="1000" b="1">
                <a:solidFill>
                  <a:srgbClr val="002997"/>
                </a:solidFill>
                <a:latin typeface="Arial" panose="020B0604020202020204" pitchFamily="34" charset="0"/>
                <a:ea typeface="+mj-ea"/>
                <a:cs typeface="Arial" panose="020B0604020202020204" pitchFamily="34" charset="0"/>
              </a:rPr>
              <a:t>기타자산부채의 경우 퇴직급여충당금이 지속적으로 증가함에 따라</a:t>
            </a:r>
            <a:r>
              <a:rPr lang="en-US" altLang="ko-KR" sz="1000" b="1">
                <a:solidFill>
                  <a:srgbClr val="002997"/>
                </a:solidFill>
                <a:latin typeface="Arial" panose="020B0604020202020204" pitchFamily="34" charset="0"/>
                <a:ea typeface="+mj-ea"/>
                <a:cs typeface="Arial" panose="020B0604020202020204" pitchFamily="34" charset="0"/>
              </a:rPr>
              <a:t> ’19</a:t>
            </a:r>
            <a:r>
              <a:rPr lang="ko-KR" altLang="en-US" sz="1000" b="1">
                <a:solidFill>
                  <a:srgbClr val="002997"/>
                </a:solidFill>
                <a:latin typeface="Arial" panose="020B0604020202020204" pitchFamily="34" charset="0"/>
                <a:ea typeface="+mj-ea"/>
                <a:cs typeface="Arial" panose="020B0604020202020204" pitchFamily="34" charset="0"/>
              </a:rPr>
              <a:t>년부터 지속적으로 </a:t>
            </a:r>
            <a:r>
              <a:rPr lang="ko-KR" altLang="en-US" sz="1000" b="1" err="1">
                <a:solidFill>
                  <a:srgbClr val="002997"/>
                </a:solidFill>
                <a:latin typeface="Arial" panose="020B0604020202020204" pitchFamily="34" charset="0"/>
                <a:ea typeface="+mj-ea"/>
                <a:cs typeface="Arial" panose="020B0604020202020204" pitchFamily="34" charset="0"/>
              </a:rPr>
              <a:t>순액이</a:t>
            </a:r>
            <a:r>
              <a:rPr lang="ko-KR" altLang="en-US" sz="1000" b="1">
                <a:solidFill>
                  <a:srgbClr val="002997"/>
                </a:solidFill>
                <a:latin typeface="Arial" panose="020B0604020202020204" pitchFamily="34" charset="0"/>
                <a:ea typeface="+mj-ea"/>
                <a:cs typeface="Arial" panose="020B0604020202020204" pitchFamily="34" charset="0"/>
              </a:rPr>
              <a:t> 감소하고 있음</a:t>
            </a:r>
            <a:endParaRPr lang="en-US" altLang="ko-KR" sz="1000" b="1">
              <a:solidFill>
                <a:srgbClr val="002997"/>
              </a:solidFill>
              <a:latin typeface="Arial" panose="020B0604020202020204" pitchFamily="34" charset="0"/>
              <a:ea typeface="+mj-ea"/>
              <a:cs typeface="Arial" panose="020B0604020202020204" pitchFamily="34" charset="0"/>
            </a:endParaRPr>
          </a:p>
        </p:txBody>
      </p:sp>
      <p:sp>
        <p:nvSpPr>
          <p:cNvPr id="23" name="TextBox 22">
            <a:extLst>
              <a:ext uri="{FF2B5EF4-FFF2-40B4-BE49-F238E27FC236}">
                <a16:creationId xmlns:a16="http://schemas.microsoft.com/office/drawing/2014/main" id="{5030E57F-4E21-4CBD-A4B5-CD0A03DC42C5}"/>
              </a:ext>
            </a:extLst>
          </p:cNvPr>
          <p:cNvSpPr txBox="1"/>
          <p:nvPr/>
        </p:nvSpPr>
        <p:spPr>
          <a:xfrm>
            <a:off x="4751388" y="1515599"/>
            <a:ext cx="4553412" cy="4290883"/>
          </a:xfrm>
          <a:prstGeom prst="rect">
            <a:avLst/>
          </a:prstGeom>
          <a:noFill/>
          <a:ln>
            <a:noFill/>
          </a:ln>
        </p:spPr>
        <p:txBody>
          <a:bodyPr wrap="square" lIns="36000" tIns="0" rIns="36000" bIns="0" rtlCol="0">
            <a:noAutofit/>
          </a:bodyPr>
          <a:lstStyle/>
          <a:p>
            <a:pPr marL="171450" indent="-171450">
              <a:lnSpc>
                <a:spcPts val="1200"/>
              </a:lnSpc>
              <a:buFont typeface="Wingdings" panose="05000000000000000000" pitchFamily="2" charset="2"/>
              <a:buChar char="§"/>
            </a:pPr>
            <a:r>
              <a:rPr lang="ko-KR" altLang="en-US" sz="900" b="1" u="sng">
                <a:latin typeface="Arial" panose="020B0604020202020204" pitchFamily="34" charset="0"/>
                <a:cs typeface="Arial" panose="020B0604020202020204" pitchFamily="34" charset="0"/>
              </a:rPr>
              <a:t>기타자산부채</a:t>
            </a:r>
            <a:r>
              <a:rPr lang="en-US" altLang="ko-KR" sz="900" b="1" u="sng">
                <a:latin typeface="Arial" panose="020B0604020202020204" pitchFamily="34" charset="0"/>
                <a:cs typeface="Arial" panose="020B0604020202020204" pitchFamily="34" charset="0"/>
              </a:rPr>
              <a:t>(Others) (</a:t>
            </a:r>
            <a:r>
              <a:rPr lang="ko-KR" altLang="en-US" sz="900" b="1" u="sng">
                <a:latin typeface="Arial" panose="020B0604020202020204" pitchFamily="34" charset="0"/>
                <a:cs typeface="Arial" panose="020B0604020202020204" pitchFamily="34" charset="0"/>
              </a:rPr>
              <a:t>계속</a:t>
            </a:r>
            <a:r>
              <a:rPr lang="en-US" altLang="ko-KR" sz="900" b="1" u="sng">
                <a:latin typeface="Arial" panose="020B0604020202020204" pitchFamily="34" charset="0"/>
                <a:cs typeface="Arial" panose="020B0604020202020204" pitchFamily="34" charset="0"/>
              </a:rPr>
              <a:t>)</a:t>
            </a:r>
            <a:endParaRPr lang="en-US" altLang="ko-KR" sz="900" b="1">
              <a:latin typeface="Arial" panose="020B0604020202020204" pitchFamily="34" charset="0"/>
              <a:cs typeface="Arial" panose="020B0604020202020204" pitchFamily="34" charset="0"/>
            </a:endParaRPr>
          </a:p>
          <a:p>
            <a:pPr marL="266700" indent="-180975">
              <a:lnSpc>
                <a:spcPts val="1200"/>
              </a:lnSpc>
              <a:spcBef>
                <a:spcPts val="600"/>
              </a:spcBef>
              <a:buClr>
                <a:srgbClr val="00338D"/>
              </a:buClr>
              <a:buFont typeface="Wingdings" panose="05000000000000000000" pitchFamily="2" charset="2"/>
              <a:buChar char="ü"/>
            </a:pPr>
            <a:r>
              <a:rPr lang="ko-KR" altLang="en-US" sz="900" kern="0">
                <a:latin typeface="Arial" panose="020B0604020202020204" pitchFamily="34" charset="0"/>
                <a:cs typeface="Arial" panose="020B0604020202020204" pitchFamily="34" charset="0"/>
              </a:rPr>
              <a:t>퇴직급여충당부채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회사는 별도의 퇴직연금을 적립하고 있지는 않으나</a:t>
            </a:r>
            <a:r>
              <a:rPr lang="en-US" altLang="ko-KR" sz="900" kern="0">
                <a:latin typeface="Arial" panose="020B0604020202020204" pitchFamily="34" charset="0"/>
                <a:cs typeface="Arial" panose="020B0604020202020204" pitchFamily="34" charset="0"/>
              </a:rPr>
              <a:t>, 1</a:t>
            </a:r>
            <a:r>
              <a:rPr lang="ko-KR" altLang="en-US" sz="900" kern="0">
                <a:latin typeface="Arial" panose="020B0604020202020204" pitchFamily="34" charset="0"/>
                <a:cs typeface="Arial" panose="020B0604020202020204" pitchFamily="34" charset="0"/>
              </a:rPr>
              <a:t>년 이상 근로자에 대하여 퇴직급여 추계액을 적립하고 있음</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회사의 임원 </a:t>
            </a:r>
            <a:r>
              <a:rPr lang="en-US" altLang="ko-KR" sz="900" kern="0">
                <a:latin typeface="Arial" panose="020B0604020202020204" pitchFamily="34" charset="0"/>
                <a:cs typeface="Arial" panose="020B0604020202020204" pitchFamily="34" charset="0"/>
              </a:rPr>
              <a:t>2</a:t>
            </a:r>
            <a:r>
              <a:rPr lang="ko-KR" altLang="en-US" sz="900" kern="0">
                <a:latin typeface="Arial" panose="020B0604020202020204" pitchFamily="34" charset="0"/>
                <a:cs typeface="Arial" panose="020B0604020202020204" pitchFamily="34" charset="0"/>
              </a:rPr>
              <a:t>인에 대해서는 ‘</a:t>
            </a:r>
            <a:r>
              <a:rPr lang="en-US" altLang="ko-KR" sz="900" kern="0">
                <a:latin typeface="Arial" panose="020B0604020202020204" pitchFamily="34" charset="0"/>
                <a:cs typeface="Arial" panose="020B0604020202020204" pitchFamily="34" charset="0"/>
              </a:rPr>
              <a:t>19</a:t>
            </a:r>
            <a:r>
              <a:rPr lang="ko-KR" altLang="en-US" sz="900" kern="0">
                <a:latin typeface="Arial" panose="020B0604020202020204" pitchFamily="34" charset="0"/>
                <a:cs typeface="Arial" panose="020B0604020202020204" pitchFamily="34" charset="0"/>
              </a:rPr>
              <a:t>년 이전까진 </a:t>
            </a:r>
            <a:r>
              <a:rPr lang="en-US" altLang="ko-KR" sz="900" kern="0">
                <a:latin typeface="Arial" panose="020B0604020202020204" pitchFamily="34" charset="0"/>
                <a:cs typeface="Arial" panose="020B0604020202020204" pitchFamily="34" charset="0"/>
              </a:rPr>
              <a:t>3</a:t>
            </a:r>
            <a:r>
              <a:rPr lang="ko-KR" altLang="en-US" sz="900" kern="0">
                <a:latin typeface="Arial" panose="020B0604020202020204" pitchFamily="34" charset="0"/>
                <a:cs typeface="Arial" panose="020B0604020202020204" pitchFamily="34" charset="0"/>
              </a:rPr>
              <a:t>배수</a:t>
            </a:r>
            <a:r>
              <a:rPr lang="en-US" altLang="ko-KR" sz="900" kern="0">
                <a:latin typeface="Arial" panose="020B0604020202020204" pitchFamily="34" charset="0"/>
                <a:cs typeface="Arial" panose="020B0604020202020204" pitchFamily="34" charset="0"/>
              </a:rPr>
              <a:t>, ’20</a:t>
            </a:r>
            <a:r>
              <a:rPr lang="ko-KR" altLang="en-US" sz="900" kern="0">
                <a:latin typeface="Arial" panose="020B0604020202020204" pitchFamily="34" charset="0"/>
                <a:cs typeface="Arial" panose="020B0604020202020204" pitchFamily="34" charset="0"/>
              </a:rPr>
              <a:t>년 이후로는 </a:t>
            </a:r>
            <a:r>
              <a:rPr lang="en-US" altLang="ko-KR" sz="900" kern="0">
                <a:latin typeface="Arial" panose="020B0604020202020204" pitchFamily="34" charset="0"/>
                <a:cs typeface="Arial" panose="020B0604020202020204" pitchFamily="34" charset="0"/>
              </a:rPr>
              <a:t>2</a:t>
            </a:r>
            <a:r>
              <a:rPr lang="ko-KR" altLang="en-US" sz="900" kern="0">
                <a:latin typeface="Arial" panose="020B0604020202020204" pitchFamily="34" charset="0"/>
                <a:cs typeface="Arial" panose="020B0604020202020204" pitchFamily="34" charset="0"/>
              </a:rPr>
              <a:t>배수로 적립하고 있음</a:t>
            </a:r>
          </a:p>
          <a:p>
            <a:pPr marL="266700" indent="-180975">
              <a:lnSpc>
                <a:spcPts val="1200"/>
              </a:lnSpc>
              <a:spcBef>
                <a:spcPts val="600"/>
              </a:spcBef>
              <a:buClr>
                <a:srgbClr val="00338D"/>
              </a:buClr>
              <a:buFont typeface="Wingdings" panose="05000000000000000000" pitchFamily="2" charset="2"/>
              <a:buChar char="ü"/>
            </a:pPr>
            <a:r>
              <a:rPr lang="ko-KR" altLang="en-US" sz="900" kern="0">
                <a:latin typeface="Arial" panose="020B0604020202020204" pitchFamily="34" charset="0"/>
                <a:cs typeface="Arial" panose="020B0604020202020204" pitchFamily="34" charset="0"/>
              </a:rPr>
              <a:t>기타</a:t>
            </a:r>
            <a:r>
              <a:rPr lang="en-US" altLang="ko-KR" sz="900" kern="0">
                <a:latin typeface="Arial" panose="020B0604020202020204" pitchFamily="34" charset="0"/>
                <a:cs typeface="Arial" panose="020B0604020202020204" pitchFamily="34" charset="0"/>
              </a:rPr>
              <a:t>: </a:t>
            </a:r>
            <a:r>
              <a:rPr lang="ko-KR" altLang="en-US" sz="900" kern="0" err="1">
                <a:latin typeface="Arial" panose="020B0604020202020204" pitchFamily="34" charset="0"/>
                <a:cs typeface="Arial" panose="020B0604020202020204" pitchFamily="34" charset="0"/>
              </a:rPr>
              <a:t>부가세대급금</a:t>
            </a:r>
            <a:r>
              <a:rPr lang="en-US" altLang="ko-KR" sz="900" kern="0">
                <a:latin typeface="Arial" panose="020B0604020202020204" pitchFamily="34" charset="0"/>
                <a:cs typeface="Arial" panose="020B0604020202020204" pitchFamily="34" charset="0"/>
              </a:rPr>
              <a:t>/</a:t>
            </a:r>
            <a:r>
              <a:rPr lang="ko-KR" altLang="en-US" sz="900" kern="0" err="1">
                <a:latin typeface="Arial" panose="020B0604020202020204" pitchFamily="34" charset="0"/>
                <a:cs typeface="Arial" panose="020B0604020202020204" pitchFamily="34" charset="0"/>
              </a:rPr>
              <a:t>부가세예수금</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미수수익</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이자</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미수금</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매출채권 </a:t>
            </a:r>
            <a:r>
              <a:rPr lang="ko-KR" altLang="en-US" sz="900" kern="0" err="1">
                <a:latin typeface="Arial" panose="020B0604020202020204" pitchFamily="34" charset="0"/>
                <a:cs typeface="Arial" panose="020B0604020202020204" pitchFamily="34" charset="0"/>
              </a:rPr>
              <a:t>재분류</a:t>
            </a:r>
            <a:r>
              <a:rPr lang="ko-KR" altLang="en-US" sz="900" kern="0">
                <a:latin typeface="Arial" panose="020B0604020202020204" pitchFamily="34" charset="0"/>
                <a:cs typeface="Arial" panose="020B0604020202020204" pitchFamily="34" charset="0"/>
              </a:rPr>
              <a:t> 금액 제외</a:t>
            </a:r>
            <a:r>
              <a:rPr lang="en-US" altLang="ko-KR" sz="900" kern="0">
                <a:latin typeface="Arial" panose="020B0604020202020204" pitchFamily="34" charset="0"/>
                <a:cs typeface="Arial" panose="020B0604020202020204" pitchFamily="34" charset="0"/>
              </a:rPr>
              <a:t>, ‘19</a:t>
            </a:r>
            <a:r>
              <a:rPr lang="ko-KR" altLang="en-US" sz="900" kern="0">
                <a:latin typeface="Arial" panose="020B0604020202020204" pitchFamily="34" charset="0"/>
                <a:cs typeface="Arial" panose="020B0604020202020204" pitchFamily="34" charset="0"/>
              </a:rPr>
              <a:t>년 </a:t>
            </a:r>
            <a:r>
              <a:rPr lang="en-US" altLang="ko-KR" sz="900" kern="0">
                <a:latin typeface="Arial" panose="020B0604020202020204" pitchFamily="34" charset="0"/>
                <a:cs typeface="Arial" panose="020B0604020202020204" pitchFamily="34" charset="0"/>
              </a:rPr>
              <a:t>10</a:t>
            </a:r>
            <a:r>
              <a:rPr lang="ko-KR" altLang="en-US" sz="900" kern="0">
                <a:latin typeface="Arial" panose="020B0604020202020204" pitchFamily="34" charset="0"/>
                <a:cs typeface="Arial" panose="020B0604020202020204" pitchFamily="34" charset="0"/>
              </a:rPr>
              <a:t>만원 수준의 소액발생</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선급비용</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보험료</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선납세금</a:t>
            </a:r>
            <a:r>
              <a:rPr lang="en-US" altLang="ko-KR" sz="900" kern="0">
                <a:latin typeface="Arial" panose="020B0604020202020204" pitchFamily="34" charset="0"/>
                <a:cs typeface="Arial" panose="020B0604020202020204" pitchFamily="34" charset="0"/>
              </a:rPr>
              <a:t>(</a:t>
            </a:r>
            <a:r>
              <a:rPr lang="ko-KR" altLang="en-US" sz="900" kern="0">
                <a:latin typeface="Arial" panose="020B0604020202020204" pitchFamily="34" charset="0"/>
                <a:cs typeface="Arial" panose="020B0604020202020204" pitchFamily="34" charset="0"/>
              </a:rPr>
              <a:t>이자수익 원천징수 분</a:t>
            </a:r>
            <a:r>
              <a:rPr lang="en-US" altLang="ko-KR" sz="900" kern="0">
                <a:latin typeface="Arial" panose="020B0604020202020204" pitchFamily="34" charset="0"/>
                <a:cs typeface="Arial" panose="020B0604020202020204" pitchFamily="34" charset="0"/>
              </a:rPr>
              <a:t>) </a:t>
            </a:r>
            <a:r>
              <a:rPr lang="ko-KR" altLang="en-US" sz="900" kern="0">
                <a:latin typeface="Arial" panose="020B0604020202020204" pitchFamily="34" charset="0"/>
                <a:cs typeface="Arial" panose="020B0604020202020204" pitchFamily="34" charset="0"/>
              </a:rPr>
              <a:t>등으로 구성되어 있음</a:t>
            </a:r>
          </a:p>
          <a:p>
            <a:pPr marL="266700" indent="-180975">
              <a:lnSpc>
                <a:spcPts val="1200"/>
              </a:lnSpc>
              <a:spcBef>
                <a:spcPts val="600"/>
              </a:spcBef>
              <a:buFont typeface="Wingdings" panose="05000000000000000000" pitchFamily="2" charset="2"/>
              <a:buChar char="ü"/>
            </a:pPr>
            <a:endParaRPr lang="en-US" altLang="ko-KR" sz="900" kern="0">
              <a:latin typeface="Arial" panose="020B0604020202020204" pitchFamily="34" charset="0"/>
              <a:cs typeface="Arial" panose="020B0604020202020204" pitchFamily="34" charset="0"/>
            </a:endParaRPr>
          </a:p>
        </p:txBody>
      </p:sp>
      <p:sp>
        <p:nvSpPr>
          <p:cNvPr id="25" name="순서도: 연결자 24">
            <a:extLst>
              <a:ext uri="{FF2B5EF4-FFF2-40B4-BE49-F238E27FC236}">
                <a16:creationId xmlns:a16="http://schemas.microsoft.com/office/drawing/2014/main" id="{B62052E3-6811-4B91-BF79-B58EACEB364F}"/>
              </a:ext>
            </a:extLst>
          </p:cNvPr>
          <p:cNvSpPr/>
          <p:nvPr/>
        </p:nvSpPr>
        <p:spPr bwMode="auto">
          <a:xfrm>
            <a:off x="4776020" y="15123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graphicFrame>
        <p:nvGraphicFramePr>
          <p:cNvPr id="3" name="표 2">
            <a:extLst>
              <a:ext uri="{FF2B5EF4-FFF2-40B4-BE49-F238E27FC236}">
                <a16:creationId xmlns:a16="http://schemas.microsoft.com/office/drawing/2014/main" id="{80CAFD52-1CFF-49BB-904B-575F1E57CC7A}"/>
              </a:ext>
            </a:extLst>
          </p:cNvPr>
          <p:cNvGraphicFramePr>
            <a:graphicFrameLocks noGrp="1"/>
          </p:cNvGraphicFramePr>
          <p:nvPr>
            <p:extLst>
              <p:ext uri="{D42A27DB-BD31-4B8C-83A1-F6EECF244321}">
                <p14:modId xmlns:p14="http://schemas.microsoft.com/office/powerpoint/2010/main" val="3890279952"/>
              </p:ext>
            </p:extLst>
          </p:nvPr>
        </p:nvGraphicFramePr>
        <p:xfrm>
          <a:off x="5059769" y="2758867"/>
          <a:ext cx="3492000" cy="975360"/>
        </p:xfrm>
        <a:graphic>
          <a:graphicData uri="http://schemas.openxmlformats.org/drawingml/2006/table">
            <a:tbl>
              <a:tblPr/>
              <a:tblGrid>
                <a:gridCol w="875920">
                  <a:extLst>
                    <a:ext uri="{9D8B030D-6E8A-4147-A177-3AD203B41FA5}">
                      <a16:colId xmlns:a16="http://schemas.microsoft.com/office/drawing/2014/main" val="3756135445"/>
                    </a:ext>
                  </a:extLst>
                </a:gridCol>
                <a:gridCol w="654020">
                  <a:extLst>
                    <a:ext uri="{9D8B030D-6E8A-4147-A177-3AD203B41FA5}">
                      <a16:colId xmlns:a16="http://schemas.microsoft.com/office/drawing/2014/main" val="448739892"/>
                    </a:ext>
                  </a:extLst>
                </a:gridCol>
                <a:gridCol w="654020">
                  <a:extLst>
                    <a:ext uri="{9D8B030D-6E8A-4147-A177-3AD203B41FA5}">
                      <a16:colId xmlns:a16="http://schemas.microsoft.com/office/drawing/2014/main" val="2747220989"/>
                    </a:ext>
                  </a:extLst>
                </a:gridCol>
                <a:gridCol w="654020">
                  <a:extLst>
                    <a:ext uri="{9D8B030D-6E8A-4147-A177-3AD203B41FA5}">
                      <a16:colId xmlns:a16="http://schemas.microsoft.com/office/drawing/2014/main" val="254492435"/>
                    </a:ext>
                  </a:extLst>
                </a:gridCol>
                <a:gridCol w="654020">
                  <a:extLst>
                    <a:ext uri="{9D8B030D-6E8A-4147-A177-3AD203B41FA5}">
                      <a16:colId xmlns:a16="http://schemas.microsoft.com/office/drawing/2014/main" val="1557493385"/>
                    </a:ext>
                  </a:extLst>
                </a:gridCol>
              </a:tblGrid>
              <a:tr h="0">
                <a:tc>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endParaRPr lang="ko-KR" altLang="en-US" sz="8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mj-ea"/>
                          <a:cs typeface="Arial" panose="020B0604020202020204" pitchFamily="34" charset="0"/>
                        </a:rPr>
                        <a:t>Dec-19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mj-ea"/>
                          <a:cs typeface="Arial" panose="020B0604020202020204" pitchFamily="34" charset="0"/>
                        </a:rPr>
                        <a:t>Dec-20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800" b="1" i="0" u="none" strike="noStrike" kern="1200">
                          <a:solidFill>
                            <a:srgbClr val="FFFFFF"/>
                          </a:solidFill>
                          <a:effectLst/>
                          <a:latin typeface="Arial" panose="020B0604020202020204" pitchFamily="34" charset="0"/>
                          <a:ea typeface="+mn-ea"/>
                          <a:cs typeface="Arial" panose="020B0604020202020204" pitchFamily="34" charset="0"/>
                        </a:rPr>
                        <a:t>Dec-21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mj-ea"/>
                          <a:cs typeface="Arial" panose="020B0604020202020204" pitchFamily="34" charset="0"/>
                        </a:rPr>
                        <a:t>Jun-22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369610961"/>
                  </a:ext>
                </a:extLst>
              </a:tr>
              <a:tr h="0">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부가세대급금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18148654"/>
                  </a:ext>
                </a:extLst>
              </a:tr>
              <a:tr h="0">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부가세예수금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61303785"/>
                  </a:ext>
                </a:extLst>
              </a:tr>
              <a:tr h="0">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미수수익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07537590"/>
                  </a:ext>
                </a:extLst>
              </a:tr>
              <a:tr h="0">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미수금</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60583111"/>
                  </a:ext>
                </a:extLst>
              </a:tr>
              <a:tr h="0">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선급비용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b">
                    <a:lnL>
                      <a:noFill/>
                    </a:lnL>
                    <a:lnR>
                      <a:noFill/>
                    </a:lnR>
                    <a:lnT>
                      <a:noFill/>
                    </a:lnT>
                    <a:lnB>
                      <a:noFill/>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02403106"/>
                  </a:ext>
                </a:extLst>
              </a:tr>
              <a:tr h="0">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선납세금</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26119956"/>
                  </a:ext>
                </a:extLst>
              </a:tr>
              <a:tr h="0">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43817720"/>
                  </a:ext>
                </a:extLst>
              </a:tr>
            </a:tbl>
          </a:graphicData>
        </a:graphic>
      </p:graphicFrame>
      <p:sp>
        <p:nvSpPr>
          <p:cNvPr id="17" name="제목 2">
            <a:extLst>
              <a:ext uri="{FF2B5EF4-FFF2-40B4-BE49-F238E27FC236}">
                <a16:creationId xmlns:a16="http://schemas.microsoft.com/office/drawing/2014/main" id="{16BC6B30-546E-411C-8B14-56685342539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NAV Statement (6/6)</a:t>
            </a:r>
          </a:p>
        </p:txBody>
      </p:sp>
      <p:sp>
        <p:nvSpPr>
          <p:cNvPr id="13" name="TextBox 12">
            <a:extLst>
              <a:ext uri="{FF2B5EF4-FFF2-40B4-BE49-F238E27FC236}">
                <a16:creationId xmlns:a16="http://schemas.microsoft.com/office/drawing/2014/main" id="{7A6BD230-05F6-4F7F-B177-6A28A357DB83}"/>
              </a:ext>
            </a:extLst>
          </p:cNvPr>
          <p:cNvSpPr txBox="1"/>
          <p:nvPr/>
        </p:nvSpPr>
        <p:spPr>
          <a:xfrm>
            <a:off x="601200" y="4911614"/>
            <a:ext cx="357938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Note 1: ‘22</a:t>
            </a:r>
            <a:r>
              <a:rPr lang="ko-KR" altLang="en-US" sz="700">
                <a:latin typeface="Arial" panose="020B0604020202020204" pitchFamily="34" charset="0"/>
                <a:cs typeface="Arial" panose="020B0604020202020204" pitchFamily="34" charset="0"/>
              </a:rPr>
              <a:t>년 </a:t>
            </a:r>
            <a:r>
              <a:rPr lang="en-US" altLang="ko-KR" sz="700">
                <a:latin typeface="Arial" panose="020B0604020202020204" pitchFamily="34" charset="0"/>
                <a:cs typeface="Arial" panose="020B0604020202020204" pitchFamily="34" charset="0"/>
              </a:rPr>
              <a:t>6</a:t>
            </a:r>
            <a:r>
              <a:rPr lang="ko-KR" altLang="en-US" sz="700">
                <a:latin typeface="Arial" panose="020B0604020202020204" pitchFamily="34" charset="0"/>
                <a:cs typeface="Arial" panose="020B0604020202020204" pitchFamily="34" charset="0"/>
              </a:rPr>
              <a:t>월말 기준 일부 </a:t>
            </a:r>
            <a:r>
              <a:rPr lang="ko-KR" altLang="en-US" sz="700" err="1">
                <a:latin typeface="Arial" panose="020B0604020202020204" pitchFamily="34" charset="0"/>
                <a:cs typeface="Arial" panose="020B0604020202020204" pitchFamily="34" charset="0"/>
              </a:rPr>
              <a:t>미결산된</a:t>
            </a:r>
            <a:r>
              <a:rPr lang="ko-KR" altLang="en-US" sz="700">
                <a:latin typeface="Arial" panose="020B0604020202020204" pitchFamily="34" charset="0"/>
                <a:cs typeface="Arial" panose="020B0604020202020204" pitchFamily="34" charset="0"/>
              </a:rPr>
              <a:t> 금액</a:t>
            </a:r>
            <a:r>
              <a:rPr lang="en-US" altLang="ko-KR" sz="700">
                <a:latin typeface="Arial" panose="020B0604020202020204" pitchFamily="34" charset="0"/>
                <a:cs typeface="Arial" panose="020B0604020202020204" pitchFamily="34" charset="0"/>
              </a:rPr>
              <a:t>(6.6</a:t>
            </a:r>
            <a:r>
              <a:rPr lang="ko-KR" altLang="en-US" sz="700">
                <a:latin typeface="Arial" panose="020B0604020202020204" pitchFamily="34" charset="0"/>
                <a:cs typeface="Arial" panose="020B0604020202020204" pitchFamily="34" charset="0"/>
              </a:rPr>
              <a:t>백만원</a:t>
            </a:r>
            <a:r>
              <a:rPr lang="en-US" altLang="ko-KR" sz="700">
                <a:latin typeface="Arial" panose="020B0604020202020204" pitchFamily="34" charset="0"/>
                <a:cs typeface="Arial" panose="020B0604020202020204" pitchFamily="34" charset="0"/>
              </a:rPr>
              <a:t>)</a:t>
            </a:r>
            <a:r>
              <a:rPr lang="ko-KR" altLang="en-US" sz="700">
                <a:latin typeface="Arial" panose="020B0604020202020204" pitchFamily="34" charset="0"/>
                <a:cs typeface="Arial" panose="020B0604020202020204" pitchFamily="34" charset="0"/>
              </a:rPr>
              <a:t>이 존재함</a:t>
            </a:r>
            <a:endParaRPr lang="en-US" altLang="ko-KR" sz="7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5FB6B83-82F7-4CC8-A7CA-6E138E4C3FF5}"/>
              </a:ext>
            </a:extLst>
          </p:cNvPr>
          <p:cNvSpPr txBox="1"/>
          <p:nvPr/>
        </p:nvSpPr>
        <p:spPr>
          <a:xfrm>
            <a:off x="610365" y="5033311"/>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
        <p:nvSpPr>
          <p:cNvPr id="18" name="직사각형 17">
            <a:extLst>
              <a:ext uri="{FF2B5EF4-FFF2-40B4-BE49-F238E27FC236}">
                <a16:creationId xmlns:a16="http://schemas.microsoft.com/office/drawing/2014/main" id="{D3FF98C5-0523-45BA-9BDA-C2B7DAECB1EC}"/>
              </a:ext>
            </a:extLst>
          </p:cNvPr>
          <p:cNvSpPr/>
          <p:nvPr/>
        </p:nvSpPr>
        <p:spPr>
          <a:xfrm>
            <a:off x="603996" y="3577003"/>
            <a:ext cx="4065960" cy="116206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연결자 18">
            <a:extLst>
              <a:ext uri="{FF2B5EF4-FFF2-40B4-BE49-F238E27FC236}">
                <a16:creationId xmlns:a16="http://schemas.microsoft.com/office/drawing/2014/main" id="{08DFCB75-930D-48C1-A463-F728B5E969ED}"/>
              </a:ext>
            </a:extLst>
          </p:cNvPr>
          <p:cNvSpPr/>
          <p:nvPr/>
        </p:nvSpPr>
        <p:spPr bwMode="auto">
          <a:xfrm>
            <a:off x="526373" y="35050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a:solidFill>
                  <a:srgbClr val="FFFFFF"/>
                </a:solidFill>
                <a:cs typeface="Arial" panose="020B0604020202020204" pitchFamily="34" charset="0"/>
              </a:rPr>
              <a:t>4</a:t>
            </a:r>
            <a:endParaRPr lang="ko-KR" altLang="en-US" sz="800" b="1" kern="0">
              <a:solidFill>
                <a:srgbClr val="FFFFFF"/>
              </a:solidFill>
              <a:cs typeface="Arial" panose="020B0604020202020204" pitchFamily="34" charset="0"/>
            </a:endParaRPr>
          </a:p>
        </p:txBody>
      </p:sp>
    </p:spTree>
    <p:extLst>
      <p:ext uri="{BB962C8B-B14F-4D97-AF65-F5344CB8AC3E}">
        <p14:creationId xmlns:p14="http://schemas.microsoft.com/office/powerpoint/2010/main" val="2432871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2665474959"/>
              </p:ext>
            </p:extLst>
          </p:nvPr>
        </p:nvGraphicFramePr>
        <p:xfrm>
          <a:off x="4678626" y="2306308"/>
          <a:ext cx="4483355" cy="1942424"/>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645748">
                  <a:extLst>
                    <a:ext uri="{9D8B030D-6E8A-4147-A177-3AD203B41FA5}">
                      <a16:colId xmlns:a16="http://schemas.microsoft.com/office/drawing/2014/main" val="20001"/>
                    </a:ext>
                  </a:extLst>
                </a:gridCol>
                <a:gridCol w="364181">
                  <a:extLst>
                    <a:ext uri="{9D8B030D-6E8A-4147-A177-3AD203B41FA5}">
                      <a16:colId xmlns:a16="http://schemas.microsoft.com/office/drawing/2014/main" val="20002"/>
                    </a:ext>
                  </a:extLst>
                </a:gridCol>
              </a:tblGrid>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Understanding of target</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a:solidFill>
                            <a:schemeClr val="bg1">
                              <a:lumMod val="65000"/>
                            </a:schemeClr>
                          </a:solidFill>
                          <a:latin typeface="Arial" panose="020B0604020202020204" pitchFamily="34" charset="0"/>
                          <a:ea typeface="+mn-ea"/>
                          <a:cs typeface="Arial" panose="020B0604020202020204" pitchFamily="34" charset="0"/>
                        </a:rPr>
                        <a:t>4</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312166"/>
                  </a:ext>
                </a:extLst>
              </a:tr>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Executive Summary</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a:solidFill>
                            <a:schemeClr val="bg1">
                              <a:lumMod val="65000"/>
                            </a:schemeClr>
                          </a:solidFill>
                          <a:latin typeface="Arial" panose="020B0604020202020204" pitchFamily="34" charset="0"/>
                          <a:ea typeface="+mn-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1644935"/>
                  </a:ext>
                </a:extLst>
              </a:tr>
              <a:tr h="48560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n-ea"/>
                          <a:cs typeface="Arial" panose="020B0604020202020204" pitchFamily="34" charset="0"/>
                        </a:rPr>
                        <a:t>45</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64897"/>
                  </a:ext>
                </a:extLst>
              </a:tr>
              <a:tr h="48560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3"/>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tx1"/>
                          </a:solidFill>
                          <a:latin typeface="Arial" panose="020B0604020202020204" pitchFamily="34" charset="0"/>
                          <a:ea typeface="+mj-ea"/>
                          <a:cs typeface="Arial" panose="020B0604020202020204" pitchFamily="34" charset="0"/>
                        </a:rPr>
                        <a:t>Appendices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tx1"/>
                          </a:solidFill>
                          <a:latin typeface="Arial" panose="020B0604020202020204" pitchFamily="34" charset="0"/>
                          <a:ea typeface="+mj-ea"/>
                          <a:cs typeface="Arial" panose="020B0604020202020204" pitchFamily="34" charset="0"/>
                        </a:rPr>
                        <a:t>69</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135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Business Breakdown</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Understanding of target</a:t>
            </a:r>
          </a:p>
        </p:txBody>
      </p:sp>
      <p:sp>
        <p:nvSpPr>
          <p:cNvPr id="269" name="직사각형 119">
            <a:extLst>
              <a:ext uri="{FF2B5EF4-FFF2-40B4-BE49-F238E27FC236}">
                <a16:creationId xmlns:a16="http://schemas.microsoft.com/office/drawing/2014/main" id="{38DE3056-F79A-4444-8F19-D51BF5BAC396}"/>
              </a:ext>
            </a:extLst>
          </p:cNvPr>
          <p:cNvSpPr/>
          <p:nvPr/>
        </p:nvSpPr>
        <p:spPr bwMode="auto">
          <a:xfrm>
            <a:off x="7545936" y="845926"/>
            <a:ext cx="1589542" cy="153592"/>
          </a:xfrm>
          <a:prstGeom prst="rect">
            <a:avLst/>
          </a:prstGeom>
          <a:noFill/>
          <a:ln w="9525" cap="flat" cmpd="sng" algn="ctr">
            <a:noFill/>
            <a:prstDash val="solid"/>
            <a:round/>
            <a:headEnd type="none" w="med" len="med"/>
            <a:tailEnd type="none" w="med" len="med"/>
          </a:ln>
          <a:effectLst/>
        </p:spPr>
        <p:txBody>
          <a:bodyPr lIns="0" tIns="0" rIns="0" bIns="0" rtlCol="0" anchor="ctr"/>
          <a:lstStyle/>
          <a:p>
            <a:pPr algn="r" defTabSz="826719">
              <a:buClr>
                <a:srgbClr val="99CC00"/>
              </a:buClr>
              <a:tabLst>
                <a:tab pos="241127" algn="l"/>
              </a:tabLst>
            </a:pPr>
            <a:r>
              <a:rPr lang="en-US" altLang="ko-KR" sz="800">
                <a:latin typeface="Arial" panose="020B0604020202020204" pitchFamily="34" charset="0"/>
                <a:ea typeface="+mj-ea"/>
                <a:cs typeface="Arial" panose="020B0604020202020204" pitchFamily="34" charset="0"/>
              </a:rPr>
              <a:t>(‘22</a:t>
            </a:r>
            <a:r>
              <a:rPr lang="ko-KR" altLang="en-US" sz="800">
                <a:latin typeface="Arial" panose="020B0604020202020204" pitchFamily="34" charset="0"/>
                <a:ea typeface="+mj-ea"/>
                <a:cs typeface="Arial" panose="020B0604020202020204" pitchFamily="34" charset="0"/>
              </a:rPr>
              <a:t>년 </a:t>
            </a:r>
            <a:r>
              <a:rPr lang="en-US" altLang="ko-KR" sz="800">
                <a:latin typeface="Arial" panose="020B0604020202020204" pitchFamily="34" charset="0"/>
                <a:ea typeface="+mj-ea"/>
                <a:cs typeface="Arial" panose="020B0604020202020204" pitchFamily="34" charset="0"/>
              </a:rPr>
              <a:t>1H</a:t>
            </a:r>
            <a:r>
              <a:rPr lang="ko-KR" altLang="en-US" sz="800">
                <a:latin typeface="Arial" panose="020B0604020202020204" pitchFamily="34" charset="0"/>
                <a:ea typeface="+mj-ea"/>
                <a:cs typeface="Arial" panose="020B0604020202020204" pitchFamily="34" charset="0"/>
              </a:rPr>
              <a:t> 기준</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단위</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백만원</a:t>
            </a:r>
            <a:r>
              <a:rPr lang="en-US" altLang="ko-KR" sz="800">
                <a:latin typeface="Arial" panose="020B0604020202020204" pitchFamily="34" charset="0"/>
                <a:ea typeface="+mj-ea"/>
                <a:cs typeface="Arial" panose="020B0604020202020204" pitchFamily="34" charset="0"/>
              </a:rPr>
              <a:t>)</a:t>
            </a:r>
          </a:p>
        </p:txBody>
      </p:sp>
      <p:sp>
        <p:nvSpPr>
          <p:cNvPr id="273" name="직사각형 153">
            <a:extLst>
              <a:ext uri="{FF2B5EF4-FFF2-40B4-BE49-F238E27FC236}">
                <a16:creationId xmlns:a16="http://schemas.microsoft.com/office/drawing/2014/main" id="{8BFDA9B4-D9A5-4E54-8C8D-3965AA2CF085}"/>
              </a:ext>
            </a:extLst>
          </p:cNvPr>
          <p:cNvSpPr/>
          <p:nvPr/>
        </p:nvSpPr>
        <p:spPr bwMode="auto">
          <a:xfrm>
            <a:off x="1947860" y="1122631"/>
            <a:ext cx="1053681"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a:solidFill>
                  <a:srgbClr val="012169"/>
                </a:solidFill>
                <a:latin typeface="Arial" panose="020B0604020202020204" pitchFamily="34" charset="0"/>
                <a:ea typeface="+mj-ea"/>
                <a:cs typeface="Arial" panose="020B0604020202020204" pitchFamily="34" charset="0"/>
              </a:rPr>
              <a:t>By Business</a:t>
            </a:r>
            <a:endParaRPr lang="ko-KR" altLang="en-US" sz="900" b="1">
              <a:solidFill>
                <a:srgbClr val="012169"/>
              </a:solidFill>
              <a:latin typeface="Arial" panose="020B0604020202020204" pitchFamily="34" charset="0"/>
              <a:ea typeface="+mj-ea"/>
              <a:cs typeface="Arial" panose="020B0604020202020204" pitchFamily="34" charset="0"/>
            </a:endParaRPr>
          </a:p>
        </p:txBody>
      </p:sp>
      <p:cxnSp>
        <p:nvCxnSpPr>
          <p:cNvPr id="275" name="직선 연결선 328">
            <a:extLst>
              <a:ext uri="{FF2B5EF4-FFF2-40B4-BE49-F238E27FC236}">
                <a16:creationId xmlns:a16="http://schemas.microsoft.com/office/drawing/2014/main" id="{7854CD74-8FB2-46FF-8097-E83A1C527421}"/>
              </a:ext>
            </a:extLst>
          </p:cNvPr>
          <p:cNvCxnSpPr>
            <a:cxnSpLocks/>
          </p:cNvCxnSpPr>
          <p:nvPr/>
        </p:nvCxnSpPr>
        <p:spPr>
          <a:xfrm>
            <a:off x="1841521" y="1311720"/>
            <a:ext cx="1266241"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69" name="직선 연결선 328">
            <a:extLst>
              <a:ext uri="{FF2B5EF4-FFF2-40B4-BE49-F238E27FC236}">
                <a16:creationId xmlns:a16="http://schemas.microsoft.com/office/drawing/2014/main" id="{75673AA7-7B61-446D-8534-C6AEBBFD53E8}"/>
              </a:ext>
            </a:extLst>
          </p:cNvPr>
          <p:cNvCxnSpPr>
            <a:cxnSpLocks/>
          </p:cNvCxnSpPr>
          <p:nvPr/>
        </p:nvCxnSpPr>
        <p:spPr>
          <a:xfrm>
            <a:off x="4591983" y="1311103"/>
            <a:ext cx="1266241"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95" name="모서리가 둥근 직사각형 303">
            <a:extLst>
              <a:ext uri="{FF2B5EF4-FFF2-40B4-BE49-F238E27FC236}">
                <a16:creationId xmlns:a16="http://schemas.microsoft.com/office/drawing/2014/main" id="{08360C57-6053-4FCF-9144-0D0F7CB90E36}"/>
              </a:ext>
            </a:extLst>
          </p:cNvPr>
          <p:cNvSpPr>
            <a:spLocks noChangeArrowheads="1"/>
          </p:cNvSpPr>
          <p:nvPr/>
        </p:nvSpPr>
        <p:spPr bwMode="auto">
          <a:xfrm>
            <a:off x="510389" y="1351359"/>
            <a:ext cx="1272752" cy="4694903"/>
          </a:xfrm>
          <a:prstGeom prst="roundRect">
            <a:avLst>
              <a:gd name="adj" fmla="val 0"/>
            </a:avLst>
          </a:prstGeom>
          <a:solidFill>
            <a:srgbClr val="470A68"/>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a:solidFill>
                  <a:prstClr val="white"/>
                </a:solidFill>
                <a:latin typeface="Arial" panose="020B0604020202020204" pitchFamily="34" charset="0"/>
                <a:ea typeface="+mj-ea"/>
                <a:cs typeface="Arial" panose="020B0604020202020204" pitchFamily="34" charset="0"/>
              </a:rPr>
              <a:t>매출액</a:t>
            </a:r>
            <a:endParaRPr lang="en-US" altLang="ko-KR" sz="900" b="1" kern="0" baseline="3000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b="1" kern="0">
                <a:solidFill>
                  <a:prstClr val="white"/>
                </a:solidFill>
                <a:latin typeface="Arial" panose="020B0604020202020204" pitchFamily="34" charset="0"/>
                <a:ea typeface="+mj-ea"/>
                <a:cs typeface="Arial" panose="020B0604020202020204" pitchFamily="34" charset="0"/>
              </a:rPr>
              <a:t>2,552</a:t>
            </a:r>
          </a:p>
          <a:p>
            <a:pPr algn="ctr" defTabSz="826719">
              <a:buClr>
                <a:srgbClr val="99CC00"/>
              </a:buClr>
              <a:tabLst>
                <a:tab pos="241127" algn="l"/>
              </a:tabLst>
            </a:pPr>
            <a:r>
              <a:rPr lang="en-US" altLang="ko-KR" sz="900" b="1" kern="0">
                <a:solidFill>
                  <a:prstClr val="white"/>
                </a:solidFill>
                <a:latin typeface="Arial" panose="020B0604020202020204" pitchFamily="34" charset="0"/>
                <a:ea typeface="+mj-ea"/>
                <a:cs typeface="Arial" panose="020B0604020202020204" pitchFamily="34" charset="0"/>
              </a:rPr>
              <a:t>(100.0%)</a:t>
            </a:r>
          </a:p>
        </p:txBody>
      </p:sp>
      <p:sp>
        <p:nvSpPr>
          <p:cNvPr id="99" name="직사각형 152">
            <a:extLst>
              <a:ext uri="{FF2B5EF4-FFF2-40B4-BE49-F238E27FC236}">
                <a16:creationId xmlns:a16="http://schemas.microsoft.com/office/drawing/2014/main" id="{2C292373-0322-431E-B23A-235D3CC2067B}"/>
              </a:ext>
            </a:extLst>
          </p:cNvPr>
          <p:cNvSpPr/>
          <p:nvPr/>
        </p:nvSpPr>
        <p:spPr bwMode="auto">
          <a:xfrm>
            <a:off x="755576" y="1122631"/>
            <a:ext cx="774933"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a:solidFill>
                  <a:srgbClr val="012169"/>
                </a:solidFill>
                <a:latin typeface="Arial" panose="020B0604020202020204" pitchFamily="34" charset="0"/>
                <a:ea typeface="+mj-ea"/>
                <a:cs typeface="Arial" panose="020B0604020202020204" pitchFamily="34" charset="0"/>
              </a:rPr>
              <a:t>Total</a:t>
            </a:r>
            <a:endParaRPr lang="ko-KR" altLang="en-US" sz="900" b="1" baseline="30000">
              <a:solidFill>
                <a:srgbClr val="012169"/>
              </a:solidFill>
              <a:latin typeface="Arial" panose="020B0604020202020204" pitchFamily="34" charset="0"/>
              <a:ea typeface="+mj-ea"/>
              <a:cs typeface="Arial" panose="020B0604020202020204" pitchFamily="34" charset="0"/>
            </a:endParaRPr>
          </a:p>
        </p:txBody>
      </p:sp>
      <p:cxnSp>
        <p:nvCxnSpPr>
          <p:cNvPr id="100" name="직선 연결선 327">
            <a:extLst>
              <a:ext uri="{FF2B5EF4-FFF2-40B4-BE49-F238E27FC236}">
                <a16:creationId xmlns:a16="http://schemas.microsoft.com/office/drawing/2014/main" id="{E77CD770-7558-443E-9E60-C48C223FC6DD}"/>
              </a:ext>
            </a:extLst>
          </p:cNvPr>
          <p:cNvCxnSpPr>
            <a:cxnSpLocks/>
          </p:cNvCxnSpPr>
          <p:nvPr/>
        </p:nvCxnSpPr>
        <p:spPr>
          <a:xfrm>
            <a:off x="509922" y="1312217"/>
            <a:ext cx="1266241"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28" name="직사각형 17">
            <a:extLst>
              <a:ext uri="{FF2B5EF4-FFF2-40B4-BE49-F238E27FC236}">
                <a16:creationId xmlns:a16="http://schemas.microsoft.com/office/drawing/2014/main" id="{748E3BBF-95BA-4078-BE94-E87A99E46BB9}"/>
              </a:ext>
            </a:extLst>
          </p:cNvPr>
          <p:cNvSpPr>
            <a:spLocks noChangeArrowheads="1"/>
          </p:cNvSpPr>
          <p:nvPr/>
        </p:nvSpPr>
        <p:spPr bwMode="auto">
          <a:xfrm>
            <a:off x="1862002" y="1356818"/>
            <a:ext cx="1272752" cy="4083773"/>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a:solidFill>
                  <a:prstClr val="white"/>
                </a:solidFill>
                <a:latin typeface="Arial" panose="020B0604020202020204" pitchFamily="34" charset="0"/>
                <a:ea typeface="+mj-ea"/>
                <a:cs typeface="Arial" panose="020B0604020202020204" pitchFamily="34" charset="0"/>
              </a:rPr>
              <a:t>서비스매출</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2,166</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(84.9%)</a:t>
            </a:r>
          </a:p>
        </p:txBody>
      </p:sp>
      <p:sp>
        <p:nvSpPr>
          <p:cNvPr id="94" name="직사각형 153">
            <a:extLst>
              <a:ext uri="{FF2B5EF4-FFF2-40B4-BE49-F238E27FC236}">
                <a16:creationId xmlns:a16="http://schemas.microsoft.com/office/drawing/2014/main" id="{4F0EEF69-B9AB-4EC8-98FC-D2B0A66F27B7}"/>
              </a:ext>
            </a:extLst>
          </p:cNvPr>
          <p:cNvSpPr/>
          <p:nvPr/>
        </p:nvSpPr>
        <p:spPr bwMode="auto">
          <a:xfrm>
            <a:off x="3240289" y="1122631"/>
            <a:ext cx="1210310"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a:solidFill>
                  <a:srgbClr val="012169"/>
                </a:solidFill>
                <a:latin typeface="Arial" panose="020B0604020202020204" pitchFamily="34" charset="0"/>
                <a:ea typeface="+mj-ea"/>
                <a:cs typeface="Arial" panose="020B0604020202020204" pitchFamily="34" charset="0"/>
              </a:rPr>
              <a:t>By Category</a:t>
            </a:r>
            <a:endParaRPr lang="ko-KR" altLang="en-US" sz="900" b="1">
              <a:solidFill>
                <a:srgbClr val="012169"/>
              </a:solidFill>
              <a:latin typeface="Arial" panose="020B0604020202020204" pitchFamily="34" charset="0"/>
              <a:ea typeface="+mj-ea"/>
              <a:cs typeface="Arial" panose="020B0604020202020204" pitchFamily="34" charset="0"/>
            </a:endParaRPr>
          </a:p>
        </p:txBody>
      </p:sp>
      <p:cxnSp>
        <p:nvCxnSpPr>
          <p:cNvPr id="96" name="직선 연결선 328">
            <a:extLst>
              <a:ext uri="{FF2B5EF4-FFF2-40B4-BE49-F238E27FC236}">
                <a16:creationId xmlns:a16="http://schemas.microsoft.com/office/drawing/2014/main" id="{88B79862-69B3-4E9F-A6C2-4AA998B03565}"/>
              </a:ext>
            </a:extLst>
          </p:cNvPr>
          <p:cNvCxnSpPr>
            <a:cxnSpLocks/>
          </p:cNvCxnSpPr>
          <p:nvPr/>
        </p:nvCxnSpPr>
        <p:spPr>
          <a:xfrm>
            <a:off x="3232747" y="1311720"/>
            <a:ext cx="1266241"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86" name="직사각형 17">
            <a:extLst>
              <a:ext uri="{FF2B5EF4-FFF2-40B4-BE49-F238E27FC236}">
                <a16:creationId xmlns:a16="http://schemas.microsoft.com/office/drawing/2014/main" id="{2661CBC3-F42B-448B-BB5D-E3AA0D032CC9}"/>
              </a:ext>
            </a:extLst>
          </p:cNvPr>
          <p:cNvSpPr>
            <a:spLocks noChangeArrowheads="1"/>
          </p:cNvSpPr>
          <p:nvPr/>
        </p:nvSpPr>
        <p:spPr bwMode="auto">
          <a:xfrm>
            <a:off x="1862003" y="5485688"/>
            <a:ext cx="1266241" cy="557438"/>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a:solidFill>
                  <a:prstClr val="white"/>
                </a:solidFill>
                <a:latin typeface="Arial" panose="020B0604020202020204" pitchFamily="34" charset="0"/>
                <a:ea typeface="+mj-ea"/>
                <a:cs typeface="Arial" panose="020B0604020202020204" pitchFamily="34" charset="0"/>
              </a:rPr>
              <a:t>상품매출</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385</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(15.1%)</a:t>
            </a:r>
          </a:p>
        </p:txBody>
      </p:sp>
      <p:sp>
        <p:nvSpPr>
          <p:cNvPr id="89" name="직사각형 17">
            <a:extLst>
              <a:ext uri="{FF2B5EF4-FFF2-40B4-BE49-F238E27FC236}">
                <a16:creationId xmlns:a16="http://schemas.microsoft.com/office/drawing/2014/main" id="{BFDC3F51-A144-4BB6-A998-86D2064E85BD}"/>
              </a:ext>
            </a:extLst>
          </p:cNvPr>
          <p:cNvSpPr>
            <a:spLocks noChangeArrowheads="1"/>
          </p:cNvSpPr>
          <p:nvPr/>
        </p:nvSpPr>
        <p:spPr bwMode="auto">
          <a:xfrm>
            <a:off x="3232747" y="5481758"/>
            <a:ext cx="1266241" cy="564504"/>
          </a:xfrm>
          <a:prstGeom prst="rect">
            <a:avLst/>
          </a:prstGeom>
          <a:solidFill>
            <a:srgbClr val="00338D"/>
          </a:solidFill>
          <a:ln w="9525" algn="ctr">
            <a:solidFill>
              <a:srgbClr val="00338D"/>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a:solidFill>
                  <a:prstClr val="white"/>
                </a:solidFill>
                <a:latin typeface="Arial" panose="020B0604020202020204" pitchFamily="34" charset="0"/>
                <a:ea typeface="+mj-ea"/>
                <a:cs typeface="Arial" panose="020B0604020202020204" pitchFamily="34" charset="0"/>
              </a:rPr>
              <a:t>상품매출</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385</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(100.0%)</a:t>
            </a:r>
          </a:p>
        </p:txBody>
      </p:sp>
      <p:sp>
        <p:nvSpPr>
          <p:cNvPr id="61" name="직사각형 153">
            <a:extLst>
              <a:ext uri="{FF2B5EF4-FFF2-40B4-BE49-F238E27FC236}">
                <a16:creationId xmlns:a16="http://schemas.microsoft.com/office/drawing/2014/main" id="{F2DBA55A-51BE-49A9-8753-50D9425BE9B9}"/>
              </a:ext>
            </a:extLst>
          </p:cNvPr>
          <p:cNvSpPr/>
          <p:nvPr/>
        </p:nvSpPr>
        <p:spPr bwMode="auto">
          <a:xfrm>
            <a:off x="4614438" y="1122631"/>
            <a:ext cx="1210310"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a:solidFill>
                  <a:srgbClr val="012169"/>
                </a:solidFill>
                <a:latin typeface="Arial" panose="020B0604020202020204" pitchFamily="34" charset="0"/>
                <a:ea typeface="+mj-ea"/>
                <a:cs typeface="Arial" panose="020B0604020202020204" pitchFamily="34" charset="0"/>
              </a:rPr>
              <a:t>By Service type</a:t>
            </a:r>
            <a:endParaRPr lang="ko-KR" altLang="en-US" sz="900" b="1">
              <a:solidFill>
                <a:srgbClr val="012169"/>
              </a:solidFill>
              <a:latin typeface="Arial" panose="020B0604020202020204" pitchFamily="34" charset="0"/>
              <a:ea typeface="+mj-ea"/>
              <a:cs typeface="Arial" panose="020B0604020202020204" pitchFamily="34" charset="0"/>
            </a:endParaRPr>
          </a:p>
        </p:txBody>
      </p:sp>
      <p:sp>
        <p:nvSpPr>
          <p:cNvPr id="177" name="직사각형 17">
            <a:extLst>
              <a:ext uri="{FF2B5EF4-FFF2-40B4-BE49-F238E27FC236}">
                <a16:creationId xmlns:a16="http://schemas.microsoft.com/office/drawing/2014/main" id="{27E9D50B-978B-402B-8FDF-2DF2DF4071B1}"/>
              </a:ext>
            </a:extLst>
          </p:cNvPr>
          <p:cNvSpPr>
            <a:spLocks noChangeArrowheads="1"/>
          </p:cNvSpPr>
          <p:nvPr/>
        </p:nvSpPr>
        <p:spPr bwMode="auto">
          <a:xfrm>
            <a:off x="4586473" y="5485688"/>
            <a:ext cx="1266241" cy="557437"/>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err="1">
                <a:solidFill>
                  <a:prstClr val="white"/>
                </a:solidFill>
                <a:latin typeface="Arial" panose="020B0604020202020204" pitchFamily="34" charset="0"/>
                <a:ea typeface="+mj-ea"/>
                <a:cs typeface="Arial" panose="020B0604020202020204" pitchFamily="34" charset="0"/>
              </a:rPr>
              <a:t>직판매</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385</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(100.0%)</a:t>
            </a:r>
          </a:p>
        </p:txBody>
      </p:sp>
      <p:sp>
        <p:nvSpPr>
          <p:cNvPr id="59" name="직사각형 17">
            <a:extLst>
              <a:ext uri="{FF2B5EF4-FFF2-40B4-BE49-F238E27FC236}">
                <a16:creationId xmlns:a16="http://schemas.microsoft.com/office/drawing/2014/main" id="{B1A8ACC6-46B5-4A00-8DA5-05F5372E8205}"/>
              </a:ext>
            </a:extLst>
          </p:cNvPr>
          <p:cNvSpPr>
            <a:spLocks noChangeArrowheads="1"/>
          </p:cNvSpPr>
          <p:nvPr/>
        </p:nvSpPr>
        <p:spPr bwMode="auto">
          <a:xfrm>
            <a:off x="3222615" y="1351644"/>
            <a:ext cx="1272752" cy="2406693"/>
          </a:xfrm>
          <a:prstGeom prst="rect">
            <a:avLst/>
          </a:prstGeom>
          <a:solidFill>
            <a:srgbClr val="00338D"/>
          </a:solidFill>
          <a:ln w="9525" algn="ctr">
            <a:solidFill>
              <a:srgbClr val="00338D"/>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a:solidFill>
                  <a:prstClr val="white"/>
                </a:solidFill>
                <a:latin typeface="Arial" panose="020B0604020202020204" pitchFamily="34" charset="0"/>
                <a:ea typeface="+mj-ea"/>
                <a:cs typeface="Arial" panose="020B0604020202020204" pitchFamily="34" charset="0"/>
              </a:rPr>
              <a:t>광고매출</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1,277</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(58.9%)</a:t>
            </a:r>
          </a:p>
        </p:txBody>
      </p:sp>
      <p:sp>
        <p:nvSpPr>
          <p:cNvPr id="50" name="직사각형 17">
            <a:extLst>
              <a:ext uri="{FF2B5EF4-FFF2-40B4-BE49-F238E27FC236}">
                <a16:creationId xmlns:a16="http://schemas.microsoft.com/office/drawing/2014/main" id="{2C5198FD-CCE0-4721-B602-FE7298CC3F55}"/>
              </a:ext>
            </a:extLst>
          </p:cNvPr>
          <p:cNvSpPr>
            <a:spLocks noChangeArrowheads="1"/>
          </p:cNvSpPr>
          <p:nvPr/>
        </p:nvSpPr>
        <p:spPr bwMode="auto">
          <a:xfrm>
            <a:off x="4586473" y="1351644"/>
            <a:ext cx="1266241" cy="945714"/>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a:solidFill>
                  <a:prstClr val="white"/>
                </a:solidFill>
                <a:latin typeface="Arial" panose="020B0604020202020204" pitchFamily="34" charset="0"/>
                <a:ea typeface="+mj-ea"/>
                <a:cs typeface="Arial" panose="020B0604020202020204" pitchFamily="34" charset="0"/>
              </a:rPr>
              <a:t>채널광고</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397</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(31.1%)</a:t>
            </a:r>
          </a:p>
        </p:txBody>
      </p:sp>
      <p:sp>
        <p:nvSpPr>
          <p:cNvPr id="87" name="직사각형 17">
            <a:extLst>
              <a:ext uri="{FF2B5EF4-FFF2-40B4-BE49-F238E27FC236}">
                <a16:creationId xmlns:a16="http://schemas.microsoft.com/office/drawing/2014/main" id="{3BBBBB74-6346-41D1-B4D0-CA5861D47260}"/>
              </a:ext>
            </a:extLst>
          </p:cNvPr>
          <p:cNvSpPr>
            <a:spLocks noChangeArrowheads="1"/>
          </p:cNvSpPr>
          <p:nvPr/>
        </p:nvSpPr>
        <p:spPr bwMode="auto">
          <a:xfrm>
            <a:off x="3222614" y="3812662"/>
            <a:ext cx="1266241" cy="1624004"/>
          </a:xfrm>
          <a:prstGeom prst="rect">
            <a:avLst/>
          </a:prstGeom>
          <a:solidFill>
            <a:srgbClr val="00338D"/>
          </a:solidFill>
          <a:ln w="9525" algn="ctr">
            <a:solidFill>
              <a:srgbClr val="00338D"/>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a:solidFill>
                  <a:prstClr val="white"/>
                </a:solidFill>
                <a:latin typeface="Arial" panose="020B0604020202020204" pitchFamily="34" charset="0"/>
                <a:ea typeface="+mj-ea"/>
                <a:cs typeface="Arial" panose="020B0604020202020204" pitchFamily="34" charset="0"/>
              </a:rPr>
              <a:t>거래매출</a:t>
            </a:r>
            <a:endParaRPr lang="en-US" altLang="ko-KR" sz="900" b="1" kern="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b="1" kern="0">
                <a:solidFill>
                  <a:prstClr val="white"/>
                </a:solidFill>
                <a:latin typeface="Arial" panose="020B0604020202020204" pitchFamily="34" charset="0"/>
                <a:ea typeface="+mj-ea"/>
                <a:cs typeface="Arial" panose="020B0604020202020204" pitchFamily="34" charset="0"/>
              </a:rPr>
              <a:t>890</a:t>
            </a:r>
          </a:p>
          <a:p>
            <a:pPr algn="ctr" defTabSz="826719">
              <a:buClr>
                <a:srgbClr val="99CC00"/>
              </a:buClr>
              <a:tabLst>
                <a:tab pos="241127" algn="l"/>
              </a:tabLst>
            </a:pPr>
            <a:r>
              <a:rPr lang="en-US" altLang="ko-KR" sz="900" b="1" kern="0">
                <a:solidFill>
                  <a:prstClr val="white"/>
                </a:solidFill>
                <a:latin typeface="Arial" panose="020B0604020202020204" pitchFamily="34" charset="0"/>
                <a:ea typeface="+mj-ea"/>
                <a:cs typeface="Arial" panose="020B0604020202020204" pitchFamily="34" charset="0"/>
              </a:rPr>
              <a:t>(41.1%)</a:t>
            </a:r>
          </a:p>
        </p:txBody>
      </p:sp>
      <p:sp>
        <p:nvSpPr>
          <p:cNvPr id="51" name="직사각형 17">
            <a:extLst>
              <a:ext uri="{FF2B5EF4-FFF2-40B4-BE49-F238E27FC236}">
                <a16:creationId xmlns:a16="http://schemas.microsoft.com/office/drawing/2014/main" id="{AC0CA9C4-51B2-4699-9617-8463D585B474}"/>
              </a:ext>
            </a:extLst>
          </p:cNvPr>
          <p:cNvSpPr>
            <a:spLocks noChangeArrowheads="1"/>
          </p:cNvSpPr>
          <p:nvPr/>
        </p:nvSpPr>
        <p:spPr bwMode="auto">
          <a:xfrm>
            <a:off x="4586472" y="3812662"/>
            <a:ext cx="1266241" cy="1624004"/>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a:solidFill>
                  <a:prstClr val="white"/>
                </a:solidFill>
                <a:latin typeface="Arial" panose="020B0604020202020204" pitchFamily="34" charset="0"/>
                <a:ea typeface="+mj-ea"/>
                <a:cs typeface="Arial" panose="020B0604020202020204" pitchFamily="34" charset="0"/>
              </a:rPr>
              <a:t>거래매출</a:t>
            </a:r>
            <a:endParaRPr lang="en-US" altLang="ko-KR" sz="900" b="1" kern="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b="1" kern="0">
                <a:solidFill>
                  <a:prstClr val="white"/>
                </a:solidFill>
                <a:latin typeface="Arial" panose="020B0604020202020204" pitchFamily="34" charset="0"/>
                <a:ea typeface="+mj-ea"/>
                <a:cs typeface="Arial" panose="020B0604020202020204" pitchFamily="34" charset="0"/>
              </a:rPr>
              <a:t>(</a:t>
            </a:r>
            <a:r>
              <a:rPr lang="ko-KR" altLang="en-US" sz="900" b="1" kern="0" err="1">
                <a:solidFill>
                  <a:prstClr val="white"/>
                </a:solidFill>
                <a:latin typeface="Arial" panose="020B0604020202020204" pitchFamily="34" charset="0"/>
                <a:ea typeface="+mj-ea"/>
                <a:cs typeface="Arial" panose="020B0604020202020204" pitchFamily="34" charset="0"/>
              </a:rPr>
              <a:t>내차팔기</a:t>
            </a:r>
            <a:r>
              <a:rPr lang="en-US" altLang="ko-KR" sz="900" b="1" kern="0">
                <a:solidFill>
                  <a:prstClr val="white"/>
                </a:solidFill>
                <a:latin typeface="Arial" panose="020B0604020202020204" pitchFamily="34" charset="0"/>
                <a:ea typeface="+mj-ea"/>
                <a:cs typeface="Arial" panose="020B0604020202020204" pitchFamily="34" charset="0"/>
              </a:rPr>
              <a:t>)</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890</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(100.0%)</a:t>
            </a:r>
          </a:p>
        </p:txBody>
      </p:sp>
      <p:sp>
        <p:nvSpPr>
          <p:cNvPr id="68" name="직사각형 17">
            <a:extLst>
              <a:ext uri="{FF2B5EF4-FFF2-40B4-BE49-F238E27FC236}">
                <a16:creationId xmlns:a16="http://schemas.microsoft.com/office/drawing/2014/main" id="{4FF5C218-2C49-4C7A-B2C2-9789AB741B44}"/>
              </a:ext>
            </a:extLst>
          </p:cNvPr>
          <p:cNvSpPr>
            <a:spLocks noChangeArrowheads="1"/>
          </p:cNvSpPr>
          <p:nvPr/>
        </p:nvSpPr>
        <p:spPr bwMode="auto">
          <a:xfrm>
            <a:off x="4586473" y="2359992"/>
            <a:ext cx="1272752" cy="1390096"/>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b="1" kern="0">
                <a:solidFill>
                  <a:prstClr val="white"/>
                </a:solidFill>
                <a:latin typeface="Arial" panose="020B0604020202020204" pitchFamily="34" charset="0"/>
                <a:ea typeface="+mj-ea"/>
                <a:cs typeface="Arial" panose="020B0604020202020204" pitchFamily="34" charset="0"/>
              </a:rPr>
              <a:t>차량광고</a:t>
            </a:r>
            <a:endParaRPr lang="en-US" altLang="ko-KR" sz="900" b="1" kern="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b="1" kern="0">
                <a:solidFill>
                  <a:prstClr val="white"/>
                </a:solidFill>
                <a:latin typeface="Arial" panose="020B0604020202020204" pitchFamily="34" charset="0"/>
                <a:ea typeface="+mj-ea"/>
                <a:cs typeface="Arial" panose="020B0604020202020204" pitchFamily="34" charset="0"/>
              </a:rPr>
              <a:t>(</a:t>
            </a:r>
            <a:r>
              <a:rPr lang="ko-KR" altLang="en-US" sz="900" b="1" kern="0" err="1">
                <a:solidFill>
                  <a:prstClr val="white"/>
                </a:solidFill>
                <a:latin typeface="Arial" panose="020B0604020202020204" pitchFamily="34" charset="0"/>
                <a:ea typeface="+mj-ea"/>
                <a:cs typeface="Arial" panose="020B0604020202020204" pitchFamily="34" charset="0"/>
              </a:rPr>
              <a:t>내차사기</a:t>
            </a:r>
            <a:r>
              <a:rPr lang="en-US" altLang="ko-KR" sz="900" b="1" kern="0">
                <a:solidFill>
                  <a:prstClr val="white"/>
                </a:solidFill>
                <a:latin typeface="Arial" panose="020B0604020202020204" pitchFamily="34" charset="0"/>
                <a:ea typeface="+mj-ea"/>
                <a:cs typeface="Arial" panose="020B0604020202020204" pitchFamily="34" charset="0"/>
              </a:rPr>
              <a:t>)</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880</a:t>
            </a:r>
            <a:br>
              <a:rPr lang="en-US" altLang="ko-KR" sz="900" b="1" kern="0">
                <a:solidFill>
                  <a:prstClr val="white"/>
                </a:solidFill>
                <a:latin typeface="Arial" panose="020B0604020202020204" pitchFamily="34" charset="0"/>
                <a:ea typeface="+mj-ea"/>
                <a:cs typeface="Arial" panose="020B0604020202020204" pitchFamily="34" charset="0"/>
              </a:rPr>
            </a:br>
            <a:r>
              <a:rPr lang="en-US" altLang="ko-KR" sz="900" b="1" kern="0">
                <a:solidFill>
                  <a:prstClr val="white"/>
                </a:solidFill>
                <a:latin typeface="Arial" panose="020B0604020202020204" pitchFamily="34" charset="0"/>
                <a:ea typeface="+mj-ea"/>
                <a:cs typeface="Arial" panose="020B0604020202020204" pitchFamily="34" charset="0"/>
              </a:rPr>
              <a:t>(68.9%)</a:t>
            </a:r>
          </a:p>
        </p:txBody>
      </p:sp>
      <p:cxnSp>
        <p:nvCxnSpPr>
          <p:cNvPr id="49" name="직선 연결선 328">
            <a:extLst>
              <a:ext uri="{FF2B5EF4-FFF2-40B4-BE49-F238E27FC236}">
                <a16:creationId xmlns:a16="http://schemas.microsoft.com/office/drawing/2014/main" id="{82C66768-587F-4F20-8D6B-22183C6C7ACD}"/>
              </a:ext>
            </a:extLst>
          </p:cNvPr>
          <p:cNvCxnSpPr>
            <a:cxnSpLocks/>
          </p:cNvCxnSpPr>
          <p:nvPr/>
        </p:nvCxnSpPr>
        <p:spPr>
          <a:xfrm>
            <a:off x="7913227" y="1311103"/>
            <a:ext cx="122225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52" name="직사각형 153">
            <a:extLst>
              <a:ext uri="{FF2B5EF4-FFF2-40B4-BE49-F238E27FC236}">
                <a16:creationId xmlns:a16="http://schemas.microsoft.com/office/drawing/2014/main" id="{A15551C2-4423-4397-8820-40B6B7CB24C5}"/>
              </a:ext>
            </a:extLst>
          </p:cNvPr>
          <p:cNvSpPr/>
          <p:nvPr/>
        </p:nvSpPr>
        <p:spPr bwMode="auto">
          <a:xfrm>
            <a:off x="8061379" y="1122631"/>
            <a:ext cx="925946"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a:solidFill>
                  <a:srgbClr val="012169"/>
                </a:solidFill>
                <a:latin typeface="Arial" panose="020B0604020202020204" pitchFamily="34" charset="0"/>
                <a:ea typeface="+mj-ea"/>
                <a:cs typeface="Arial" panose="020B0604020202020204" pitchFamily="34" charset="0"/>
              </a:rPr>
              <a:t>ASP</a:t>
            </a:r>
            <a:endParaRPr lang="ko-KR" altLang="en-US" sz="900" b="1">
              <a:solidFill>
                <a:srgbClr val="012169"/>
              </a:solidFill>
              <a:latin typeface="Arial" panose="020B0604020202020204" pitchFamily="34" charset="0"/>
              <a:ea typeface="+mj-ea"/>
              <a:cs typeface="Arial" panose="020B0604020202020204" pitchFamily="34" charset="0"/>
            </a:endParaRPr>
          </a:p>
        </p:txBody>
      </p:sp>
      <p:sp>
        <p:nvSpPr>
          <p:cNvPr id="53" name="직사각형 17">
            <a:extLst>
              <a:ext uri="{FF2B5EF4-FFF2-40B4-BE49-F238E27FC236}">
                <a16:creationId xmlns:a16="http://schemas.microsoft.com/office/drawing/2014/main" id="{6B6DAF29-419A-4EE6-96C7-D75FE0B093B9}"/>
              </a:ext>
            </a:extLst>
          </p:cNvPr>
          <p:cNvSpPr>
            <a:spLocks noChangeArrowheads="1"/>
          </p:cNvSpPr>
          <p:nvPr/>
        </p:nvSpPr>
        <p:spPr bwMode="auto">
          <a:xfrm>
            <a:off x="7904325" y="5485935"/>
            <a:ext cx="1222250" cy="557437"/>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23</a:t>
            </a:r>
            <a:r>
              <a:rPr lang="ko-KR" altLang="en-US" sz="900" kern="0">
                <a:latin typeface="Arial" panose="020B0604020202020204" pitchFamily="34" charset="0"/>
                <a:ea typeface="+mj-ea"/>
                <a:cs typeface="Arial" panose="020B0604020202020204" pitchFamily="34" charset="0"/>
              </a:rPr>
              <a:t>백만원</a:t>
            </a:r>
            <a:r>
              <a:rPr lang="en-US" altLang="ko-KR" sz="900" kern="0">
                <a:latin typeface="Arial" panose="020B0604020202020204" pitchFamily="34" charset="0"/>
                <a:ea typeface="+mj-ea"/>
                <a:cs typeface="Arial" panose="020B0604020202020204" pitchFamily="34" charset="0"/>
              </a:rPr>
              <a:t>/</a:t>
            </a:r>
            <a:r>
              <a:rPr lang="ko-KR" altLang="en-US" sz="900" kern="0">
                <a:latin typeface="Arial" panose="020B0604020202020204" pitchFamily="34" charset="0"/>
                <a:ea typeface="+mj-ea"/>
                <a:cs typeface="Arial" panose="020B0604020202020204" pitchFamily="34" charset="0"/>
              </a:rPr>
              <a:t>대</a:t>
            </a:r>
            <a:endParaRPr lang="en-US" altLang="ko-KR" sz="900" kern="0">
              <a:latin typeface="Arial" panose="020B0604020202020204" pitchFamily="34" charset="0"/>
              <a:ea typeface="+mj-ea"/>
              <a:cs typeface="Arial" panose="020B0604020202020204" pitchFamily="34" charset="0"/>
            </a:endParaRPr>
          </a:p>
        </p:txBody>
      </p:sp>
      <p:cxnSp>
        <p:nvCxnSpPr>
          <p:cNvPr id="54" name="직선 연결선 328">
            <a:extLst>
              <a:ext uri="{FF2B5EF4-FFF2-40B4-BE49-F238E27FC236}">
                <a16:creationId xmlns:a16="http://schemas.microsoft.com/office/drawing/2014/main" id="{61D6B39F-E012-45CB-ABA6-B1CC6FEF8CF1}"/>
              </a:ext>
            </a:extLst>
          </p:cNvPr>
          <p:cNvCxnSpPr>
            <a:cxnSpLocks/>
          </p:cNvCxnSpPr>
          <p:nvPr/>
        </p:nvCxnSpPr>
        <p:spPr>
          <a:xfrm>
            <a:off x="5970473" y="1311103"/>
            <a:ext cx="1875669"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55" name="직사각형 153">
            <a:extLst>
              <a:ext uri="{FF2B5EF4-FFF2-40B4-BE49-F238E27FC236}">
                <a16:creationId xmlns:a16="http://schemas.microsoft.com/office/drawing/2014/main" id="{02D5F78B-DF27-4922-B325-1EBBCDDB44C0}"/>
              </a:ext>
            </a:extLst>
          </p:cNvPr>
          <p:cNvSpPr/>
          <p:nvPr/>
        </p:nvSpPr>
        <p:spPr bwMode="auto">
          <a:xfrm>
            <a:off x="6491396" y="1122631"/>
            <a:ext cx="833824"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a:solidFill>
                  <a:srgbClr val="012169"/>
                </a:solidFill>
                <a:latin typeface="Arial" panose="020B0604020202020204" pitchFamily="34" charset="0"/>
                <a:ea typeface="+mj-ea"/>
                <a:cs typeface="Arial" panose="020B0604020202020204" pitchFamily="34" charset="0"/>
              </a:rPr>
              <a:t>Driver</a:t>
            </a:r>
            <a:endParaRPr lang="ko-KR" altLang="en-US" sz="900" b="1">
              <a:solidFill>
                <a:srgbClr val="012169"/>
              </a:solidFill>
              <a:latin typeface="Arial" panose="020B0604020202020204" pitchFamily="34" charset="0"/>
              <a:ea typeface="+mj-ea"/>
              <a:cs typeface="Arial" panose="020B0604020202020204" pitchFamily="34" charset="0"/>
            </a:endParaRPr>
          </a:p>
        </p:txBody>
      </p:sp>
      <p:sp>
        <p:nvSpPr>
          <p:cNvPr id="56" name="직사각형 17">
            <a:extLst>
              <a:ext uri="{FF2B5EF4-FFF2-40B4-BE49-F238E27FC236}">
                <a16:creationId xmlns:a16="http://schemas.microsoft.com/office/drawing/2014/main" id="{4F77394C-A45D-4C74-96FB-DBAB20003439}"/>
              </a:ext>
            </a:extLst>
          </p:cNvPr>
          <p:cNvSpPr>
            <a:spLocks noChangeArrowheads="1"/>
          </p:cNvSpPr>
          <p:nvPr/>
        </p:nvSpPr>
        <p:spPr bwMode="auto">
          <a:xfrm>
            <a:off x="5982820" y="5485688"/>
            <a:ext cx="962306" cy="557437"/>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kern="0">
                <a:latin typeface="Arial" panose="020B0604020202020204" pitchFamily="34" charset="0"/>
                <a:ea typeface="+mj-ea"/>
                <a:cs typeface="Arial" panose="020B0604020202020204" pitchFamily="34" charset="0"/>
              </a:rPr>
              <a:t>판매대수</a:t>
            </a:r>
            <a:endParaRPr lang="en-US" altLang="ko-KR" sz="900" kern="0">
              <a:latin typeface="Arial" panose="020B0604020202020204" pitchFamily="34" charset="0"/>
              <a:ea typeface="+mj-ea"/>
              <a:cs typeface="Arial" panose="020B0604020202020204" pitchFamily="34" charset="0"/>
            </a:endParaRPr>
          </a:p>
        </p:txBody>
      </p:sp>
      <p:sp>
        <p:nvSpPr>
          <p:cNvPr id="57" name="직사각형 17">
            <a:extLst>
              <a:ext uri="{FF2B5EF4-FFF2-40B4-BE49-F238E27FC236}">
                <a16:creationId xmlns:a16="http://schemas.microsoft.com/office/drawing/2014/main" id="{9668A5D4-889B-4EDE-BE3C-9B292599B905}"/>
              </a:ext>
            </a:extLst>
          </p:cNvPr>
          <p:cNvSpPr>
            <a:spLocks noChangeArrowheads="1"/>
          </p:cNvSpPr>
          <p:nvPr/>
        </p:nvSpPr>
        <p:spPr bwMode="auto">
          <a:xfrm>
            <a:off x="7029118" y="5485688"/>
            <a:ext cx="797086" cy="557437"/>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17</a:t>
            </a:r>
            <a:r>
              <a:rPr lang="ko-KR" altLang="en-US" sz="900" kern="0">
                <a:latin typeface="Arial" panose="020B0604020202020204" pitchFamily="34" charset="0"/>
                <a:ea typeface="+mj-ea"/>
                <a:cs typeface="Arial" panose="020B0604020202020204" pitchFamily="34" charset="0"/>
              </a:rPr>
              <a:t>대</a:t>
            </a:r>
            <a:endParaRPr lang="en-US" altLang="ko-KR" sz="900" kern="0">
              <a:latin typeface="Arial" panose="020B0604020202020204" pitchFamily="34" charset="0"/>
              <a:ea typeface="+mj-ea"/>
              <a:cs typeface="Arial" panose="020B0604020202020204" pitchFamily="34" charset="0"/>
            </a:endParaRPr>
          </a:p>
        </p:txBody>
      </p:sp>
      <p:sp>
        <p:nvSpPr>
          <p:cNvPr id="69" name="직사각형 17">
            <a:extLst>
              <a:ext uri="{FF2B5EF4-FFF2-40B4-BE49-F238E27FC236}">
                <a16:creationId xmlns:a16="http://schemas.microsoft.com/office/drawing/2014/main" id="{2FC2A707-906B-4A32-B093-7EF5D46E4463}"/>
              </a:ext>
            </a:extLst>
          </p:cNvPr>
          <p:cNvSpPr>
            <a:spLocks noChangeArrowheads="1"/>
          </p:cNvSpPr>
          <p:nvPr/>
        </p:nvSpPr>
        <p:spPr bwMode="auto">
          <a:xfrm>
            <a:off x="7906671" y="3812662"/>
            <a:ext cx="1222250" cy="51038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50,925</a:t>
            </a:r>
            <a:r>
              <a:rPr lang="ko-KR" altLang="en-US" sz="900" kern="0">
                <a:latin typeface="Arial" panose="020B0604020202020204" pitchFamily="34" charset="0"/>
                <a:ea typeface="+mj-ea"/>
                <a:cs typeface="Arial" panose="020B0604020202020204" pitchFamily="34" charset="0"/>
              </a:rPr>
              <a:t>원</a:t>
            </a:r>
            <a:r>
              <a:rPr lang="en-US" altLang="ko-KR" sz="900" kern="0">
                <a:latin typeface="Arial" panose="020B0604020202020204" pitchFamily="34" charset="0"/>
                <a:ea typeface="+mj-ea"/>
                <a:cs typeface="Arial" panose="020B0604020202020204" pitchFamily="34" charset="0"/>
              </a:rPr>
              <a:t>/</a:t>
            </a:r>
            <a:r>
              <a:rPr lang="ko-KR" altLang="en-US" sz="900" kern="0">
                <a:latin typeface="Arial" panose="020B0604020202020204" pitchFamily="34" charset="0"/>
                <a:ea typeface="+mj-ea"/>
                <a:cs typeface="Arial" panose="020B0604020202020204" pitchFamily="34" charset="0"/>
              </a:rPr>
              <a:t>대</a:t>
            </a:r>
            <a:endParaRPr lang="en-US" altLang="ko-KR" sz="900" kern="0">
              <a:latin typeface="Arial" panose="020B0604020202020204" pitchFamily="34" charset="0"/>
              <a:ea typeface="+mj-ea"/>
              <a:cs typeface="Arial" panose="020B0604020202020204" pitchFamily="34" charset="0"/>
            </a:endParaRPr>
          </a:p>
        </p:txBody>
      </p:sp>
      <p:sp>
        <p:nvSpPr>
          <p:cNvPr id="70" name="직사각형 17">
            <a:extLst>
              <a:ext uri="{FF2B5EF4-FFF2-40B4-BE49-F238E27FC236}">
                <a16:creationId xmlns:a16="http://schemas.microsoft.com/office/drawing/2014/main" id="{5F295F55-9E1C-4ACC-AEB0-49FDC069C48D}"/>
              </a:ext>
            </a:extLst>
          </p:cNvPr>
          <p:cNvSpPr>
            <a:spLocks noChangeArrowheads="1"/>
          </p:cNvSpPr>
          <p:nvPr/>
        </p:nvSpPr>
        <p:spPr bwMode="auto">
          <a:xfrm>
            <a:off x="7038745" y="3812662"/>
            <a:ext cx="797086" cy="51038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kern="0">
                <a:latin typeface="Arial" panose="020B0604020202020204" pitchFamily="34" charset="0"/>
                <a:ea typeface="+mj-ea"/>
                <a:cs typeface="Arial" panose="020B0604020202020204" pitchFamily="34" charset="0"/>
              </a:rPr>
              <a:t>백만원 이하</a:t>
            </a:r>
            <a:endParaRPr lang="en-US" altLang="ko-KR" sz="900" kern="0">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47</a:t>
            </a:r>
            <a:r>
              <a:rPr lang="ko-KR" altLang="en-US" sz="900" kern="0">
                <a:latin typeface="Arial" panose="020B0604020202020204" pitchFamily="34" charset="0"/>
                <a:ea typeface="+mj-ea"/>
                <a:cs typeface="Arial" panose="020B0604020202020204" pitchFamily="34" charset="0"/>
              </a:rPr>
              <a:t>대</a:t>
            </a:r>
            <a:endParaRPr lang="en-US" altLang="ko-KR" sz="900" kern="0">
              <a:latin typeface="Arial" panose="020B0604020202020204" pitchFamily="34" charset="0"/>
              <a:ea typeface="+mj-ea"/>
              <a:cs typeface="Arial" panose="020B0604020202020204" pitchFamily="34" charset="0"/>
            </a:endParaRPr>
          </a:p>
        </p:txBody>
      </p:sp>
      <p:sp>
        <p:nvSpPr>
          <p:cNvPr id="71" name="직사각형 17">
            <a:extLst>
              <a:ext uri="{FF2B5EF4-FFF2-40B4-BE49-F238E27FC236}">
                <a16:creationId xmlns:a16="http://schemas.microsoft.com/office/drawing/2014/main" id="{DC4EA934-EE01-456D-B981-B555163BE047}"/>
              </a:ext>
            </a:extLst>
          </p:cNvPr>
          <p:cNvSpPr>
            <a:spLocks noChangeArrowheads="1"/>
          </p:cNvSpPr>
          <p:nvPr/>
        </p:nvSpPr>
        <p:spPr bwMode="auto">
          <a:xfrm>
            <a:off x="5983437" y="3812662"/>
            <a:ext cx="971624" cy="1624004"/>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kern="0">
                <a:latin typeface="Arial" panose="020B0604020202020204" pitchFamily="34" charset="0"/>
                <a:ea typeface="+mj-ea"/>
                <a:cs typeface="Arial" panose="020B0604020202020204" pitchFamily="34" charset="0"/>
              </a:rPr>
              <a:t>낙찰대수</a:t>
            </a:r>
            <a:endParaRPr lang="en-US" altLang="ko-KR" sz="900" kern="0">
              <a:latin typeface="Arial" panose="020B0604020202020204" pitchFamily="34" charset="0"/>
              <a:ea typeface="+mj-ea"/>
              <a:cs typeface="Arial" panose="020B0604020202020204" pitchFamily="34" charset="0"/>
            </a:endParaRPr>
          </a:p>
        </p:txBody>
      </p:sp>
      <p:sp>
        <p:nvSpPr>
          <p:cNvPr id="72" name="직사각형 17">
            <a:extLst>
              <a:ext uri="{FF2B5EF4-FFF2-40B4-BE49-F238E27FC236}">
                <a16:creationId xmlns:a16="http://schemas.microsoft.com/office/drawing/2014/main" id="{BEC3B35C-049E-4D20-ABE2-073F92AE8D77}"/>
              </a:ext>
            </a:extLst>
          </p:cNvPr>
          <p:cNvSpPr>
            <a:spLocks noChangeArrowheads="1"/>
          </p:cNvSpPr>
          <p:nvPr/>
        </p:nvSpPr>
        <p:spPr bwMode="auto">
          <a:xfrm>
            <a:off x="7038743" y="4369474"/>
            <a:ext cx="797086" cy="51038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kern="0">
                <a:latin typeface="Arial" panose="020B0604020202020204" pitchFamily="34" charset="0"/>
                <a:ea typeface="+mj-ea"/>
                <a:cs typeface="Arial" panose="020B0604020202020204" pitchFamily="34" charset="0"/>
              </a:rPr>
              <a:t>백만원 초과</a:t>
            </a:r>
            <a:endParaRPr lang="en-US" altLang="ko-KR" sz="900" kern="0">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3</a:t>
            </a:r>
            <a:r>
              <a:rPr lang="ko-KR" altLang="en-US" sz="900" kern="0">
                <a:latin typeface="Arial" panose="020B0604020202020204" pitchFamily="34" charset="0"/>
                <a:ea typeface="+mj-ea"/>
                <a:cs typeface="Arial" panose="020B0604020202020204" pitchFamily="34" charset="0"/>
              </a:rPr>
              <a:t>천만원 이하</a:t>
            </a:r>
            <a:endParaRPr lang="en-US" altLang="ko-KR" sz="900" kern="0">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3,600</a:t>
            </a:r>
            <a:r>
              <a:rPr lang="ko-KR" altLang="en-US" sz="900" kern="0">
                <a:latin typeface="Arial" panose="020B0604020202020204" pitchFamily="34" charset="0"/>
                <a:ea typeface="+mj-ea"/>
                <a:cs typeface="Arial" panose="020B0604020202020204" pitchFamily="34" charset="0"/>
              </a:rPr>
              <a:t>대</a:t>
            </a:r>
            <a:endParaRPr lang="en-US" altLang="ko-KR" sz="900" kern="0">
              <a:latin typeface="Arial" panose="020B0604020202020204" pitchFamily="34" charset="0"/>
              <a:ea typeface="+mj-ea"/>
              <a:cs typeface="Arial" panose="020B0604020202020204" pitchFamily="34" charset="0"/>
            </a:endParaRPr>
          </a:p>
        </p:txBody>
      </p:sp>
      <p:sp>
        <p:nvSpPr>
          <p:cNvPr id="73" name="직사각형 17">
            <a:extLst>
              <a:ext uri="{FF2B5EF4-FFF2-40B4-BE49-F238E27FC236}">
                <a16:creationId xmlns:a16="http://schemas.microsoft.com/office/drawing/2014/main" id="{B7F4A200-30EF-4A0A-8A4C-7B49F14936C9}"/>
              </a:ext>
            </a:extLst>
          </p:cNvPr>
          <p:cNvSpPr>
            <a:spLocks noChangeArrowheads="1"/>
          </p:cNvSpPr>
          <p:nvPr/>
        </p:nvSpPr>
        <p:spPr bwMode="auto">
          <a:xfrm>
            <a:off x="7038744" y="4926285"/>
            <a:ext cx="797086" cy="51038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3</a:t>
            </a:r>
            <a:r>
              <a:rPr lang="ko-KR" altLang="en-US" sz="900" kern="0">
                <a:latin typeface="Arial" panose="020B0604020202020204" pitchFamily="34" charset="0"/>
                <a:ea typeface="+mj-ea"/>
                <a:cs typeface="Arial" panose="020B0604020202020204" pitchFamily="34" charset="0"/>
              </a:rPr>
              <a:t>천만원 초과</a:t>
            </a:r>
            <a:endParaRPr lang="en-US" altLang="ko-KR" sz="900" kern="0">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622</a:t>
            </a:r>
            <a:r>
              <a:rPr lang="ko-KR" altLang="en-US" sz="900" kern="0">
                <a:latin typeface="Arial" panose="020B0604020202020204" pitchFamily="34" charset="0"/>
                <a:ea typeface="+mj-ea"/>
                <a:cs typeface="Arial" panose="020B0604020202020204" pitchFamily="34" charset="0"/>
              </a:rPr>
              <a:t>대</a:t>
            </a:r>
            <a:endParaRPr lang="en-US" altLang="ko-KR" sz="900" kern="0">
              <a:latin typeface="Arial" panose="020B0604020202020204" pitchFamily="34" charset="0"/>
              <a:ea typeface="+mj-ea"/>
              <a:cs typeface="Arial" panose="020B0604020202020204" pitchFamily="34" charset="0"/>
            </a:endParaRPr>
          </a:p>
        </p:txBody>
      </p:sp>
      <p:sp>
        <p:nvSpPr>
          <p:cNvPr id="74" name="직사각형 17">
            <a:extLst>
              <a:ext uri="{FF2B5EF4-FFF2-40B4-BE49-F238E27FC236}">
                <a16:creationId xmlns:a16="http://schemas.microsoft.com/office/drawing/2014/main" id="{DD98093D-394E-47A5-A1DB-9FC09166296D}"/>
              </a:ext>
            </a:extLst>
          </p:cNvPr>
          <p:cNvSpPr>
            <a:spLocks noChangeArrowheads="1"/>
          </p:cNvSpPr>
          <p:nvPr/>
        </p:nvSpPr>
        <p:spPr bwMode="auto">
          <a:xfrm>
            <a:off x="7906667" y="4369474"/>
            <a:ext cx="1222249" cy="51038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203,684</a:t>
            </a:r>
            <a:r>
              <a:rPr lang="ko-KR" altLang="en-US" sz="900" kern="0">
                <a:latin typeface="Arial" panose="020B0604020202020204" pitchFamily="34" charset="0"/>
                <a:ea typeface="+mj-ea"/>
                <a:cs typeface="Arial" panose="020B0604020202020204" pitchFamily="34" charset="0"/>
              </a:rPr>
              <a:t>원</a:t>
            </a:r>
            <a:r>
              <a:rPr lang="en-US" altLang="ko-KR" sz="900" kern="0">
                <a:latin typeface="Arial" panose="020B0604020202020204" pitchFamily="34" charset="0"/>
                <a:ea typeface="+mj-ea"/>
                <a:cs typeface="Arial" panose="020B0604020202020204" pitchFamily="34" charset="0"/>
              </a:rPr>
              <a:t>/</a:t>
            </a:r>
            <a:r>
              <a:rPr lang="ko-KR" altLang="en-US" sz="900" kern="0">
                <a:latin typeface="Arial" panose="020B0604020202020204" pitchFamily="34" charset="0"/>
                <a:ea typeface="+mj-ea"/>
                <a:cs typeface="Arial" panose="020B0604020202020204" pitchFamily="34" charset="0"/>
              </a:rPr>
              <a:t>대</a:t>
            </a:r>
            <a:endParaRPr lang="en-US" altLang="ko-KR" sz="900" kern="0">
              <a:latin typeface="Arial" panose="020B0604020202020204" pitchFamily="34" charset="0"/>
              <a:ea typeface="+mj-ea"/>
              <a:cs typeface="Arial" panose="020B0604020202020204" pitchFamily="34" charset="0"/>
            </a:endParaRPr>
          </a:p>
        </p:txBody>
      </p:sp>
      <p:sp>
        <p:nvSpPr>
          <p:cNvPr id="75" name="직사각형 17">
            <a:extLst>
              <a:ext uri="{FF2B5EF4-FFF2-40B4-BE49-F238E27FC236}">
                <a16:creationId xmlns:a16="http://schemas.microsoft.com/office/drawing/2014/main" id="{45B7EC67-ED2E-4B98-B769-B95DF460E1DD}"/>
              </a:ext>
            </a:extLst>
          </p:cNvPr>
          <p:cNvSpPr>
            <a:spLocks noChangeArrowheads="1"/>
          </p:cNvSpPr>
          <p:nvPr/>
        </p:nvSpPr>
        <p:spPr bwMode="auto">
          <a:xfrm>
            <a:off x="7906670" y="4926285"/>
            <a:ext cx="1222249" cy="51038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247,336</a:t>
            </a:r>
            <a:r>
              <a:rPr lang="ko-KR" altLang="en-US" sz="900" kern="0">
                <a:latin typeface="Arial" panose="020B0604020202020204" pitchFamily="34" charset="0"/>
                <a:ea typeface="+mj-ea"/>
                <a:cs typeface="Arial" panose="020B0604020202020204" pitchFamily="34" charset="0"/>
              </a:rPr>
              <a:t>원</a:t>
            </a:r>
            <a:r>
              <a:rPr lang="en-US" altLang="ko-KR" sz="900" kern="0">
                <a:latin typeface="Arial" panose="020B0604020202020204" pitchFamily="34" charset="0"/>
                <a:ea typeface="+mj-ea"/>
                <a:cs typeface="Arial" panose="020B0604020202020204" pitchFamily="34" charset="0"/>
              </a:rPr>
              <a:t>/</a:t>
            </a:r>
            <a:r>
              <a:rPr lang="ko-KR" altLang="en-US" sz="900" kern="0">
                <a:latin typeface="Arial" panose="020B0604020202020204" pitchFamily="34" charset="0"/>
                <a:ea typeface="+mj-ea"/>
                <a:cs typeface="Arial" panose="020B0604020202020204" pitchFamily="34" charset="0"/>
              </a:rPr>
              <a:t>대</a:t>
            </a:r>
            <a:endParaRPr lang="en-US" altLang="ko-KR" sz="900" kern="0">
              <a:latin typeface="Arial" panose="020B0604020202020204" pitchFamily="34" charset="0"/>
              <a:ea typeface="+mj-ea"/>
              <a:cs typeface="Arial" panose="020B0604020202020204" pitchFamily="34" charset="0"/>
            </a:endParaRPr>
          </a:p>
        </p:txBody>
      </p:sp>
      <p:sp>
        <p:nvSpPr>
          <p:cNvPr id="76" name="직사각형 17">
            <a:extLst>
              <a:ext uri="{FF2B5EF4-FFF2-40B4-BE49-F238E27FC236}">
                <a16:creationId xmlns:a16="http://schemas.microsoft.com/office/drawing/2014/main" id="{2E9C312B-9D17-45BD-BC41-4BAA489B00C2}"/>
              </a:ext>
            </a:extLst>
          </p:cNvPr>
          <p:cNvSpPr>
            <a:spLocks noChangeArrowheads="1"/>
          </p:cNvSpPr>
          <p:nvPr/>
        </p:nvSpPr>
        <p:spPr bwMode="auto">
          <a:xfrm>
            <a:off x="7906671" y="2359992"/>
            <a:ext cx="1222250" cy="1390095"/>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556,329</a:t>
            </a:r>
            <a:r>
              <a:rPr lang="ko-KR" altLang="en-US" sz="900" kern="0">
                <a:latin typeface="Arial" panose="020B0604020202020204" pitchFamily="34" charset="0"/>
                <a:ea typeface="+mj-ea"/>
                <a:cs typeface="Arial" panose="020B0604020202020204" pitchFamily="34" charset="0"/>
              </a:rPr>
              <a:t>원</a:t>
            </a:r>
            <a:r>
              <a:rPr lang="en-US" altLang="ko-KR" sz="900" kern="0">
                <a:latin typeface="Arial" panose="020B0604020202020204" pitchFamily="34" charset="0"/>
                <a:ea typeface="+mj-ea"/>
                <a:cs typeface="Arial" panose="020B0604020202020204" pitchFamily="34" charset="0"/>
              </a:rPr>
              <a:t>/</a:t>
            </a:r>
            <a:r>
              <a:rPr lang="ko-KR" altLang="en-US" sz="900" kern="0">
                <a:latin typeface="Arial" panose="020B0604020202020204" pitchFamily="34" charset="0"/>
                <a:ea typeface="+mj-ea"/>
                <a:cs typeface="Arial" panose="020B0604020202020204" pitchFamily="34" charset="0"/>
              </a:rPr>
              <a:t>명</a:t>
            </a:r>
            <a:endParaRPr lang="en-US" altLang="ko-KR" sz="900" kern="0">
              <a:latin typeface="Arial" panose="020B0604020202020204" pitchFamily="34" charset="0"/>
              <a:ea typeface="+mj-ea"/>
              <a:cs typeface="Arial" panose="020B0604020202020204" pitchFamily="34" charset="0"/>
            </a:endParaRPr>
          </a:p>
        </p:txBody>
      </p:sp>
      <p:sp>
        <p:nvSpPr>
          <p:cNvPr id="77" name="직사각형 17">
            <a:extLst>
              <a:ext uri="{FF2B5EF4-FFF2-40B4-BE49-F238E27FC236}">
                <a16:creationId xmlns:a16="http://schemas.microsoft.com/office/drawing/2014/main" id="{DADDC3D4-26A8-4423-AE1A-620B7CC4078F}"/>
              </a:ext>
            </a:extLst>
          </p:cNvPr>
          <p:cNvSpPr>
            <a:spLocks noChangeArrowheads="1"/>
          </p:cNvSpPr>
          <p:nvPr/>
        </p:nvSpPr>
        <p:spPr bwMode="auto">
          <a:xfrm>
            <a:off x="7038746" y="2359991"/>
            <a:ext cx="797086" cy="1390096"/>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kern="0">
                <a:latin typeface="Arial" panose="020B0604020202020204" pitchFamily="34" charset="0"/>
                <a:ea typeface="+mj-ea"/>
                <a:cs typeface="Arial" panose="020B0604020202020204" pitchFamily="34" charset="0"/>
              </a:rPr>
              <a:t>월 평균 </a:t>
            </a:r>
            <a:r>
              <a:rPr lang="en-US" altLang="ko-KR" sz="900" kern="0">
                <a:latin typeface="Arial" panose="020B0604020202020204" pitchFamily="34" charset="0"/>
                <a:ea typeface="+mj-ea"/>
                <a:cs typeface="Arial" panose="020B0604020202020204" pitchFamily="34" charset="0"/>
              </a:rPr>
              <a:t>1,582</a:t>
            </a:r>
            <a:r>
              <a:rPr lang="ko-KR" altLang="en-US" sz="900" kern="0">
                <a:latin typeface="Arial" panose="020B0604020202020204" pitchFamily="34" charset="0"/>
                <a:ea typeface="+mj-ea"/>
                <a:cs typeface="Arial" panose="020B0604020202020204" pitchFamily="34" charset="0"/>
              </a:rPr>
              <a:t>명</a:t>
            </a:r>
            <a:endParaRPr lang="en-US" altLang="ko-KR" sz="900" kern="0">
              <a:latin typeface="Arial" panose="020B0604020202020204" pitchFamily="34" charset="0"/>
              <a:ea typeface="+mj-ea"/>
              <a:cs typeface="Arial" panose="020B0604020202020204" pitchFamily="34" charset="0"/>
            </a:endParaRPr>
          </a:p>
        </p:txBody>
      </p:sp>
      <p:sp>
        <p:nvSpPr>
          <p:cNvPr id="78" name="직사각형 17">
            <a:extLst>
              <a:ext uri="{FF2B5EF4-FFF2-40B4-BE49-F238E27FC236}">
                <a16:creationId xmlns:a16="http://schemas.microsoft.com/office/drawing/2014/main" id="{615D2F99-464A-45A7-9C69-CE5554AD9E00}"/>
              </a:ext>
            </a:extLst>
          </p:cNvPr>
          <p:cNvSpPr>
            <a:spLocks noChangeArrowheads="1"/>
          </p:cNvSpPr>
          <p:nvPr/>
        </p:nvSpPr>
        <p:spPr bwMode="auto">
          <a:xfrm>
            <a:off x="5983437" y="2359992"/>
            <a:ext cx="971624" cy="1390096"/>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kern="0" err="1">
                <a:latin typeface="Arial" panose="020B0604020202020204" pitchFamily="34" charset="0"/>
                <a:ea typeface="+mj-ea"/>
                <a:cs typeface="Arial" panose="020B0604020202020204" pitchFamily="34" charset="0"/>
              </a:rPr>
              <a:t>유료딜러수</a:t>
            </a:r>
            <a:endParaRPr lang="en-US" altLang="ko-KR" sz="900" kern="0">
              <a:latin typeface="Arial" panose="020B0604020202020204" pitchFamily="34" charset="0"/>
              <a:ea typeface="+mj-ea"/>
              <a:cs typeface="Arial" panose="020B0604020202020204" pitchFamily="34" charset="0"/>
            </a:endParaRPr>
          </a:p>
        </p:txBody>
      </p:sp>
      <p:sp>
        <p:nvSpPr>
          <p:cNvPr id="79" name="직사각형 17">
            <a:extLst>
              <a:ext uri="{FF2B5EF4-FFF2-40B4-BE49-F238E27FC236}">
                <a16:creationId xmlns:a16="http://schemas.microsoft.com/office/drawing/2014/main" id="{0F75F263-49A6-44E2-B1EE-38CA08546921}"/>
              </a:ext>
            </a:extLst>
          </p:cNvPr>
          <p:cNvSpPr>
            <a:spLocks noChangeArrowheads="1"/>
          </p:cNvSpPr>
          <p:nvPr/>
        </p:nvSpPr>
        <p:spPr bwMode="auto">
          <a:xfrm>
            <a:off x="7906671" y="1351644"/>
            <a:ext cx="1222250" cy="2672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38</a:t>
            </a:r>
            <a:r>
              <a:rPr lang="ko-KR" altLang="en-US" sz="900" kern="0">
                <a:latin typeface="Arial" panose="020B0604020202020204" pitchFamily="34" charset="0"/>
                <a:ea typeface="+mj-ea"/>
                <a:cs typeface="Arial" panose="020B0604020202020204" pitchFamily="34" charset="0"/>
              </a:rPr>
              <a:t>백만원</a:t>
            </a:r>
            <a:r>
              <a:rPr lang="en-US" altLang="ko-KR" sz="900" kern="0">
                <a:latin typeface="Arial" panose="020B0604020202020204" pitchFamily="34" charset="0"/>
                <a:ea typeface="+mj-ea"/>
                <a:cs typeface="Arial" panose="020B0604020202020204" pitchFamily="34" charset="0"/>
              </a:rPr>
              <a:t>/</a:t>
            </a:r>
            <a:r>
              <a:rPr lang="ko-KR" altLang="en-US" sz="900" kern="0">
                <a:latin typeface="Arial" panose="020B0604020202020204" pitchFamily="34" charset="0"/>
                <a:ea typeface="+mj-ea"/>
                <a:cs typeface="Arial" panose="020B0604020202020204" pitchFamily="34" charset="0"/>
              </a:rPr>
              <a:t>곳</a:t>
            </a:r>
            <a:endParaRPr lang="en-US" altLang="ko-KR" sz="900" kern="0" baseline="30000">
              <a:latin typeface="Arial" panose="020B0604020202020204" pitchFamily="34" charset="0"/>
              <a:ea typeface="+mj-ea"/>
              <a:cs typeface="Arial" panose="020B0604020202020204" pitchFamily="34" charset="0"/>
            </a:endParaRPr>
          </a:p>
        </p:txBody>
      </p:sp>
      <p:sp>
        <p:nvSpPr>
          <p:cNvPr id="81" name="직사각형 17">
            <a:extLst>
              <a:ext uri="{FF2B5EF4-FFF2-40B4-BE49-F238E27FC236}">
                <a16:creationId xmlns:a16="http://schemas.microsoft.com/office/drawing/2014/main" id="{DFD228E6-097F-411A-9809-7B683933243B}"/>
              </a:ext>
            </a:extLst>
          </p:cNvPr>
          <p:cNvSpPr>
            <a:spLocks noChangeArrowheads="1"/>
          </p:cNvSpPr>
          <p:nvPr/>
        </p:nvSpPr>
        <p:spPr bwMode="auto">
          <a:xfrm>
            <a:off x="7038746" y="1351644"/>
            <a:ext cx="797086" cy="2672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kern="0" err="1">
                <a:latin typeface="Arial" panose="020B0604020202020204" pitchFamily="34" charset="0"/>
                <a:ea typeface="+mj-ea"/>
                <a:cs typeface="Arial" panose="020B0604020202020204" pitchFamily="34" charset="0"/>
              </a:rPr>
              <a:t>광고주수</a:t>
            </a:r>
            <a:endParaRPr lang="en-US" altLang="ko-KR" sz="900" kern="0">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8</a:t>
            </a:r>
            <a:r>
              <a:rPr lang="ko-KR" altLang="en-US" sz="900" kern="0">
                <a:latin typeface="Arial" panose="020B0604020202020204" pitchFamily="34" charset="0"/>
                <a:ea typeface="+mj-ea"/>
                <a:cs typeface="Arial" panose="020B0604020202020204" pitchFamily="34" charset="0"/>
              </a:rPr>
              <a:t>곳</a:t>
            </a:r>
            <a:endParaRPr lang="en-US" altLang="ko-KR" sz="900" kern="0">
              <a:latin typeface="Arial" panose="020B0604020202020204" pitchFamily="34" charset="0"/>
              <a:ea typeface="+mj-ea"/>
              <a:cs typeface="Arial" panose="020B0604020202020204" pitchFamily="34" charset="0"/>
            </a:endParaRPr>
          </a:p>
        </p:txBody>
      </p:sp>
      <p:sp>
        <p:nvSpPr>
          <p:cNvPr id="82" name="직사각형 17">
            <a:extLst>
              <a:ext uri="{FF2B5EF4-FFF2-40B4-BE49-F238E27FC236}">
                <a16:creationId xmlns:a16="http://schemas.microsoft.com/office/drawing/2014/main" id="{57AFE5B5-703B-4B73-99A6-F60CC18151CB}"/>
              </a:ext>
            </a:extLst>
          </p:cNvPr>
          <p:cNvSpPr>
            <a:spLocks noChangeArrowheads="1"/>
          </p:cNvSpPr>
          <p:nvPr/>
        </p:nvSpPr>
        <p:spPr bwMode="auto">
          <a:xfrm>
            <a:off x="5983437" y="1351644"/>
            <a:ext cx="971624" cy="2672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CPM</a:t>
            </a:r>
          </a:p>
        </p:txBody>
      </p:sp>
      <p:sp>
        <p:nvSpPr>
          <p:cNvPr id="84" name="직사각형 17">
            <a:extLst>
              <a:ext uri="{FF2B5EF4-FFF2-40B4-BE49-F238E27FC236}">
                <a16:creationId xmlns:a16="http://schemas.microsoft.com/office/drawing/2014/main" id="{A844FD0D-1CDD-46F2-B484-A1A60C1EE237}"/>
              </a:ext>
            </a:extLst>
          </p:cNvPr>
          <p:cNvSpPr>
            <a:spLocks noChangeArrowheads="1"/>
          </p:cNvSpPr>
          <p:nvPr/>
        </p:nvSpPr>
        <p:spPr bwMode="auto">
          <a:xfrm>
            <a:off x="7906671" y="1690871"/>
            <a:ext cx="1222250" cy="2672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20</a:t>
            </a:r>
            <a:r>
              <a:rPr lang="ko-KR" altLang="en-US" sz="900" kern="0">
                <a:latin typeface="Arial" panose="020B0604020202020204" pitchFamily="34" charset="0"/>
                <a:ea typeface="+mj-ea"/>
                <a:cs typeface="Arial" panose="020B0604020202020204" pitchFamily="34" charset="0"/>
              </a:rPr>
              <a:t>백만원</a:t>
            </a:r>
            <a:r>
              <a:rPr lang="en-US" altLang="ko-KR" sz="900" kern="0">
                <a:latin typeface="Arial" panose="020B0604020202020204" pitchFamily="34" charset="0"/>
                <a:ea typeface="+mj-ea"/>
                <a:cs typeface="Arial" panose="020B0604020202020204" pitchFamily="34" charset="0"/>
              </a:rPr>
              <a:t>/</a:t>
            </a:r>
            <a:r>
              <a:rPr lang="ko-KR" altLang="en-US" sz="900" kern="0">
                <a:latin typeface="Arial" panose="020B0604020202020204" pitchFamily="34" charset="0"/>
                <a:ea typeface="+mj-ea"/>
                <a:cs typeface="Arial" panose="020B0604020202020204" pitchFamily="34" charset="0"/>
              </a:rPr>
              <a:t>곳</a:t>
            </a:r>
            <a:endParaRPr lang="en-US" altLang="ko-KR" sz="900" kern="0">
              <a:latin typeface="Arial" panose="020B0604020202020204" pitchFamily="34" charset="0"/>
              <a:ea typeface="+mj-ea"/>
              <a:cs typeface="Arial" panose="020B0604020202020204" pitchFamily="34" charset="0"/>
            </a:endParaRPr>
          </a:p>
        </p:txBody>
      </p:sp>
      <p:sp>
        <p:nvSpPr>
          <p:cNvPr id="85" name="직사각형 17">
            <a:extLst>
              <a:ext uri="{FF2B5EF4-FFF2-40B4-BE49-F238E27FC236}">
                <a16:creationId xmlns:a16="http://schemas.microsoft.com/office/drawing/2014/main" id="{920A63D9-58E5-4AB9-A0B0-5ED24647F28E}"/>
              </a:ext>
            </a:extLst>
          </p:cNvPr>
          <p:cNvSpPr>
            <a:spLocks noChangeArrowheads="1"/>
          </p:cNvSpPr>
          <p:nvPr/>
        </p:nvSpPr>
        <p:spPr bwMode="auto">
          <a:xfrm>
            <a:off x="7038746" y="1690871"/>
            <a:ext cx="797086" cy="2672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kern="0" err="1">
                <a:latin typeface="Arial" panose="020B0604020202020204" pitchFamily="34" charset="0"/>
                <a:ea typeface="+mj-ea"/>
                <a:cs typeface="Arial" panose="020B0604020202020204" pitchFamily="34" charset="0"/>
              </a:rPr>
              <a:t>광고주수</a:t>
            </a:r>
            <a:endParaRPr lang="en-US" altLang="ko-KR" sz="900" kern="0">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4</a:t>
            </a:r>
            <a:r>
              <a:rPr lang="ko-KR" altLang="en-US" sz="900" kern="0">
                <a:latin typeface="Arial" panose="020B0604020202020204" pitchFamily="34" charset="0"/>
                <a:ea typeface="+mj-ea"/>
                <a:cs typeface="Arial" panose="020B0604020202020204" pitchFamily="34" charset="0"/>
              </a:rPr>
              <a:t>곳</a:t>
            </a:r>
            <a:endParaRPr lang="en-US" altLang="ko-KR" sz="900" kern="0">
              <a:latin typeface="Arial" panose="020B0604020202020204" pitchFamily="34" charset="0"/>
              <a:ea typeface="+mj-ea"/>
              <a:cs typeface="Arial" panose="020B0604020202020204" pitchFamily="34" charset="0"/>
            </a:endParaRPr>
          </a:p>
        </p:txBody>
      </p:sp>
      <p:sp>
        <p:nvSpPr>
          <p:cNvPr id="88" name="직사각형 17">
            <a:extLst>
              <a:ext uri="{FF2B5EF4-FFF2-40B4-BE49-F238E27FC236}">
                <a16:creationId xmlns:a16="http://schemas.microsoft.com/office/drawing/2014/main" id="{36E091A6-62F1-49B1-BF53-0957F5C9B24D}"/>
              </a:ext>
            </a:extLst>
          </p:cNvPr>
          <p:cNvSpPr>
            <a:spLocks noChangeArrowheads="1"/>
          </p:cNvSpPr>
          <p:nvPr/>
        </p:nvSpPr>
        <p:spPr bwMode="auto">
          <a:xfrm>
            <a:off x="5983437" y="1690871"/>
            <a:ext cx="971624" cy="2672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CPA</a:t>
            </a:r>
          </a:p>
        </p:txBody>
      </p:sp>
      <p:sp>
        <p:nvSpPr>
          <p:cNvPr id="90" name="직사각형 17">
            <a:extLst>
              <a:ext uri="{FF2B5EF4-FFF2-40B4-BE49-F238E27FC236}">
                <a16:creationId xmlns:a16="http://schemas.microsoft.com/office/drawing/2014/main" id="{A6218070-EEAC-41E0-A395-84400B92355A}"/>
              </a:ext>
            </a:extLst>
          </p:cNvPr>
          <p:cNvSpPr>
            <a:spLocks noChangeArrowheads="1"/>
          </p:cNvSpPr>
          <p:nvPr/>
        </p:nvSpPr>
        <p:spPr bwMode="auto">
          <a:xfrm>
            <a:off x="7906671" y="2030097"/>
            <a:ext cx="1222250" cy="2672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4</a:t>
            </a:r>
            <a:r>
              <a:rPr lang="ko-KR" altLang="en-US" sz="900" kern="0">
                <a:latin typeface="Arial" panose="020B0604020202020204" pitchFamily="34" charset="0"/>
                <a:ea typeface="+mj-ea"/>
                <a:cs typeface="Arial" panose="020B0604020202020204" pitchFamily="34" charset="0"/>
              </a:rPr>
              <a:t>백만원</a:t>
            </a:r>
            <a:r>
              <a:rPr lang="en-US" altLang="ko-KR" sz="900" kern="0">
                <a:latin typeface="Arial" panose="020B0604020202020204" pitchFamily="34" charset="0"/>
                <a:ea typeface="+mj-ea"/>
                <a:cs typeface="Arial" panose="020B0604020202020204" pitchFamily="34" charset="0"/>
              </a:rPr>
              <a:t>/</a:t>
            </a:r>
            <a:r>
              <a:rPr lang="ko-KR" altLang="en-US" sz="900" kern="0">
                <a:latin typeface="Arial" panose="020B0604020202020204" pitchFamily="34" charset="0"/>
                <a:ea typeface="+mj-ea"/>
                <a:cs typeface="Arial" panose="020B0604020202020204" pitchFamily="34" charset="0"/>
              </a:rPr>
              <a:t>곳</a:t>
            </a:r>
            <a:endParaRPr lang="en-US" altLang="ko-KR" sz="900" kern="0">
              <a:latin typeface="Arial" panose="020B0604020202020204" pitchFamily="34" charset="0"/>
              <a:ea typeface="+mj-ea"/>
              <a:cs typeface="Arial" panose="020B0604020202020204" pitchFamily="34" charset="0"/>
            </a:endParaRPr>
          </a:p>
        </p:txBody>
      </p:sp>
      <p:sp>
        <p:nvSpPr>
          <p:cNvPr id="91" name="직사각형 17">
            <a:extLst>
              <a:ext uri="{FF2B5EF4-FFF2-40B4-BE49-F238E27FC236}">
                <a16:creationId xmlns:a16="http://schemas.microsoft.com/office/drawing/2014/main" id="{6FE9F78F-6AFC-4837-AB93-2A4B4805C443}"/>
              </a:ext>
            </a:extLst>
          </p:cNvPr>
          <p:cNvSpPr>
            <a:spLocks noChangeArrowheads="1"/>
          </p:cNvSpPr>
          <p:nvPr/>
        </p:nvSpPr>
        <p:spPr bwMode="auto">
          <a:xfrm>
            <a:off x="7038746" y="2030097"/>
            <a:ext cx="797086" cy="2672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900" kern="0" err="1">
                <a:latin typeface="Arial" panose="020B0604020202020204" pitchFamily="34" charset="0"/>
                <a:ea typeface="+mj-ea"/>
                <a:cs typeface="Arial" panose="020B0604020202020204" pitchFamily="34" charset="0"/>
              </a:rPr>
              <a:t>광고주수</a:t>
            </a:r>
            <a:endParaRPr lang="en-US" altLang="ko-KR" sz="900" kern="0">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4</a:t>
            </a:r>
            <a:r>
              <a:rPr lang="ko-KR" altLang="en-US" sz="900" kern="0">
                <a:latin typeface="Arial" panose="020B0604020202020204" pitchFamily="34" charset="0"/>
                <a:ea typeface="+mj-ea"/>
                <a:cs typeface="Arial" panose="020B0604020202020204" pitchFamily="34" charset="0"/>
              </a:rPr>
              <a:t>곳</a:t>
            </a:r>
            <a:endParaRPr lang="en-US" altLang="ko-KR" sz="900" kern="0">
              <a:latin typeface="Arial" panose="020B0604020202020204" pitchFamily="34" charset="0"/>
              <a:ea typeface="+mj-ea"/>
              <a:cs typeface="Arial" panose="020B0604020202020204" pitchFamily="34" charset="0"/>
            </a:endParaRPr>
          </a:p>
        </p:txBody>
      </p:sp>
      <p:sp>
        <p:nvSpPr>
          <p:cNvPr id="92" name="직사각형 17">
            <a:extLst>
              <a:ext uri="{FF2B5EF4-FFF2-40B4-BE49-F238E27FC236}">
                <a16:creationId xmlns:a16="http://schemas.microsoft.com/office/drawing/2014/main" id="{1F12CE7A-605D-4F51-93AF-394EA351B513}"/>
              </a:ext>
            </a:extLst>
          </p:cNvPr>
          <p:cNvSpPr>
            <a:spLocks noChangeArrowheads="1"/>
          </p:cNvSpPr>
          <p:nvPr/>
        </p:nvSpPr>
        <p:spPr bwMode="auto">
          <a:xfrm>
            <a:off x="5983437" y="2030097"/>
            <a:ext cx="971624" cy="2672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900" kern="0">
                <a:latin typeface="Arial" panose="020B0604020202020204" pitchFamily="34" charset="0"/>
                <a:ea typeface="+mj-ea"/>
                <a:cs typeface="Arial" panose="020B0604020202020204" pitchFamily="34" charset="0"/>
              </a:rPr>
              <a:t>CPA+CPA</a:t>
            </a:r>
          </a:p>
        </p:txBody>
      </p:sp>
    </p:spTree>
    <p:extLst>
      <p:ext uri="{BB962C8B-B14F-4D97-AF65-F5344CB8AC3E}">
        <p14:creationId xmlns:p14="http://schemas.microsoft.com/office/powerpoint/2010/main" val="3289924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a:solidFill>
                  <a:srgbClr val="00338D"/>
                </a:solidFill>
                <a:latin typeface="KPMG Extralight" panose="020B0303030202040204" pitchFamily="34" charset="0"/>
              </a:rPr>
              <a:t>Scope of Work</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a:solidFill>
                  <a:srgbClr val="00338D"/>
                </a:solidFill>
                <a:latin typeface="KPMG Extralight" panose="020B0303030202040204" pitchFamily="34" charset="0"/>
              </a:rPr>
              <a:t>Appendices</a:t>
            </a:r>
          </a:p>
        </p:txBody>
      </p:sp>
      <p:graphicFrame>
        <p:nvGraphicFramePr>
          <p:cNvPr id="11" name="Group 105">
            <a:extLst>
              <a:ext uri="{FF2B5EF4-FFF2-40B4-BE49-F238E27FC236}">
                <a16:creationId xmlns:a16="http://schemas.microsoft.com/office/drawing/2014/main" id="{F6F45138-67CB-47D8-A860-0BBDA104D41F}"/>
              </a:ext>
            </a:extLst>
          </p:cNvPr>
          <p:cNvGraphicFramePr>
            <a:graphicFrameLocks noGrp="1"/>
          </p:cNvGraphicFramePr>
          <p:nvPr>
            <p:extLst>
              <p:ext uri="{D42A27DB-BD31-4B8C-83A1-F6EECF244321}">
                <p14:modId xmlns:p14="http://schemas.microsoft.com/office/powerpoint/2010/main" val="1556811001"/>
              </p:ext>
            </p:extLst>
          </p:nvPr>
        </p:nvGraphicFramePr>
        <p:xfrm>
          <a:off x="488950" y="1178143"/>
          <a:ext cx="4370388" cy="4539577"/>
        </p:xfrm>
        <a:graphic>
          <a:graphicData uri="http://schemas.openxmlformats.org/drawingml/2006/table">
            <a:tbl>
              <a:tblPr/>
              <a:tblGrid>
                <a:gridCol w="3641089">
                  <a:extLst>
                    <a:ext uri="{9D8B030D-6E8A-4147-A177-3AD203B41FA5}">
                      <a16:colId xmlns:a16="http://schemas.microsoft.com/office/drawing/2014/main" val="20000"/>
                    </a:ext>
                  </a:extLst>
                </a:gridCol>
                <a:gridCol w="729299">
                  <a:extLst>
                    <a:ext uri="{9D8B030D-6E8A-4147-A177-3AD203B41FA5}">
                      <a16:colId xmlns:a16="http://schemas.microsoft.com/office/drawing/2014/main" val="20001"/>
                    </a:ext>
                  </a:extLst>
                </a:gridCol>
              </a:tblGrid>
              <a:tr h="673149">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l" defTabSz="914400" rtl="0" eaLnBrk="1" fontAlgn="base" latinLnBrk="1" hangingPunct="1">
                        <a:lnSpc>
                          <a:spcPct val="100000"/>
                        </a:lnSpc>
                        <a:spcBef>
                          <a:spcPct val="40000"/>
                        </a:spcBef>
                        <a:spcAft>
                          <a:spcPct val="0"/>
                        </a:spcAft>
                        <a:buClr>
                          <a:schemeClr val="tx2"/>
                        </a:buClr>
                        <a:buSzPct val="85000"/>
                        <a:buFont typeface="Wingdings" pitchFamily="2" charset="2"/>
                        <a:buNone/>
                        <a:tabLst/>
                        <a:defRPr/>
                      </a:pP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KPMG</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는 재무실사와 관련하여 다음과 같은 업무 범위를 예상하고 있습니다</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특별한 언급이 없는 한 </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2019</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2020</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2021</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2022</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 상반기를 대상으로 실사 업무를 수행할 것이며</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대상회사의 별도재무제표를 대상으로 실사 업무를 수행할 것입니다</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ctr" defTabSz="914400" rtl="0" eaLnBrk="1" fontAlgn="base" latinLnBrk="1" hangingPunct="1">
                        <a:lnSpc>
                          <a:spcPct val="90000"/>
                        </a:lnSpc>
                        <a:spcBef>
                          <a:spcPct val="40000"/>
                        </a:spcBef>
                        <a:spcAft>
                          <a:spcPct val="0"/>
                        </a:spcAft>
                        <a:buClr>
                          <a:schemeClr val="tx2"/>
                        </a:buClr>
                        <a:buSzPct val="85000"/>
                        <a:buFont typeface="Wingdings" pitchFamily="2" charset="2"/>
                        <a:buNone/>
                        <a:tabLst/>
                      </a:pPr>
                      <a:r>
                        <a:rPr kumimoji="1" lang="en-AU" altLang="ko-KR" sz="900" b="1" i="0" u="none" strike="noStrike" cap="none" normalizeH="0" baseline="0">
                          <a:ln>
                            <a:noFill/>
                          </a:ln>
                          <a:solidFill>
                            <a:schemeClr val="bg1"/>
                          </a:solidFill>
                          <a:effectLst/>
                          <a:latin typeface="Arial" panose="020B0604020202020204" pitchFamily="34" charset="0"/>
                          <a:ea typeface="+mj-ea"/>
                          <a:cs typeface="Arial" panose="020B0604020202020204" pitchFamily="34" charset="0"/>
                        </a:rPr>
                        <a:t>Completed</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80083">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230188" marR="0" lvl="1" indent="-228600" algn="l" defTabSz="914400" rtl="0" eaLnBrk="1" fontAlgn="base" latinLnBrk="1" hangingPunct="1">
                        <a:lnSpc>
                          <a:spcPct val="100000"/>
                        </a:lnSpc>
                        <a:spcBef>
                          <a:spcPct val="40000"/>
                        </a:spcBef>
                        <a:spcAft>
                          <a:spcPct val="0"/>
                        </a:spcAft>
                        <a:buClr>
                          <a:srgbClr val="00338D"/>
                        </a:buClr>
                        <a:buSzPct val="85000"/>
                        <a:buFont typeface="+mj-lt"/>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1  </a:t>
                      </a:r>
                      <a:r>
                        <a:rPr kumimoji="1" lang="ko-KR" altLang="en-US"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보고내용 </a:t>
                      </a:r>
                      <a:endPar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819">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1.1   </a:t>
                      </a:r>
                      <a:r>
                        <a:rPr lang="ko-KR" altLang="ko-KR" sz="900">
                          <a:solidFill>
                            <a:srgbClr val="00338D"/>
                          </a:solidFill>
                          <a:effectLst/>
                          <a:latin typeface="Arial" panose="020B0604020202020204" pitchFamily="34" charset="0"/>
                          <a:ea typeface="+mj-ea"/>
                          <a:cs typeface="Arial" panose="020B0604020202020204" pitchFamily="34" charset="0"/>
                        </a:rPr>
                        <a:t>발견된 주요</a:t>
                      </a:r>
                      <a:r>
                        <a:rPr lang="en-US" altLang="ko-KR" sz="900">
                          <a:solidFill>
                            <a:srgbClr val="00338D"/>
                          </a:solidFill>
                          <a:effectLst/>
                          <a:latin typeface="Arial" panose="020B0604020202020204" pitchFamily="34" charset="0"/>
                          <a:ea typeface="+mj-ea"/>
                          <a:cs typeface="Arial" panose="020B0604020202020204" pitchFamily="34" charset="0"/>
                        </a:rPr>
                        <a:t> issue</a:t>
                      </a:r>
                      <a:r>
                        <a:rPr lang="ko-KR" altLang="ko-KR" sz="900">
                          <a:solidFill>
                            <a:srgbClr val="00338D"/>
                          </a:solidFill>
                          <a:effectLst/>
                          <a:latin typeface="Arial" panose="020B0604020202020204" pitchFamily="34" charset="0"/>
                          <a:ea typeface="+mj-ea"/>
                          <a:cs typeface="Arial" panose="020B0604020202020204" pitchFamily="34" charset="0"/>
                        </a:rPr>
                        <a:t>를 정리하고</a:t>
                      </a:r>
                      <a:r>
                        <a:rPr lang="en-US" altLang="ko-KR" sz="900">
                          <a:solidFill>
                            <a:srgbClr val="00338D"/>
                          </a:solidFill>
                          <a:effectLst/>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인수 후의 이행사항에 미치는 영향의 관점에서 주요 권고사항을 제시</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11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1.2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주요 재무정보를 요약</a:t>
                      </a:r>
                      <a:endPar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111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1.3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향후 추가적인 업무 또는 보완이 필요한 부분에 대하여 요약</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083">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230188" marR="0" lvl="1" indent="-228600" algn="l" defTabSz="914400" rtl="0" eaLnBrk="1" fontAlgn="base" latinLnBrk="1" hangingPunct="1">
                        <a:lnSpc>
                          <a:spcPct val="100000"/>
                        </a:lnSpc>
                        <a:spcBef>
                          <a:spcPct val="40000"/>
                        </a:spcBef>
                        <a:spcAft>
                          <a:spcPct val="0"/>
                        </a:spcAft>
                        <a:buClr>
                          <a:srgbClr val="00338D"/>
                        </a:buClr>
                        <a:buSzPct val="85000"/>
                        <a:buFont typeface="+mj-lt"/>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2  </a:t>
                      </a:r>
                      <a:r>
                        <a:rPr kumimoji="1" lang="ko-KR" altLang="en-US"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손익계산서 </a:t>
                      </a: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Overview</a:t>
                      </a: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8724723"/>
                  </a:ext>
                </a:extLst>
              </a:tr>
              <a:tr h="22111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2.1   </a:t>
                      </a:r>
                      <a:r>
                        <a:rPr lang="ko-KR" altLang="ko-KR" sz="900">
                          <a:solidFill>
                            <a:srgbClr val="00338D"/>
                          </a:solidFill>
                          <a:effectLst/>
                          <a:latin typeface="Arial" panose="020B0604020202020204" pitchFamily="34" charset="0"/>
                          <a:ea typeface="+mj-ea"/>
                          <a:cs typeface="Arial" panose="020B0604020202020204" pitchFamily="34" charset="0"/>
                        </a:rPr>
                        <a:t>대상회사의 과거 매출과 매출총이익의 개괄적인 </a:t>
                      </a:r>
                      <a:r>
                        <a:rPr lang="ko-KR" altLang="en-US" sz="900">
                          <a:solidFill>
                            <a:srgbClr val="00338D"/>
                          </a:solidFill>
                          <a:effectLst/>
                          <a:latin typeface="Arial" panose="020B0604020202020204" pitchFamily="34" charset="0"/>
                          <a:ea typeface="+mj-ea"/>
                          <a:cs typeface="Arial" panose="020B0604020202020204" pitchFamily="34" charset="0"/>
                        </a:rPr>
                        <a:t>파악</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3705992"/>
                  </a:ext>
                </a:extLst>
              </a:tr>
              <a:tr h="22111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2.2   </a:t>
                      </a:r>
                      <a:r>
                        <a:rPr lang="ko-KR" altLang="ko-KR" sz="900">
                          <a:solidFill>
                            <a:srgbClr val="00338D"/>
                          </a:solidFill>
                          <a:effectLst/>
                          <a:latin typeface="Arial" panose="020B0604020202020204" pitchFamily="34" charset="0"/>
                          <a:ea typeface="+mj-ea"/>
                          <a:cs typeface="Arial" panose="020B0604020202020204" pitchFamily="34" charset="0"/>
                        </a:rPr>
                        <a:t>주요 고객과의 </a:t>
                      </a:r>
                      <a:r>
                        <a:rPr lang="ko-KR" altLang="en-US" sz="900">
                          <a:solidFill>
                            <a:srgbClr val="00338D"/>
                          </a:solidFill>
                          <a:effectLst/>
                          <a:latin typeface="Arial" panose="020B0604020202020204" pitchFamily="34" charset="0"/>
                          <a:ea typeface="+mj-ea"/>
                          <a:cs typeface="Arial" panose="020B0604020202020204" pitchFamily="34" charset="0"/>
                        </a:rPr>
                        <a:t>용역</a:t>
                      </a:r>
                      <a:r>
                        <a:rPr lang="ko-KR" altLang="ko-KR" sz="900">
                          <a:solidFill>
                            <a:srgbClr val="00338D"/>
                          </a:solidFill>
                          <a:effectLst/>
                          <a:latin typeface="Arial" panose="020B0604020202020204" pitchFamily="34" charset="0"/>
                          <a:ea typeface="+mj-ea"/>
                          <a:cs typeface="Arial" panose="020B0604020202020204" pitchFamily="34" charset="0"/>
                        </a:rPr>
                        <a:t>계약 중 재무관련 조항을 요약</a:t>
                      </a:r>
                      <a:endPar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8258398"/>
                  </a:ext>
                </a:extLst>
              </a:tr>
              <a:tr h="368529">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2.3   </a:t>
                      </a:r>
                      <a:r>
                        <a:rPr lang="ko-KR" altLang="ko-KR" sz="900">
                          <a:solidFill>
                            <a:srgbClr val="00338D"/>
                          </a:solidFill>
                          <a:effectLst/>
                          <a:latin typeface="Arial" panose="020B0604020202020204" pitchFamily="34" charset="0"/>
                          <a:ea typeface="+mj-ea"/>
                          <a:cs typeface="Arial" panose="020B0604020202020204" pitchFamily="34" charset="0"/>
                        </a:rPr>
                        <a:t>대상회사의 주요 원가</a:t>
                      </a:r>
                      <a:r>
                        <a:rPr lang="en-US" altLang="ko-KR" sz="900">
                          <a:solidFill>
                            <a:srgbClr val="00338D"/>
                          </a:solidFill>
                          <a:effectLst/>
                          <a:latin typeface="Arial" panose="020B0604020202020204" pitchFamily="34" charset="0"/>
                          <a:ea typeface="+mj-ea"/>
                          <a:cs typeface="Arial" panose="020B0604020202020204" pitchFamily="34" charset="0"/>
                        </a:rPr>
                        <a:t>/</a:t>
                      </a:r>
                      <a:r>
                        <a:rPr lang="ko-KR" altLang="ko-KR" sz="900">
                          <a:solidFill>
                            <a:srgbClr val="00338D"/>
                          </a:solidFill>
                          <a:effectLst/>
                          <a:latin typeface="Arial" panose="020B0604020202020204" pitchFamily="34" charset="0"/>
                          <a:ea typeface="+mj-ea"/>
                          <a:cs typeface="Arial" panose="020B0604020202020204" pitchFamily="34" charset="0"/>
                        </a:rPr>
                        <a:t>비용 항목의 구성 내역 및 유의미한 변동 원인에 대해 파악</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3840904"/>
                  </a:ext>
                </a:extLst>
              </a:tr>
              <a:tr h="280083">
                <a:tc>
                  <a:txBody>
                    <a:bodyPr/>
                    <a:lstStyle/>
                    <a:p>
                      <a:pPr marL="0" marR="0" lvl="2" indent="0"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 3  </a:t>
                      </a:r>
                      <a:r>
                        <a:rPr kumimoji="1" lang="ko-KR" altLang="en-US"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이익의 질적 평가</a:t>
                      </a:r>
                      <a:endPar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7478027"/>
                  </a:ext>
                </a:extLst>
              </a:tr>
              <a:tr h="221117">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3.1   </a:t>
                      </a:r>
                      <a:r>
                        <a:rPr lang="ko-KR" altLang="ko-KR" sz="900">
                          <a:solidFill>
                            <a:srgbClr val="00338D"/>
                          </a:solidFill>
                          <a:effectLst/>
                          <a:latin typeface="Arial" panose="020B0604020202020204" pitchFamily="34" charset="0"/>
                          <a:ea typeface="+mj-ea"/>
                          <a:cs typeface="Arial" panose="020B0604020202020204" pitchFamily="34" charset="0"/>
                        </a:rPr>
                        <a:t>주요 손익항목을 중심으로 연간</a:t>
                      </a:r>
                      <a:r>
                        <a:rPr lang="en-US" altLang="ko-KR" sz="900">
                          <a:solidFill>
                            <a:srgbClr val="00338D"/>
                          </a:solidFill>
                          <a:effectLst/>
                          <a:latin typeface="Arial" panose="020B0604020202020204" pitchFamily="34" charset="0"/>
                          <a:ea typeface="+mj-ea"/>
                          <a:cs typeface="Arial" panose="020B0604020202020204" pitchFamily="34" charset="0"/>
                        </a:rPr>
                        <a:t> EBITDA</a:t>
                      </a:r>
                      <a:r>
                        <a:rPr lang="ko-KR" altLang="ko-KR" sz="900">
                          <a:solidFill>
                            <a:srgbClr val="00338D"/>
                          </a:solidFill>
                          <a:effectLst/>
                          <a:latin typeface="Arial" panose="020B0604020202020204" pitchFamily="34" charset="0"/>
                          <a:ea typeface="+mj-ea"/>
                          <a:cs typeface="Arial" panose="020B0604020202020204" pitchFamily="34" charset="0"/>
                        </a:rPr>
                        <a:t>의 변동내용을 파악</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8529">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3.2</a:t>
                      </a:r>
                      <a:r>
                        <a:rPr kumimoji="1" lang="en-US" altLang="ko-KR"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대상회사의 이익을 질적으로 분석하기 위해</a:t>
                      </a:r>
                      <a:r>
                        <a:rPr lang="en-US" altLang="ko-KR" sz="900">
                          <a:solidFill>
                            <a:srgbClr val="00338D"/>
                          </a:solidFill>
                          <a:effectLst/>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주요 일회성 항목을 요약</a:t>
                      </a:r>
                      <a:endParaRPr kumimoji="1" lang="ko-KR" altLang="ko-KR"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083">
                <a:tc>
                  <a:txBody>
                    <a:bodyPr/>
                    <a:lstStyle/>
                    <a:p>
                      <a:pPr marL="0" marR="0" lvl="2" indent="0"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 4  </a:t>
                      </a:r>
                      <a:r>
                        <a:rPr kumimoji="1" lang="ko-KR" altLang="en-US"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현금흐름 및 운전자본</a:t>
                      </a:r>
                      <a:endPar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6930018"/>
                  </a:ext>
                </a:extLst>
              </a:tr>
              <a:tr h="368529">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4.1   </a:t>
                      </a:r>
                      <a:r>
                        <a:rPr lang="ko-KR" altLang="ko-KR" sz="900">
                          <a:solidFill>
                            <a:srgbClr val="00338D"/>
                          </a:solidFill>
                          <a:effectLst/>
                          <a:latin typeface="Arial" panose="020B0604020202020204" pitchFamily="34" charset="0"/>
                          <a:ea typeface="+mj-ea"/>
                          <a:cs typeface="Arial" panose="020B0604020202020204" pitchFamily="34" charset="0"/>
                        </a:rPr>
                        <a:t>대상회사의 월별</a:t>
                      </a:r>
                      <a:r>
                        <a:rPr lang="en-US" altLang="ko-KR" sz="900">
                          <a:solidFill>
                            <a:srgbClr val="00338D"/>
                          </a:solidFill>
                          <a:effectLst/>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또는 분기별</a:t>
                      </a:r>
                      <a:r>
                        <a:rPr lang="en-US" altLang="ko-KR" sz="900">
                          <a:solidFill>
                            <a:srgbClr val="00338D"/>
                          </a:solidFill>
                          <a:effectLst/>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또는 연도별</a:t>
                      </a:r>
                      <a:r>
                        <a:rPr lang="en-US" altLang="ko-KR" sz="900">
                          <a:solidFill>
                            <a:srgbClr val="00338D"/>
                          </a:solidFill>
                          <a:effectLst/>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운전자본 수준에 대하여 검토</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11628719"/>
                  </a:ext>
                </a:extLst>
              </a:tr>
              <a:tr h="254105">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4.2</a:t>
                      </a:r>
                      <a:r>
                        <a:rPr kumimoji="1" lang="en-US" altLang="ko-KR"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과거 자본적 지출에 대하여 분석</a:t>
                      </a:r>
                      <a:endParaRPr kumimoji="1" lang="ko-KR" altLang="ko-KR"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prstDash val="soli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87879587"/>
                  </a:ext>
                </a:extLst>
              </a:tr>
            </a:tbl>
          </a:graphicData>
        </a:graphic>
      </p:graphicFrame>
      <p:graphicFrame>
        <p:nvGraphicFramePr>
          <p:cNvPr id="13" name="Group 105">
            <a:extLst>
              <a:ext uri="{FF2B5EF4-FFF2-40B4-BE49-F238E27FC236}">
                <a16:creationId xmlns:a16="http://schemas.microsoft.com/office/drawing/2014/main" id="{4F64475D-8B04-4389-A206-1E78F96A0960}"/>
              </a:ext>
            </a:extLst>
          </p:cNvPr>
          <p:cNvGraphicFramePr>
            <a:graphicFrameLocks noGrp="1"/>
          </p:cNvGraphicFramePr>
          <p:nvPr>
            <p:extLst>
              <p:ext uri="{D42A27DB-BD31-4B8C-83A1-F6EECF244321}">
                <p14:modId xmlns:p14="http://schemas.microsoft.com/office/powerpoint/2010/main" val="344068831"/>
              </p:ext>
            </p:extLst>
          </p:nvPr>
        </p:nvGraphicFramePr>
        <p:xfrm>
          <a:off x="5046662" y="1178143"/>
          <a:ext cx="4370388" cy="4544693"/>
        </p:xfrm>
        <a:graphic>
          <a:graphicData uri="http://schemas.openxmlformats.org/drawingml/2006/table">
            <a:tbl>
              <a:tblPr/>
              <a:tblGrid>
                <a:gridCol w="3641089">
                  <a:extLst>
                    <a:ext uri="{9D8B030D-6E8A-4147-A177-3AD203B41FA5}">
                      <a16:colId xmlns:a16="http://schemas.microsoft.com/office/drawing/2014/main" val="20000"/>
                    </a:ext>
                  </a:extLst>
                </a:gridCol>
                <a:gridCol w="729299">
                  <a:extLst>
                    <a:ext uri="{9D8B030D-6E8A-4147-A177-3AD203B41FA5}">
                      <a16:colId xmlns:a16="http://schemas.microsoft.com/office/drawing/2014/main" val="20001"/>
                    </a:ext>
                  </a:extLst>
                </a:gridCol>
              </a:tblGrid>
              <a:tr h="659213">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l" defTabSz="914400" rtl="0" eaLnBrk="1" fontAlgn="base" latinLnBrk="1" hangingPunct="1">
                        <a:lnSpc>
                          <a:spcPct val="100000"/>
                        </a:lnSpc>
                        <a:spcBef>
                          <a:spcPct val="40000"/>
                        </a:spcBef>
                        <a:spcAft>
                          <a:spcPct val="0"/>
                        </a:spcAft>
                        <a:buClr>
                          <a:schemeClr val="tx2"/>
                        </a:buClr>
                        <a:buSzPct val="85000"/>
                        <a:buFont typeface="Wingdings" pitchFamily="2" charset="2"/>
                        <a:buNone/>
                        <a:tabLst/>
                        <a:defRPr/>
                      </a:pP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KPMG</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는 재무실사와 관련하여 다음과 같은 업무 범위를 예상하고 있습니다</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특별한 언급이 없는 한 </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2019</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2020</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2021</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2022</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년 상반기를 대상으로 실사 업무를 수행할 것이며</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 </a:t>
                      </a:r>
                      <a:r>
                        <a:rPr kumimoji="1" lang="ko-KR" altLang="en-US"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대상회사의 별도재무제표를 대상으로 실사 업무를 수행할 것입니다</a:t>
                      </a:r>
                      <a:r>
                        <a:rPr kumimoji="1" lang="en-US" altLang="ko-KR" sz="900" b="1" i="0" u="none" strike="noStrike" kern="1200" cap="none" normalizeH="0" baseline="0">
                          <a:ln>
                            <a:noFill/>
                          </a:ln>
                          <a:solidFill>
                            <a:schemeClr val="bg1"/>
                          </a:solidFill>
                          <a:effectLst/>
                          <a:latin typeface="Arial" panose="020B0604020202020204" pitchFamily="34" charset="0"/>
                          <a:ea typeface="+mj-ea"/>
                          <a:cs typeface="Arial" panose="020B0604020202020204" pitchFamily="34" charset="0"/>
                        </a:rPr>
                        <a:t>.</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tc>
                  <a:txBody>
                    <a:bodyPr/>
                    <a:lstStyle>
                      <a:defPPr>
                        <a:defRPr lang="en-US"/>
                      </a:defPPr>
                      <a:lvl1pPr marL="0" algn="l" defTabSz="914400" rtl="0" eaLnBrk="1" latinLnBrk="0" hangingPunct="1">
                        <a:defRPr sz="1800" kern="1200">
                          <a:solidFill>
                            <a:schemeClr val="tx1"/>
                          </a:solidFill>
                          <a:latin typeface="Univers 45 Light"/>
                        </a:defRPr>
                      </a:lvl1pPr>
                      <a:lvl2pPr marL="457200" algn="l" defTabSz="914400" rtl="0" eaLnBrk="1" latinLnBrk="0" hangingPunct="1">
                        <a:defRPr sz="1800" kern="1200">
                          <a:solidFill>
                            <a:schemeClr val="tx1"/>
                          </a:solidFill>
                          <a:latin typeface="Univers 45 Light"/>
                        </a:defRPr>
                      </a:lvl2pPr>
                      <a:lvl3pPr marL="914400" algn="l" defTabSz="914400" rtl="0" eaLnBrk="1" latinLnBrk="0" hangingPunct="1">
                        <a:defRPr sz="1800" kern="1200">
                          <a:solidFill>
                            <a:schemeClr val="tx1"/>
                          </a:solidFill>
                          <a:latin typeface="Univers 45 Light"/>
                        </a:defRPr>
                      </a:lvl3pPr>
                      <a:lvl4pPr marL="1371600" algn="l" defTabSz="914400" rtl="0" eaLnBrk="1" latinLnBrk="0" hangingPunct="1">
                        <a:defRPr sz="1800" kern="1200">
                          <a:solidFill>
                            <a:schemeClr val="tx1"/>
                          </a:solidFill>
                          <a:latin typeface="Univers 45 Light"/>
                        </a:defRPr>
                      </a:lvl4pPr>
                      <a:lvl5pPr marL="1828800" algn="l" defTabSz="914400" rtl="0" eaLnBrk="1" latinLnBrk="0" hangingPunct="1">
                        <a:defRPr sz="1800" kern="1200">
                          <a:solidFill>
                            <a:schemeClr val="tx1"/>
                          </a:solidFill>
                          <a:latin typeface="Univers 45 Light"/>
                        </a:defRPr>
                      </a:lvl5pPr>
                      <a:lvl6pPr marL="2286000" algn="l" defTabSz="914400" rtl="0" eaLnBrk="1" latinLnBrk="0" hangingPunct="1">
                        <a:defRPr sz="1800" kern="1200">
                          <a:solidFill>
                            <a:schemeClr val="tx1"/>
                          </a:solidFill>
                          <a:latin typeface="Univers 45 Light"/>
                        </a:defRPr>
                      </a:lvl6pPr>
                      <a:lvl7pPr marL="2743200" algn="l" defTabSz="914400" rtl="0" eaLnBrk="1" latinLnBrk="0" hangingPunct="1">
                        <a:defRPr sz="1800" kern="1200">
                          <a:solidFill>
                            <a:schemeClr val="tx1"/>
                          </a:solidFill>
                          <a:latin typeface="Univers 45 Light"/>
                        </a:defRPr>
                      </a:lvl7pPr>
                      <a:lvl8pPr marL="3200400" algn="l" defTabSz="914400" rtl="0" eaLnBrk="1" latinLnBrk="0" hangingPunct="1">
                        <a:defRPr sz="1800" kern="1200">
                          <a:solidFill>
                            <a:schemeClr val="tx1"/>
                          </a:solidFill>
                          <a:latin typeface="Univers 45 Light"/>
                        </a:defRPr>
                      </a:lvl8pPr>
                      <a:lvl9pPr marL="3657600" algn="l" defTabSz="914400" rtl="0" eaLnBrk="1" latinLnBrk="0" hangingPunct="1">
                        <a:defRPr sz="1800" kern="1200">
                          <a:solidFill>
                            <a:schemeClr val="tx1"/>
                          </a:solidFill>
                          <a:latin typeface="Univers 45 Light"/>
                        </a:defRPr>
                      </a:lvl9pPr>
                    </a:lstStyle>
                    <a:p>
                      <a:pPr marL="0" marR="0" lvl="0" indent="0" algn="ctr" defTabSz="914400" rtl="0" eaLnBrk="1" fontAlgn="base" latinLnBrk="1" hangingPunct="1">
                        <a:lnSpc>
                          <a:spcPct val="90000"/>
                        </a:lnSpc>
                        <a:spcBef>
                          <a:spcPct val="40000"/>
                        </a:spcBef>
                        <a:spcAft>
                          <a:spcPct val="0"/>
                        </a:spcAft>
                        <a:buClr>
                          <a:schemeClr val="tx2"/>
                        </a:buClr>
                        <a:buSzPct val="85000"/>
                        <a:buFont typeface="Wingdings" pitchFamily="2" charset="2"/>
                        <a:buNone/>
                        <a:tabLst/>
                      </a:pPr>
                      <a:r>
                        <a:rPr kumimoji="1" lang="en-AU" altLang="ko-KR" sz="900" b="1" i="0" u="none" strike="noStrike" cap="none" normalizeH="0" baseline="0">
                          <a:ln>
                            <a:noFill/>
                          </a:ln>
                          <a:solidFill>
                            <a:schemeClr val="bg1"/>
                          </a:solidFill>
                          <a:effectLst/>
                          <a:latin typeface="Arial" panose="020B0604020202020204" pitchFamily="34" charset="0"/>
                          <a:ea typeface="+mj-ea"/>
                          <a:cs typeface="Arial" panose="020B0604020202020204" pitchFamily="34" charset="0"/>
                        </a:rPr>
                        <a:t>Completed</a:t>
                      </a:r>
                    </a:p>
                  </a:txBody>
                  <a:tcPr marL="54000" marR="54000" marT="54000" marB="54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80000">
                <a:tc>
                  <a:txBody>
                    <a:bodyPr/>
                    <a:lstStyle/>
                    <a:p>
                      <a:pPr latinLnBrk="1"/>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5  </a:t>
                      </a:r>
                      <a:r>
                        <a:rPr kumimoji="1" lang="ko-KR" altLang="en-US"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재무 상태 </a:t>
                      </a: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Overview</a:t>
                      </a:r>
                      <a:endParaRPr lang="ko-KR" altLang="en-US" sz="900">
                        <a:latin typeface="Arial" panose="020B0604020202020204" pitchFamily="34" charset="0"/>
                        <a:ea typeface="+mj-ea"/>
                        <a:cs typeface="Arial" panose="020B0604020202020204" pitchFamily="34" charset="0"/>
                      </a:endParaRPr>
                    </a:p>
                  </a:txBody>
                  <a:tcPr marL="54000" marR="54000" marT="54000" marB="3600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latinLnBrk="1"/>
                      <a:endParaRPr lang="ko-KR" altLang="en-US" sz="900">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6000">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5.1   </a:t>
                      </a:r>
                      <a:r>
                        <a:rPr lang="ko-KR" altLang="ko-KR" sz="900">
                          <a:solidFill>
                            <a:srgbClr val="00338D"/>
                          </a:solidFill>
                          <a:effectLst/>
                          <a:latin typeface="Arial" panose="020B0604020202020204" pitchFamily="34" charset="0"/>
                          <a:ea typeface="+mj-ea"/>
                          <a:cs typeface="Arial" panose="020B0604020202020204" pitchFamily="34" charset="0"/>
                        </a:rPr>
                        <a:t>매출채권 내역을 입수하여 검토하고</a:t>
                      </a:r>
                      <a:r>
                        <a:rPr lang="en-US" altLang="ko-KR" sz="900">
                          <a:solidFill>
                            <a:srgbClr val="00338D"/>
                          </a:solidFill>
                          <a:effectLst/>
                          <a:latin typeface="Arial" panose="020B0604020202020204" pitchFamily="34" charset="0"/>
                          <a:ea typeface="+mj-ea"/>
                          <a:cs typeface="Arial" panose="020B0604020202020204" pitchFamily="34" charset="0"/>
                        </a:rPr>
                        <a:t>, </a:t>
                      </a:r>
                      <a:r>
                        <a:rPr lang="ko-KR" altLang="ko-KR" sz="900">
                          <a:solidFill>
                            <a:srgbClr val="00338D"/>
                          </a:solidFill>
                          <a:effectLst/>
                          <a:latin typeface="Arial" panose="020B0604020202020204" pitchFamily="34" charset="0"/>
                          <a:ea typeface="+mj-ea"/>
                          <a:cs typeface="Arial" panose="020B0604020202020204" pitchFamily="34" charset="0"/>
                        </a:rPr>
                        <a:t>거래처별 매출채권요약</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38035453"/>
                  </a:ext>
                </a:extLst>
              </a:tr>
              <a:tr h="216000">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5.2   </a:t>
                      </a:r>
                      <a:r>
                        <a:rPr lang="ko-KR" altLang="ko-KR" sz="900">
                          <a:solidFill>
                            <a:srgbClr val="00338D"/>
                          </a:solidFill>
                          <a:effectLst/>
                          <a:latin typeface="Arial" panose="020B0604020202020204" pitchFamily="34" charset="0"/>
                          <a:ea typeface="+mj-ea"/>
                          <a:cs typeface="Arial" panose="020B0604020202020204" pitchFamily="34" charset="0"/>
                        </a:rPr>
                        <a:t>다음의 사항을 통하여 고정자산에 대하여 검토</a:t>
                      </a:r>
                      <a:endPar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6669393"/>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감가상각 방법에 대하여 질의</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유휴 자산 및 평가감대상 불용자산에 대한 질의</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6249413"/>
                  </a:ext>
                </a:extLst>
              </a:tr>
              <a:tr h="216000">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5.3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매입채무</a:t>
                      </a:r>
                      <a:r>
                        <a:rPr kumimoji="1" lang="en-US" altLang="ko-KR"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미지급금 및 기타 유동부채 구성 및 성격 요약</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1961597"/>
                  </a:ext>
                </a:extLst>
              </a:tr>
              <a:tr h="216000">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5.4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퇴직급여설정기준에 대하여 파악</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5037196"/>
                  </a:ext>
                </a:extLst>
              </a:tr>
              <a:tr h="216000">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5.5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다음을 포함하여 대상회사와 은행과의 관계에 대하여 파악</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spc="0" normalizeH="0" baseline="0" noProof="0">
                          <a:ln>
                            <a:noFill/>
                          </a:ln>
                          <a:solidFill>
                            <a:srgbClr val="00338D"/>
                          </a:solidFill>
                          <a:effectLst/>
                          <a:uLnTx/>
                          <a:uFillTx/>
                          <a:latin typeface="Arial" panose="020B0604020202020204" pitchFamily="34" charset="0"/>
                          <a:ea typeface="맑은 고딕"/>
                          <a:cs typeface="Arial" panose="020B0604020202020204" pitchFamily="34" charset="0"/>
                          <a:sym typeface="Wingdings" pitchFamily="2" charset="2"/>
                        </a:rPr>
                        <a:t>V</a:t>
                      </a: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차입조건</a:t>
                      </a:r>
                      <a:r>
                        <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계약 등에 관한 사항 등 차입약정</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spc="0" normalizeH="0" baseline="0" noProof="0">
                          <a:ln>
                            <a:noFill/>
                          </a:ln>
                          <a:solidFill>
                            <a:srgbClr val="00338D"/>
                          </a:solidFill>
                          <a:effectLst/>
                          <a:uLnTx/>
                          <a:uFillTx/>
                          <a:latin typeface="Arial" panose="020B0604020202020204" pitchFamily="34" charset="0"/>
                          <a:ea typeface="맑은 고딕"/>
                          <a:cs typeface="Arial" panose="020B0604020202020204" pitchFamily="34" charset="0"/>
                          <a:sym typeface="Wingdings" pitchFamily="2" charset="2"/>
                        </a:rPr>
                        <a:t>V</a:t>
                      </a: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우발부채</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spc="0" normalizeH="0" baseline="0" noProof="0">
                          <a:ln>
                            <a:noFill/>
                          </a:ln>
                          <a:solidFill>
                            <a:srgbClr val="00338D"/>
                          </a:solidFill>
                          <a:effectLst/>
                          <a:uLnTx/>
                          <a:uFillTx/>
                          <a:latin typeface="Arial" panose="020B0604020202020204" pitchFamily="34" charset="0"/>
                          <a:ea typeface="맑은 고딕"/>
                          <a:cs typeface="Arial" panose="020B0604020202020204" pitchFamily="34" charset="0"/>
                          <a:sym typeface="Wingdings" pitchFamily="2" charset="2"/>
                        </a:rPr>
                        <a:t>V</a:t>
                      </a:r>
                      <a:endPar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0419009"/>
                  </a:ext>
                </a:extLst>
              </a:tr>
              <a:tr h="360000">
                <a:tc>
                  <a:txBody>
                    <a:bodyPr/>
                    <a:lstStyle/>
                    <a:p>
                      <a:pPr marL="355600" marR="0" lvl="2" indent="-266700" algn="l"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US" altLang="ko-KR" sz="900" b="1"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5.6   </a:t>
                      </a:r>
                      <a:r>
                        <a:rPr kumimoji="1" lang="ko-KR" altLang="en-US" sz="900" b="0" i="0" u="none" strike="noStrike" kern="1200" cap="none" spc="0" normalizeH="0" baseline="0">
                          <a:ln>
                            <a:noFill/>
                          </a:ln>
                          <a:solidFill>
                            <a:srgbClr val="00338D"/>
                          </a:solidFill>
                          <a:effectLst/>
                          <a:uLnTx/>
                          <a:uFillTx/>
                          <a:latin typeface="Arial" panose="020B0604020202020204" pitchFamily="34" charset="0"/>
                          <a:ea typeface="+mj-ea"/>
                          <a:cs typeface="Arial" panose="020B0604020202020204" pitchFamily="34" charset="0"/>
                        </a:rPr>
                        <a:t>기타 경영상의 주요 사항 또는 다음과 관련된 우발 채무에 대하여 경영진에게 질의</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17886"/>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사용제한자산</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238086"/>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부외부채</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4136742"/>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인센티브 지급사항 및 퇴직보상금제도</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2422254"/>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계류중인 소송사건 또는 규제기관</a:t>
                      </a:r>
                      <a:r>
                        <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 </a:t>
                      </a: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기타 공공기관에 의해 조사중인 사건</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3377408"/>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자본적 지출 계획</a:t>
                      </a:r>
                      <a:r>
                        <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a:t>
                      </a: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계약상 또는 </a:t>
                      </a:r>
                      <a:r>
                        <a:rPr kumimoji="1" lang="ko-KR" altLang="en-US" sz="900" b="0" i="0" u="none" strike="noStrike" kern="1200" cap="none" spc="0" normalizeH="0" baseline="0" noProof="0" err="1">
                          <a:ln>
                            <a:noFill/>
                          </a:ln>
                          <a:solidFill>
                            <a:srgbClr val="00338D"/>
                          </a:solidFill>
                          <a:effectLst/>
                          <a:uLnTx/>
                          <a:uFillTx/>
                          <a:latin typeface="Arial" panose="020B0604020202020204" pitchFamily="34" charset="0"/>
                          <a:ea typeface="+mj-ea"/>
                          <a:cs typeface="Arial" panose="020B0604020202020204" pitchFamily="34" charset="0"/>
                        </a:rPr>
                        <a:t>계약외</a:t>
                      </a: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 지출</a:t>
                      </a:r>
                      <a:r>
                        <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14307249"/>
                  </a:ext>
                </a:extLst>
              </a:tr>
              <a:tr h="216000">
                <a:tc>
                  <a:txBody>
                    <a:bodyPr/>
                    <a:lstStyle/>
                    <a:p>
                      <a:pPr marL="355600" marR="0" lvl="2" indent="-173038" algn="l" defTabSz="914400" rtl="0" eaLnBrk="1" fontAlgn="base" latinLnBrk="1" hangingPunct="1">
                        <a:lnSpc>
                          <a:spcPct val="100000"/>
                        </a:lnSpc>
                        <a:spcBef>
                          <a:spcPct val="40000"/>
                        </a:spcBef>
                        <a:spcAft>
                          <a:spcPct val="0"/>
                        </a:spcAft>
                        <a:buClr>
                          <a:srgbClr val="00338D"/>
                        </a:buClr>
                        <a:buSzPct val="85000"/>
                        <a:buFont typeface="Wingdings" panose="05000000000000000000" pitchFamily="2" charset="2"/>
                        <a:buChar char="Ø"/>
                        <a:tabLst/>
                        <a:defRPr/>
                      </a:pPr>
                      <a:r>
                        <a:rPr kumimoji="1" lang="ko-KR" altLang="en-US"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rPr>
                        <a:t>주요 계약서의 경영권 변동과 관련된 조항</a:t>
                      </a:r>
                      <a:endParaRPr kumimoji="1" lang="en-US" altLang="ko-KR" sz="900" b="0" i="0" u="none" strike="noStrike" kern="1200" cap="none" spc="0" normalizeH="0" baseline="0" noProof="0">
                        <a:ln>
                          <a:noFill/>
                        </a:ln>
                        <a:solidFill>
                          <a:srgbClr val="00338D"/>
                        </a:solidFill>
                        <a:effectLst/>
                        <a:uLnTx/>
                        <a:uFillTx/>
                        <a:latin typeface="Arial" panose="020B0604020202020204" pitchFamily="34" charset="0"/>
                        <a:ea typeface="+mj-ea"/>
                        <a:cs typeface="Arial" panose="020B0604020202020204" pitchFamily="34" charset="0"/>
                      </a:endParaRP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tc>
                  <a:txBody>
                    <a:bodyPr/>
                    <a:lstStyle/>
                    <a:p>
                      <a:pPr marL="179388" marR="0" lvl="1" indent="-177800" algn="ctr" defTabSz="914400" rtl="0" eaLnBrk="1" fontAlgn="base" latinLnBrk="1" hangingPunct="1">
                        <a:lnSpc>
                          <a:spcPct val="100000"/>
                        </a:lnSpc>
                        <a:spcBef>
                          <a:spcPct val="40000"/>
                        </a:spcBef>
                        <a:spcAft>
                          <a:spcPct val="0"/>
                        </a:spcAft>
                        <a:buClr>
                          <a:srgbClr val="00338D"/>
                        </a:buClr>
                        <a:buSzPct val="85000"/>
                        <a:buFont typeface="Wingdings" pitchFamily="2" charset="2"/>
                        <a:buNone/>
                        <a:tabLst/>
                        <a:defRPr/>
                      </a:pPr>
                      <a:r>
                        <a:rPr kumimoji="1" lang="en-AU" altLang="ko-KR" sz="900" b="1" i="0" u="none" strike="noStrike" kern="1200" cap="none" normalizeH="0" baseline="0">
                          <a:ln>
                            <a:noFill/>
                          </a:ln>
                          <a:solidFill>
                            <a:srgbClr val="00338D"/>
                          </a:solidFill>
                          <a:effectLst/>
                          <a:latin typeface="Arial" panose="020B0604020202020204" pitchFamily="34" charset="0"/>
                          <a:ea typeface="+mj-ea"/>
                          <a:cs typeface="Arial" panose="020B0604020202020204" pitchFamily="34" charset="0"/>
                          <a:sym typeface="Wingdings" pitchFamily="2" charset="2"/>
                        </a:rPr>
                        <a:t>V</a:t>
                      </a:r>
                    </a:p>
                  </a:txBody>
                  <a:tcPr marL="0" marR="0" marT="0" marB="0" anchor="ctr" horzOverflow="overflow">
                    <a:lnL w="1270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4221656"/>
                  </a:ext>
                </a:extLst>
              </a:tr>
            </a:tbl>
          </a:graphicData>
        </a:graphic>
      </p:graphicFrame>
    </p:spTree>
    <p:extLst>
      <p:ext uri="{BB962C8B-B14F-4D97-AF65-F5344CB8AC3E}">
        <p14:creationId xmlns:p14="http://schemas.microsoft.com/office/powerpoint/2010/main" val="1185368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3">
            <a:extLst>
              <a:ext uri="{FF2B5EF4-FFF2-40B4-BE49-F238E27FC236}">
                <a16:creationId xmlns:a16="http://schemas.microsoft.com/office/drawing/2014/main" id="{C9C702E1-3F81-4806-9826-C22806F8E5F9}"/>
              </a:ext>
            </a:extLst>
          </p:cNvPr>
          <p:cNvSpPr txBox="1">
            <a:spLocks/>
          </p:cNvSpPr>
          <p:nvPr/>
        </p:nvSpPr>
        <p:spPr>
          <a:xfrm>
            <a:off x="1728002" y="745828"/>
            <a:ext cx="3749742" cy="771672"/>
          </a:xfrm>
          <a:prstGeom prst="rect">
            <a:avLst/>
          </a:prstGeom>
        </p:spPr>
        <p:txBody>
          <a:bodyPr vert="horz" lIns="90000" tIns="0" rIns="0" bIns="0" rtlCol="0" anchor="t" anchorCtr="0">
            <a:noAutofit/>
          </a:bodyPr>
          <a:lstStyle>
            <a:lvl1pPr marL="0" algn="l" defTabSz="895327" rtl="0" eaLnBrk="1" latinLnBrk="1" hangingPunct="1">
              <a:lnSpc>
                <a:spcPct val="100000"/>
              </a:lnSpc>
              <a:spcBef>
                <a:spcPct val="0"/>
              </a:spcBef>
              <a:buNone/>
              <a:defRPr lang="ko-KR" altLang="en-US" sz="4700" b="0" i="0" kern="0" dirty="0">
                <a:solidFill>
                  <a:schemeClr val="accent1"/>
                </a:solidFill>
                <a:latin typeface="KPMG Extralight"/>
                <a:ea typeface="+mn-ea"/>
                <a:cs typeface="KPMG Extralight"/>
              </a:defRPr>
            </a:lvl1pPr>
          </a:lstStyle>
          <a:p>
            <a:pPr defTabSz="895317">
              <a:defRPr/>
            </a:pPr>
            <a:r>
              <a:rPr lang="en-US" altLang="ko-KR" sz="4800">
                <a:solidFill>
                  <a:srgbClr val="00338D"/>
                </a:solidFill>
              </a:rPr>
              <a:t>Contacts</a:t>
            </a:r>
            <a:br>
              <a:rPr lang="en-US" altLang="ko-KR" sz="4800">
                <a:solidFill>
                  <a:srgbClr val="00338D"/>
                </a:solidFill>
              </a:rPr>
            </a:br>
            <a:br>
              <a:rPr lang="en-US" altLang="ko-KR" sz="2000">
                <a:solidFill>
                  <a:srgbClr val="00338D"/>
                </a:solidFill>
              </a:rPr>
            </a:br>
            <a:endParaRPr lang="en-US" altLang="en-US">
              <a:solidFill>
                <a:srgbClr val="0091DA"/>
              </a:solidFill>
            </a:endParaRPr>
          </a:p>
        </p:txBody>
      </p:sp>
      <p:sp>
        <p:nvSpPr>
          <p:cNvPr id="20" name="Rectangle 22">
            <a:extLst>
              <a:ext uri="{FF2B5EF4-FFF2-40B4-BE49-F238E27FC236}">
                <a16:creationId xmlns:a16="http://schemas.microsoft.com/office/drawing/2014/main" id="{3ECB0679-DE88-47BB-88EB-6BD374C46CBF}"/>
              </a:ext>
            </a:extLst>
          </p:cNvPr>
          <p:cNvSpPr>
            <a:spLocks noChangeArrowheads="1"/>
          </p:cNvSpPr>
          <p:nvPr/>
        </p:nvSpPr>
        <p:spPr bwMode="auto">
          <a:xfrm>
            <a:off x="1790731" y="1633349"/>
            <a:ext cx="3427223" cy="1468437"/>
          </a:xfrm>
          <a:prstGeom prst="rect">
            <a:avLst/>
          </a:prstGeom>
          <a:solidFill>
            <a:srgbClr val="FFFFFF"/>
          </a:solidFill>
          <a:ln w="12700" algn="ctr">
            <a:noFill/>
            <a:miter lim="800000"/>
            <a:headEnd/>
            <a:tailEnd/>
          </a:ln>
        </p:spPr>
        <p:txBody>
          <a:bodyPr lIns="72001" tIns="108000" rIns="0" anchor="t" anchorCtr="0"/>
          <a:lstStyle>
            <a:lvl1pPr eaLnBrk="0" hangingPunct="0">
              <a:defRPr kumimoji="1" sz="1500" b="1">
                <a:solidFill>
                  <a:schemeClr val="bg1"/>
                </a:solidFill>
                <a:latin typeface="맑은 고딕" panose="020B0503020000020004" pitchFamily="50" charset="-127"/>
                <a:ea typeface="맑은 고딕" panose="020B0503020000020004" pitchFamily="50" charset="-127"/>
              </a:defRPr>
            </a:lvl1pPr>
            <a:lvl2pPr marL="742950" indent="-285750" eaLnBrk="0" hangingPunct="0">
              <a:defRPr kumimoji="1" sz="1500" b="1">
                <a:solidFill>
                  <a:schemeClr val="bg1"/>
                </a:solidFill>
                <a:latin typeface="맑은 고딕" panose="020B0503020000020004" pitchFamily="50" charset="-127"/>
                <a:ea typeface="맑은 고딕" panose="020B0503020000020004" pitchFamily="50" charset="-127"/>
              </a:defRPr>
            </a:lvl2pPr>
            <a:lvl3pPr marL="1143000" indent="-228600" eaLnBrk="0" hangingPunct="0">
              <a:defRPr kumimoji="1" sz="1500" b="1">
                <a:solidFill>
                  <a:schemeClr val="bg1"/>
                </a:solidFill>
                <a:latin typeface="맑은 고딕" panose="020B0503020000020004" pitchFamily="50" charset="-127"/>
                <a:ea typeface="맑은 고딕" panose="020B0503020000020004" pitchFamily="50" charset="-127"/>
              </a:defRPr>
            </a:lvl3pPr>
            <a:lvl4pPr marL="1600200" indent="-228600" eaLnBrk="0" hangingPunct="0">
              <a:defRPr kumimoji="1" sz="1500" b="1">
                <a:solidFill>
                  <a:schemeClr val="bg1"/>
                </a:solidFill>
                <a:latin typeface="맑은 고딕" panose="020B0503020000020004" pitchFamily="50" charset="-127"/>
                <a:ea typeface="맑은 고딕" panose="020B0503020000020004" pitchFamily="50" charset="-127"/>
              </a:defRPr>
            </a:lvl4pPr>
            <a:lvl5pPr marL="2057400" indent="-228600" eaLnBrk="0" hangingPunct="0">
              <a:defRPr kumimoji="1" sz="1500" b="1">
                <a:solidFill>
                  <a:schemeClr val="bg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9pPr>
          </a:lstStyle>
          <a:p>
            <a:pPr algn="just" defTabSz="914390">
              <a:tabLst>
                <a:tab pos="1252443" algn="l"/>
                <a:tab pos="1523883" algn="l"/>
              </a:tabLst>
              <a:defRPr/>
            </a:pPr>
            <a:endParaRPr kumimoji="0" lang="en-US" altLang="ko-KR" sz="1000" b="0" kern="0">
              <a:solidFill>
                <a:srgbClr val="000000"/>
              </a:solidFill>
              <a:latin typeface="Arial" panose="020B0604020202020204" pitchFamily="34" charset="0"/>
              <a:ea typeface="+mj-ea"/>
              <a:cs typeface="Arial" panose="020B0604020202020204" pitchFamily="34" charset="0"/>
            </a:endParaRPr>
          </a:p>
          <a:p>
            <a:pPr algn="just" defTabSz="914390">
              <a:tabLst>
                <a:tab pos="1252443" algn="l"/>
                <a:tab pos="1523883" algn="l"/>
              </a:tabLst>
              <a:defRPr/>
            </a:pPr>
            <a:r>
              <a:rPr kumimoji="0" lang="ko-KR" altLang="en-US" sz="1000" b="0" kern="0" err="1">
                <a:solidFill>
                  <a:schemeClr val="tx1"/>
                </a:solidFill>
                <a:latin typeface="Arial" panose="020B0604020202020204" pitchFamily="34" charset="0"/>
                <a:cs typeface="Arial" panose="020B0604020202020204" pitchFamily="34" charset="0"/>
              </a:rPr>
              <a:t>김병두</a:t>
            </a:r>
            <a:r>
              <a:rPr kumimoji="0" lang="ko-KR" altLang="en-US" sz="1000" b="0" kern="0">
                <a:solidFill>
                  <a:schemeClr val="tx1"/>
                </a:solidFill>
                <a:latin typeface="Arial" panose="020B0604020202020204" pitchFamily="34" charset="0"/>
                <a:cs typeface="Arial" panose="020B0604020202020204" pitchFamily="34" charset="0"/>
              </a:rPr>
              <a:t> 상무</a:t>
            </a:r>
            <a:r>
              <a:rPr kumimoji="0" lang="en-US" altLang="ko-KR" sz="1000" b="0" kern="0">
                <a:solidFill>
                  <a:srgbClr val="000000"/>
                </a:solidFill>
                <a:latin typeface="Arial" panose="020B0604020202020204" pitchFamily="34" charset="0"/>
                <a:cs typeface="Arial" panose="020B0604020202020204" pitchFamily="34" charset="0"/>
              </a:rPr>
              <a:t>	T.	+82 2 2112 6721</a:t>
            </a:r>
          </a:p>
          <a:p>
            <a:pPr algn="just" defTabSz="914390">
              <a:tabLst>
                <a:tab pos="1252443" algn="l"/>
                <a:tab pos="1523883" algn="l"/>
              </a:tabLst>
              <a:defRPr/>
            </a:pPr>
            <a:r>
              <a:rPr kumimoji="0" lang="en-US" altLang="ko-KR" sz="1000" b="0" kern="0">
                <a:solidFill>
                  <a:srgbClr val="000000"/>
                </a:solidFill>
                <a:latin typeface="Arial" panose="020B0604020202020204" pitchFamily="34" charset="0"/>
                <a:cs typeface="Arial" panose="020B0604020202020204" pitchFamily="34" charset="0"/>
              </a:rPr>
              <a:t>	E.	</a:t>
            </a:r>
            <a:r>
              <a:rPr kumimoji="0" lang="en-US" altLang="ko-KR" sz="1000" b="0" kern="0">
                <a:solidFill>
                  <a:srgbClr val="000000"/>
                </a:solidFill>
                <a:latin typeface="Arial" panose="020B0604020202020204" pitchFamily="34" charset="0"/>
                <a:cs typeface="Arial" panose="020B0604020202020204" pitchFamily="34" charset="0"/>
                <a:hlinkClick r:id="rId4"/>
              </a:rPr>
              <a:t>byeongdookim@kr.kpmg.com</a:t>
            </a:r>
            <a:endParaRPr lang="da-DK" altLang="ko-KR" sz="1000" kern="0">
              <a:solidFill>
                <a:prstClr val="white"/>
              </a:solidFill>
              <a:latin typeface="Arial" panose="020B0604020202020204" pitchFamily="34" charset="0"/>
              <a:ea typeface="+mj-ea"/>
              <a:cs typeface="Arial" panose="020B0604020202020204" pitchFamily="34" charset="0"/>
            </a:endParaRPr>
          </a:p>
          <a:p>
            <a:pPr algn="just" defTabSz="914390">
              <a:tabLst>
                <a:tab pos="1252443" algn="l"/>
                <a:tab pos="1523883" algn="l"/>
              </a:tabLst>
              <a:defRPr/>
            </a:pPr>
            <a:endParaRPr kumimoji="0" lang="en-US" altLang="ko-KR" sz="1000" b="0" kern="0">
              <a:solidFill>
                <a:srgbClr val="000000"/>
              </a:solidFill>
              <a:latin typeface="Arial" panose="020B0604020202020204" pitchFamily="34" charset="0"/>
              <a:ea typeface="+mj-ea"/>
              <a:cs typeface="Arial" panose="020B0604020202020204" pitchFamily="34" charset="0"/>
            </a:endParaRPr>
          </a:p>
        </p:txBody>
      </p:sp>
      <p:sp>
        <p:nvSpPr>
          <p:cNvPr id="21" name="Text Placeholder 28">
            <a:extLst>
              <a:ext uri="{FF2B5EF4-FFF2-40B4-BE49-F238E27FC236}">
                <a16:creationId xmlns:a16="http://schemas.microsoft.com/office/drawing/2014/main" id="{EF148182-9877-47D4-A828-17085327FC89}"/>
              </a:ext>
            </a:extLst>
          </p:cNvPr>
          <p:cNvSpPr txBox="1">
            <a:spLocks/>
          </p:cNvSpPr>
          <p:nvPr>
            <p:custDataLst>
              <p:tags r:id="rId1"/>
            </p:custDataLst>
          </p:nvPr>
        </p:nvSpPr>
        <p:spPr>
          <a:xfrm>
            <a:off x="1728002" y="5112002"/>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b="1" kern="0">
                <a:latin typeface="맑은 고딕" panose="020B0503020000020004" pitchFamily="50" charset="-127"/>
                <a:ea typeface="맑은 고딕" panose="020B0503020000020004" pitchFamily="50" charset="-127"/>
                <a:cs typeface="Univers for KPMG Light" panose="020B0403020202020204" pitchFamily="34" charset="0"/>
              </a:rPr>
              <a:t>© 2022 KPMG Samjong Accounting Corp., the Korean member firm of the KPMG network of independent member firms affiliated with KPMG International Cooperative (“KPMG International”), a Swiss entity. All rights reserved. Printed in Korea.</a:t>
            </a:r>
          </a:p>
        </p:txBody>
      </p:sp>
      <p:pic>
        <p:nvPicPr>
          <p:cNvPr id="22" name="Picture 12">
            <a:extLst>
              <a:ext uri="{FF2B5EF4-FFF2-40B4-BE49-F238E27FC236}">
                <a16:creationId xmlns:a16="http://schemas.microsoft.com/office/drawing/2014/main" id="{F5D0BA04-F7DB-4B0C-8FF6-52539FE8427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1800769" y="3467783"/>
            <a:ext cx="2341068" cy="360000"/>
          </a:xfrm>
          <a:prstGeom prst="rect">
            <a:avLst/>
          </a:prstGeom>
          <a:noFill/>
          <a:ln w="9525">
            <a:noFill/>
            <a:miter lim="800000"/>
            <a:headEnd/>
            <a:tailEnd/>
          </a:ln>
        </p:spPr>
      </p:pic>
      <p:pic>
        <p:nvPicPr>
          <p:cNvPr id="23" name="Picture 13">
            <a:extLst>
              <a:ext uri="{FF2B5EF4-FFF2-40B4-BE49-F238E27FC236}">
                <a16:creationId xmlns:a16="http://schemas.microsoft.com/office/drawing/2014/main" id="{BBFB4E36-C00C-4357-BC38-DBA5C15F3C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30395" y="3471333"/>
            <a:ext cx="1113206" cy="353097"/>
          </a:xfrm>
          <a:prstGeom prst="rect">
            <a:avLst/>
          </a:prstGeom>
        </p:spPr>
      </p:pic>
      <p:sp>
        <p:nvSpPr>
          <p:cNvPr id="24" name="Text Placeholder 29">
            <a:extLst>
              <a:ext uri="{FF2B5EF4-FFF2-40B4-BE49-F238E27FC236}">
                <a16:creationId xmlns:a16="http://schemas.microsoft.com/office/drawing/2014/main" id="{A48A435B-8394-4D21-BC16-E77AFC85B062}"/>
              </a:ext>
            </a:extLst>
          </p:cNvPr>
          <p:cNvSpPr txBox="1">
            <a:spLocks/>
          </p:cNvSpPr>
          <p:nvPr/>
        </p:nvSpPr>
        <p:spPr>
          <a:xfrm>
            <a:off x="1728002" y="5690659"/>
            <a:ext cx="7375525"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a:latin typeface="맑은 고딕" panose="020B0503020000020004" pitchFamily="50" charset="-127"/>
                <a:ea typeface="맑은 고딕" panose="020B0503020000020004" pitchFamily="50" charset="-127"/>
              </a:rPr>
              <a:t>The KPMG name and logo are registered trademarks or trademarks of KPMG International. </a:t>
            </a:r>
          </a:p>
        </p:txBody>
      </p:sp>
      <p:sp>
        <p:nvSpPr>
          <p:cNvPr id="25" name="Text Placeholder 39">
            <a:extLst>
              <a:ext uri="{FF2B5EF4-FFF2-40B4-BE49-F238E27FC236}">
                <a16:creationId xmlns:a16="http://schemas.microsoft.com/office/drawing/2014/main" id="{4F6AF500-910D-4276-83AE-B1E828DCBAC9}"/>
              </a:ext>
            </a:extLst>
          </p:cNvPr>
          <p:cNvSpPr txBox="1">
            <a:spLocks/>
          </p:cNvSpPr>
          <p:nvPr/>
        </p:nvSpPr>
        <p:spPr>
          <a:xfrm>
            <a:off x="1728002" y="4313241"/>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a:latin typeface="맑은 고딕" panose="020B0503020000020004" pitchFamily="50" charset="-127"/>
                <a:ea typeface="맑은 고딕" panose="020B0503020000020004" pitchFamily="50" charset="-127"/>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26" name="Text Placeholder 45">
            <a:extLst>
              <a:ext uri="{FF2B5EF4-FFF2-40B4-BE49-F238E27FC236}">
                <a16:creationId xmlns:a16="http://schemas.microsoft.com/office/drawing/2014/main" id="{E37A4304-0FF9-48A6-A453-2EB1ECAB46CC}"/>
              </a:ext>
            </a:extLst>
          </p:cNvPr>
          <p:cNvSpPr txBox="1">
            <a:spLocks/>
          </p:cNvSpPr>
          <p:nvPr/>
        </p:nvSpPr>
        <p:spPr>
          <a:xfrm>
            <a:off x="1728000"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맑은 고딕" panose="020B0503020000020004" pitchFamily="50" charset="-127"/>
                <a:ea typeface="맑은 고딕" panose="020B0503020000020004" pitchFamily="50" charset="-127"/>
              </a:rPr>
              <a:t>kpmg.com/socialmedia</a:t>
            </a:r>
          </a:p>
        </p:txBody>
      </p:sp>
      <p:sp>
        <p:nvSpPr>
          <p:cNvPr id="27" name="Text Placeholder 46">
            <a:extLst>
              <a:ext uri="{FF2B5EF4-FFF2-40B4-BE49-F238E27FC236}">
                <a16:creationId xmlns:a16="http://schemas.microsoft.com/office/drawing/2014/main" id="{2C3F878B-7309-4A7E-8AE9-C7DCCD4C336D}"/>
              </a:ext>
            </a:extLst>
          </p:cNvPr>
          <p:cNvSpPr txBox="1">
            <a:spLocks/>
          </p:cNvSpPr>
          <p:nvPr/>
        </p:nvSpPr>
        <p:spPr>
          <a:xfrm>
            <a:off x="4775338"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맑은 고딕" panose="020B0503020000020004" pitchFamily="50" charset="-127"/>
                <a:ea typeface="맑은 고딕" panose="020B0503020000020004" pitchFamily="50" charset="-127"/>
              </a:rPr>
              <a:t>kpmg.com/app</a:t>
            </a:r>
          </a:p>
        </p:txBody>
      </p:sp>
    </p:spTree>
    <p:extLst>
      <p:ext uri="{BB962C8B-B14F-4D97-AF65-F5344CB8AC3E}">
        <p14:creationId xmlns:p14="http://schemas.microsoft.com/office/powerpoint/2010/main" val="1705830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3558688602"/>
              </p:ext>
            </p:extLst>
          </p:nvPr>
        </p:nvGraphicFramePr>
        <p:xfrm>
          <a:off x="4678626" y="2306308"/>
          <a:ext cx="4483355" cy="1942424"/>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645748">
                  <a:extLst>
                    <a:ext uri="{9D8B030D-6E8A-4147-A177-3AD203B41FA5}">
                      <a16:colId xmlns:a16="http://schemas.microsoft.com/office/drawing/2014/main" val="20001"/>
                    </a:ext>
                  </a:extLst>
                </a:gridCol>
                <a:gridCol w="364181">
                  <a:extLst>
                    <a:ext uri="{9D8B030D-6E8A-4147-A177-3AD203B41FA5}">
                      <a16:colId xmlns:a16="http://schemas.microsoft.com/office/drawing/2014/main" val="20002"/>
                    </a:ext>
                  </a:extLst>
                </a:gridCol>
              </a:tblGrid>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Understanding of target</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a:solidFill>
                            <a:schemeClr val="bg1">
                              <a:lumMod val="65000"/>
                            </a:schemeClr>
                          </a:solidFill>
                          <a:latin typeface="Arial" panose="020B0604020202020204" pitchFamily="34" charset="0"/>
                          <a:ea typeface="+mn-ea"/>
                          <a:cs typeface="Arial" panose="020B0604020202020204" pitchFamily="34" charset="0"/>
                        </a:rPr>
                        <a:t>4</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312166"/>
                  </a:ext>
                </a:extLst>
              </a:tr>
              <a:tr h="48560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3"/>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tx1"/>
                          </a:solidFill>
                          <a:latin typeface="Arial" panose="020B0604020202020204" pitchFamily="34" charset="0"/>
                          <a:ea typeface="+mj-ea"/>
                          <a:cs typeface="Arial" panose="020B0604020202020204" pitchFamily="34" charset="0"/>
                        </a:rPr>
                        <a:t>Executive Summary</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a:solidFill>
                            <a:schemeClr val="tx1"/>
                          </a:solidFill>
                          <a:latin typeface="Arial" panose="020B0604020202020204" pitchFamily="34" charset="0"/>
                          <a:ea typeface="+mj-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1644935"/>
                  </a:ext>
                </a:extLst>
              </a:tr>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Supporting Analysis</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n-ea"/>
                          <a:cs typeface="Arial" panose="020B0604020202020204" pitchFamily="34" charset="0"/>
                        </a:rPr>
                        <a:t>45</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64897"/>
                  </a:ext>
                </a:extLst>
              </a:tr>
              <a:tr h="485606">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kern="1200">
                          <a:solidFill>
                            <a:schemeClr val="bg1">
                              <a:lumMod val="65000"/>
                            </a:schemeClr>
                          </a:solidFill>
                          <a:latin typeface="Arial" panose="020B0604020202020204" pitchFamily="34" charset="0"/>
                          <a:ea typeface="+mn-ea"/>
                          <a:cs typeface="Arial" panose="020B0604020202020204" pitchFamily="34" charset="0"/>
                        </a:rPr>
                        <a:t>Appendices</a:t>
                      </a:r>
                      <a:endParaRPr lang="en-US" altLang="ko-KR"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n-ea"/>
                          <a:cs typeface="Arial" panose="020B0604020202020204" pitchFamily="34" charset="0"/>
                        </a:rPr>
                        <a:t>69</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2440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359356019"/>
              </p:ext>
            </p:extLst>
          </p:nvPr>
        </p:nvGraphicFramePr>
        <p:xfrm>
          <a:off x="468001" y="1190356"/>
          <a:ext cx="9038334" cy="41916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7919">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61511">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Quality of Accounting</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회사는 임의감사를 </a:t>
                      </a:r>
                      <a:r>
                        <a:rPr kumimoji="0" lang="ko-KR" altLang="en-US" sz="900" b="0" i="1" u="none" strike="noStrike" kern="1200" cap="none" spc="0" normalizeH="0" baseline="0" err="1">
                          <a:ln>
                            <a:noFill/>
                          </a:ln>
                          <a:solidFill>
                            <a:schemeClr val="tx1"/>
                          </a:solidFill>
                          <a:effectLst/>
                          <a:uLnTx/>
                          <a:uFillTx/>
                          <a:latin typeface="Arial" panose="020B0604020202020204" pitchFamily="34" charset="0"/>
                          <a:ea typeface="+mn-ea"/>
                          <a:cs typeface="Arial" panose="020B0604020202020204" pitchFamily="34" charset="0"/>
                        </a:rPr>
                        <a:t>수감받고</a:t>
                      </a: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 있으나 일부 회계처리 미비점과 관리 목적 결산시스템에 미비점이 존재함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회계처리 이슈 사항들에 대하여 향후 지속적인 모니터링이 필요함</a:t>
                      </a:r>
                      <a:r>
                        <a:rPr kumimoji="0" lang="en-US" altLang="ko-KR"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ko-KR" altLang="en-US" sz="900" b="0" i="1"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Arial" panose="020B0604020202020204" pitchFamily="34" charset="0"/>
                        <a:buChar char="•"/>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월 기준 계약직 포함 총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34</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명의 임직원으로 구성되어 있는 소규모 플랫폼 회사로 인력 구성이 웹</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애플리케이션 등 소프트웨어 개발업에 집중되어 있음</a:t>
                      </a: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Arial" panose="020B0604020202020204" pitchFamily="34" charset="0"/>
                        <a:buChar char="•"/>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임의감사를 </a:t>
                      </a:r>
                      <a:r>
                        <a:rPr kumimoji="0" lang="ko-KR" altLang="en-US" sz="900" b="0"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수감받고</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있으나</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회계</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및 관리 인력은 상대적으로 부족한 바</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회계</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결산업무 관련 다소 미비점이 있는 것으로 파악됨</a:t>
                      </a: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None/>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1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1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6" name="제목 2">
            <a:extLst>
              <a:ext uri="{FF2B5EF4-FFF2-40B4-BE49-F238E27FC236}">
                <a16:creationId xmlns:a16="http://schemas.microsoft.com/office/drawing/2014/main" id="{0B9DC3ED-34DA-45D5-81CE-26C67CCB1787}"/>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endParaRPr lang="en-US" altLang="ko-KR" sz="1800" b="1">
              <a:ea typeface="맑은 고딕" panose="020B0503020000020004" pitchFamily="50" charset="-127"/>
            </a:endParaRPr>
          </a:p>
        </p:txBody>
      </p:sp>
      <p:sp>
        <p:nvSpPr>
          <p:cNvPr id="8" name="제목 2">
            <a:extLst>
              <a:ext uri="{FF2B5EF4-FFF2-40B4-BE49-F238E27FC236}">
                <a16:creationId xmlns:a16="http://schemas.microsoft.com/office/drawing/2014/main" id="{E5F8A759-DC9E-4EB5-BBCB-22D5D0AE22F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a:defRPr/>
            </a:pPr>
            <a:r>
              <a:rPr lang="en-US" altLang="ko-KR" sz="4400" b="1">
                <a:solidFill>
                  <a:srgbClr val="00338D"/>
                </a:solidFill>
                <a:latin typeface="KPMG Extralight" panose="020B0303030202040204" pitchFamily="34" charset="0"/>
              </a:rPr>
              <a:t>Accounting &amp; Management Issue (1/2)</a:t>
            </a:r>
          </a:p>
        </p:txBody>
      </p:sp>
      <p:graphicFrame>
        <p:nvGraphicFramePr>
          <p:cNvPr id="9" name="표 8">
            <a:extLst>
              <a:ext uri="{FF2B5EF4-FFF2-40B4-BE49-F238E27FC236}">
                <a16:creationId xmlns:a16="http://schemas.microsoft.com/office/drawing/2014/main" id="{771166A2-391A-4DF2-BEC9-964CCB34FDD4}"/>
              </a:ext>
            </a:extLst>
          </p:cNvPr>
          <p:cNvGraphicFramePr>
            <a:graphicFrameLocks noGrp="1"/>
          </p:cNvGraphicFramePr>
          <p:nvPr>
            <p:extLst>
              <p:ext uri="{D42A27DB-BD31-4B8C-83A1-F6EECF244321}">
                <p14:modId xmlns:p14="http://schemas.microsoft.com/office/powerpoint/2010/main" val="4052558397"/>
              </p:ext>
            </p:extLst>
          </p:nvPr>
        </p:nvGraphicFramePr>
        <p:xfrm>
          <a:off x="2146535" y="2094721"/>
          <a:ext cx="7236000" cy="2833398"/>
        </p:xfrm>
        <a:graphic>
          <a:graphicData uri="http://schemas.openxmlformats.org/drawingml/2006/table">
            <a:tbl>
              <a:tblPr/>
              <a:tblGrid>
                <a:gridCol w="1296000">
                  <a:extLst>
                    <a:ext uri="{9D8B030D-6E8A-4147-A177-3AD203B41FA5}">
                      <a16:colId xmlns:a16="http://schemas.microsoft.com/office/drawing/2014/main" val="2104079626"/>
                    </a:ext>
                  </a:extLst>
                </a:gridCol>
                <a:gridCol w="5940000">
                  <a:extLst>
                    <a:ext uri="{9D8B030D-6E8A-4147-A177-3AD203B41FA5}">
                      <a16:colId xmlns:a16="http://schemas.microsoft.com/office/drawing/2014/main" val="1991720269"/>
                    </a:ext>
                  </a:extLst>
                </a:gridCol>
              </a:tblGrid>
              <a:tr h="180000">
                <a:tc>
                  <a:txBody>
                    <a:bodyPr/>
                    <a:lstStyle/>
                    <a:p>
                      <a:pPr algn="ctr" rtl="0" fontAlgn="ctr" latinLnBrk="0"/>
                      <a:r>
                        <a:rPr lang="en-US" sz="900" b="1" i="0" u="none" strike="noStrike">
                          <a:solidFill>
                            <a:srgbClr val="FFFFFF"/>
                          </a:solidFill>
                          <a:effectLst/>
                          <a:latin typeface="Arial" panose="020B0604020202020204" pitchFamily="34" charset="0"/>
                          <a:ea typeface="+mj-ea"/>
                          <a:cs typeface="Arial" panose="020B0604020202020204" pitchFamily="34" charset="0"/>
                        </a:rPr>
                        <a:t>Issue</a:t>
                      </a: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latinLnBrk="0"/>
                      <a:r>
                        <a:rPr lang="en-US" sz="900" b="1" i="0" u="none" strike="noStrike">
                          <a:solidFill>
                            <a:srgbClr val="FFFFFF"/>
                          </a:solidFill>
                          <a:effectLst/>
                          <a:latin typeface="Arial" panose="020B0604020202020204" pitchFamily="34" charset="0"/>
                          <a:ea typeface="+mj-ea"/>
                          <a:cs typeface="Arial" panose="020B0604020202020204" pitchFamily="34" charset="0"/>
                        </a:rPr>
                        <a:t>Description</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16321954"/>
                  </a:ext>
                </a:extLst>
              </a:tr>
              <a:tr h="1358816">
                <a:tc>
                  <a:txBody>
                    <a:bodyPr/>
                    <a:lstStyle/>
                    <a:p>
                      <a:pPr algn="l" rtl="0" fontAlgn="ctr" latinLnBrk="0"/>
                      <a:r>
                        <a:rPr lang="ko-KR" altLang="en-US" sz="900" b="0" i="0" u="none" strike="noStrike">
                          <a:solidFill>
                            <a:srgbClr val="000000"/>
                          </a:solidFill>
                          <a:effectLst/>
                          <a:latin typeface="Arial" panose="020B0604020202020204" pitchFamily="34" charset="0"/>
                          <a:ea typeface="+mj-ea"/>
                          <a:cs typeface="Arial" panose="020B0604020202020204" pitchFamily="34" charset="0"/>
                        </a:rPr>
                        <a:t>수익인식 회계처리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3663" marR="0" lvl="0" indent="-93663" algn="l" defTabSz="914400" rtl="0" eaLnBrk="1" fontAlgn="ctr" latinLnBrk="0" hangingPunct="1">
                        <a:lnSpc>
                          <a:spcPct val="100000"/>
                        </a:lnSpc>
                        <a:spcBef>
                          <a:spcPts val="30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내차사기 서비스의 경우</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플랫폼에 차량을 등록할 수 있는 서비스를 기간별</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(30</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/90</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/180</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로 제공하고 있으나</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회사는 이를 일시에 수익인식 처리하고 있음</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93663" marR="0" lvl="0" indent="-93663" algn="l" defTabSz="914400" rtl="0" eaLnBrk="1" fontAlgn="ctr" latinLnBrk="0" hangingPunct="1">
                        <a:lnSpc>
                          <a:spcPct val="100000"/>
                        </a:lnSpc>
                        <a:spcBef>
                          <a:spcPts val="30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일반기업회계기준</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(K-GAAP)</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16.11</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에 따르면</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용역의 제공으로 인한 수익은 용역제공거래의 성과를 신뢰성 있게 추정할 수 있을 때 진행기준에 따라 인식하여야 함</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93663" marR="0" lvl="0" indent="-93663" algn="l" defTabSz="914400" rtl="0" eaLnBrk="1" fontAlgn="ctr" latinLnBrk="0" hangingPunct="1">
                        <a:lnSpc>
                          <a:spcPct val="100000"/>
                        </a:lnSpc>
                        <a:spcBef>
                          <a:spcPts val="30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이에 따라</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기간별로 용역이 제공되고 있는 내차사기 매출에 대해 서비스 제공기간을 진행률로 보아 기간에 걸쳐 인식하는 것이 목적 적합한 회계처리임</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93663" marR="0" lvl="0" indent="-93663" algn="l" defTabSz="914400" rtl="0" eaLnBrk="1" fontAlgn="ctr" latinLnBrk="0" hangingPunct="1">
                        <a:lnSpc>
                          <a:spcPct val="100000"/>
                        </a:lnSpc>
                        <a:spcBef>
                          <a:spcPts val="30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동일 이슈로 임의감사 시 여러 번 논의가 있었으나</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매출규모가 크지 않아 수정없이 수감하였음</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향후 매출이 증가할 것을 고려하여 수익인식 회계처리의 변경이 필수적으로 수행되어야 할 것으로 판단됨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0989062"/>
                  </a:ext>
                </a:extLst>
              </a:tr>
              <a:tr h="626936">
                <a:tc>
                  <a:txBody>
                    <a:bodyPr/>
                    <a:lstStyle/>
                    <a:p>
                      <a:pPr algn="l" rtl="0" fontAlgn="ctr" latinLnBrk="0"/>
                      <a:r>
                        <a:rPr lang="ko-KR" altLang="en-US" sz="900" b="0" i="0" u="none" strike="noStrike">
                          <a:solidFill>
                            <a:srgbClr val="000000"/>
                          </a:solidFill>
                          <a:effectLst/>
                          <a:latin typeface="Arial" panose="020B0604020202020204" pitchFamily="34" charset="0"/>
                          <a:ea typeface="+mj-ea"/>
                          <a:cs typeface="Arial" panose="020B0604020202020204" pitchFamily="34" charset="0"/>
                        </a:rPr>
                        <a:t>결산 회계처리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3663" marR="0" lvl="0" indent="-93663" algn="l" defTabSz="914400" rtl="0" eaLnBrk="1" fontAlgn="ctr" latinLnBrk="0" hangingPunct="1">
                        <a:lnSpc>
                          <a:spcPct val="100000"/>
                        </a:lnSpc>
                        <a:spcBef>
                          <a:spcPts val="30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임의감사 수감 시</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연차수당부채 미계상 건에 대해 수정분개 사항으로 지적 받았음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약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55</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백만원 수준으로 수정 반영함</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64268299"/>
                  </a:ext>
                </a:extLst>
              </a:tr>
              <a:tr h="667646">
                <a:tc>
                  <a:txBody>
                    <a:bodyPr/>
                    <a:lstStyle/>
                    <a:p>
                      <a:pPr algn="l" rtl="0" fontAlgn="ctr" latinLnBrk="0"/>
                      <a:r>
                        <a:rPr lang="ko-KR" altLang="en-US" sz="900" b="0" i="0" u="none" strike="noStrike">
                          <a:solidFill>
                            <a:srgbClr val="000000"/>
                          </a:solidFill>
                          <a:effectLst/>
                          <a:latin typeface="Arial" panose="020B0604020202020204" pitchFamily="34" charset="0"/>
                          <a:ea typeface="+mj-ea"/>
                          <a:cs typeface="Arial" panose="020B0604020202020204" pitchFamily="34" charset="0"/>
                        </a:rPr>
                        <a:t>계정분류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3663" marR="0" lvl="0" indent="-93663" algn="l" defTabSz="914400" rtl="0" eaLnBrk="1" fontAlgn="ctr" latinLnBrk="0" hangingPunct="1">
                        <a:lnSpc>
                          <a:spcPct val="100000"/>
                        </a:lnSpc>
                        <a:spcBef>
                          <a:spcPts val="30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매출관련 </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PG</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사로부터 지급받을 카드 결제대금을 매출채권이 아닌 미수금계정으로 사용하거나</a:t>
                      </a:r>
                      <a:r>
                        <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미지급금 혹은 미지급비용으로 계상되어야 </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할 성격의 비용</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지급수수료</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통신비 등</a:t>
                      </a:r>
                      <a:r>
                        <a:rPr kumimoji="0" lang="en-US" altLang="ko-KR"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을 매입채무로 계상하는 등 계정분류의 적정성이 미흡함</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11931102"/>
                  </a:ext>
                </a:extLst>
              </a:tr>
            </a:tbl>
          </a:graphicData>
        </a:graphic>
      </p:graphicFrame>
      <p:sp>
        <p:nvSpPr>
          <p:cNvPr id="6" name="TextBox 5">
            <a:extLst>
              <a:ext uri="{FF2B5EF4-FFF2-40B4-BE49-F238E27FC236}">
                <a16:creationId xmlns:a16="http://schemas.microsoft.com/office/drawing/2014/main" id="{407F5392-4796-44B2-8B0D-F7F52496DEBE}"/>
              </a:ext>
            </a:extLst>
          </p:cNvPr>
          <p:cNvSpPr txBox="1"/>
          <p:nvPr/>
        </p:nvSpPr>
        <p:spPr>
          <a:xfrm>
            <a:off x="493403" y="5246652"/>
            <a:ext cx="1208398" cy="107722"/>
          </a:xfrm>
          <a:prstGeom prst="rect">
            <a:avLst/>
          </a:prstGeom>
          <a:noFill/>
        </p:spPr>
        <p:txBody>
          <a:bodyPr wrap="square" lIns="0" tIns="0" rIns="0" bIns="0" rtlCol="0">
            <a:spAutoFit/>
          </a:bodyPr>
          <a:lstStyle/>
          <a:p>
            <a:r>
              <a:rPr lang="en-US" altLang="ko-KR" sz="700">
                <a:latin typeface="Arial" panose="020B0604020202020204" pitchFamily="34" charset="0"/>
                <a:cs typeface="Arial" panose="020B0604020202020204" pitchFamily="34" charset="0"/>
              </a:rPr>
              <a:t>(Source: </a:t>
            </a:r>
            <a:r>
              <a:rPr lang="ko-KR" altLang="en-US" sz="700">
                <a:latin typeface="Arial" panose="020B0604020202020204" pitchFamily="34" charset="0"/>
                <a:cs typeface="Arial" panose="020B0604020202020204" pitchFamily="34" charset="0"/>
              </a:rPr>
              <a:t>회사제시자료</a:t>
            </a:r>
            <a:r>
              <a:rPr lang="en-US" altLang="ko-KR" sz="7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5867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FullPage"/>
  <p:tag name="KEYWORD" val="FULL-PAGE"/>
  <p:tag name="TEMPLATEVERSION" val="10/04/2017 12:58:26"/>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Talkbook_4x3_1021_2015">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사용자 지정 2">
      <a:majorFont>
        <a:latin typeface="KPMG Extralight"/>
        <a:ea typeface="맑은 고딕"/>
        <a:cs typeface=""/>
      </a:majorFont>
      <a:minorFont>
        <a:latin typeface="Univers 45 Light"/>
        <a:ea typeface="맑은 고딕"/>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0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Talkbook Full-page Template" id="{9115AB9C-2B4D-41E4-ACBA-3F5FE57E2376}" vid="{3C429A1C-9CE9-44C0-B1F4-B18223B0AB0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FB8F4AC52B259641BE62E3A32AC663D5" ma:contentTypeVersion="0" ma:contentTypeDescription="새 문서를 만듭니다." ma:contentTypeScope="" ma:versionID="2b20d8835c4c23da34b40c39c69aa2d7">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B210F4-B75D-44C5-B29D-1AFBE5AA5D68}">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D324BD4-A732-4BF6-8060-B9EF496A95D4}">
  <ds:schemaRefs>
    <ds:schemaRef ds:uri="http://schemas.microsoft.com/sharepoint/v3/contenttype/forms"/>
  </ds:schemaRefs>
</ds:datastoreItem>
</file>

<file path=customXml/itemProps3.xml><?xml version="1.0" encoding="utf-8"?>
<ds:datastoreItem xmlns:ds="http://schemas.openxmlformats.org/officeDocument/2006/customXml" ds:itemID="{FFF77794-D448-47D2-849B-43EBD941AB2F}">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KPMG Talkbook Full-page Template</Template>
  <TotalTime>2695</TotalTime>
  <Words>26166</Words>
  <Application>Microsoft Office PowerPoint</Application>
  <PresentationFormat>A4 용지(210x297mm)</PresentationFormat>
  <Paragraphs>9746</Paragraphs>
  <Slides>71</Slides>
  <Notes>71</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71</vt:i4>
      </vt:variant>
    </vt:vector>
  </HeadingPairs>
  <TitlesOfParts>
    <vt:vector size="81" baseType="lpstr">
      <vt:lpstr>Arial Unicode MS</vt:lpstr>
      <vt:lpstr>Helvetica Light</vt:lpstr>
      <vt:lpstr>맑은 고딕</vt:lpstr>
      <vt:lpstr>Arial</vt:lpstr>
      <vt:lpstr>KPMG Extralight</vt:lpstr>
      <vt:lpstr>Univers 45 Light</vt:lpstr>
      <vt:lpstr>Univers for KPMG</vt:lpstr>
      <vt:lpstr>Univers for KPMG Light</vt:lpstr>
      <vt:lpstr>Wingdings</vt:lpstr>
      <vt:lpstr>KPMG_Talkbook_4x3_1021_2015</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Talkbook  template</dc:title>
  <dc:creator>Min, Jae-Guk (KR/Deal Adv1)</dc:creator>
  <cp:lastModifiedBy>Choi, Hwan-Jun (KR/Deal Adv2)</cp:lastModifiedBy>
  <cp:revision>103</cp:revision>
  <cp:lastPrinted>2021-06-18T01:34:30Z</cp:lastPrinted>
  <dcterms:created xsi:type="dcterms:W3CDTF">2016-09-06T02:15:48Z</dcterms:created>
  <dcterms:modified xsi:type="dcterms:W3CDTF">2022-09-21T17:37:05Z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0x010100FB8F4AC52B259641BE62E3A32AC663D5</vt:lpwstr>
  </property>
</Properties>
</file>